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95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2023金三银四突击课</a:t>
            </a:r>
          </a:p>
          <a:p>
            <a:pPr/>
            <a:r>
              <a:t>Mca突击课第3期</a:t>
            </a:r>
          </a:p>
        </p:txBody>
      </p:sp>
      <p:sp>
        <p:nvSpPr>
          <p:cNvPr id="96" name="副标题 2"/>
          <p:cNvSpPr txBox="1"/>
          <p:nvPr>
            <p:ph type="subTitle" sz="quarter" idx="1"/>
          </p:nvPr>
        </p:nvSpPr>
        <p:spPr>
          <a:xfrm>
            <a:off x="1466594" y="4299113"/>
            <a:ext cx="9144001" cy="16557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第05节 </a:t>
            </a:r>
          </a:p>
          <a:p>
            <a:pPr>
              <a:lnSpc>
                <a:spcPct val="81000"/>
              </a:lnSpc>
            </a:pPr>
            <a:r>
              <a:t>双指针问题、前缀信息问题、并查集、LRU结构</a:t>
            </a:r>
          </a:p>
          <a:p>
            <a:pPr>
              <a:lnSpc>
                <a:spcPct val="81000"/>
              </a:lnSpc>
            </a:pPr>
            <a:r>
              <a:t>左程云</a:t>
            </a:r>
          </a:p>
        </p:txBody>
      </p:sp>
      <p:pic>
        <p:nvPicPr>
          <p:cNvPr id="9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4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题目08</a:t>
            </a:r>
          </a:p>
        </p:txBody>
      </p:sp>
      <p:sp>
        <p:nvSpPr>
          <p:cNvPr id="14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LRU内存替换算法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get和put都是O(1)的时间复杂度！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https://leetcode.cn/problems/lru-cache/</a:t>
            </a:r>
          </a:p>
        </p:txBody>
      </p:sp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题目01</a:t>
            </a: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给定一个正数数组</a:t>
            </a:r>
            <a:r>
              <a:rPr u="sng"/>
              <a:t>arr</a:t>
            </a:r>
            <a:r>
              <a:t>，代表若干人的体重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再给定一个正数limit，表示所有船共同拥有的载重量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每艘船最多坐两人，且不能超过载重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想让所有的人同时过河，并且用最好的分配方法让船尽量少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返回最少的船数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https://leetcode.com/problems/boats-to-save-people/</a:t>
            </a: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题目02</a:t>
            </a:r>
          </a:p>
        </p:txBody>
      </p:sp>
      <p:sp>
        <p:nvSpPr>
          <p:cNvPr id="10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 n 个非负整数表示每个宽度为 1 的柱子的高度图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计算按此排列的柱子，下雨之后能接多少雨水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本题测试链接 :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https://leetcode.cn/problems/trapping-rain-water/</a:t>
            </a:r>
          </a:p>
        </p:txBody>
      </p:sp>
      <p:pic>
        <p:nvPicPr>
          <p:cNvPr id="10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题目03</a:t>
            </a:r>
          </a:p>
        </p:txBody>
      </p:sp>
      <p:sp>
        <p:nvSpPr>
          <p:cNvPr id="11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给定一个数组 </a:t>
            </a:r>
            <a:r>
              <a:rPr u="sng"/>
              <a:t>nums</a:t>
            </a:r>
            <a:r>
              <a:t> 和一个目标值 k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找到和等于 k 的最长连续子数组长度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如果不存在任意一个符合要求的子数组，则返回 0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https://leetcode.cn/problems/maximum-size-subarray-sum-equals-k/</a:t>
            </a:r>
          </a:p>
        </p:txBody>
      </p:sp>
      <p:pic>
        <p:nvPicPr>
          <p:cNvPr id="11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题目04</a:t>
            </a:r>
          </a:p>
        </p:txBody>
      </p:sp>
      <p:sp>
        <p:nvSpPr>
          <p:cNvPr id="11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3891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给你一份工作时间表 hours，上面记录着某一位员工每天的工作小时数。</a:t>
            </a:r>
            <a:endParaRPr>
              <a:solidFill>
                <a:srgbClr val="000000"/>
              </a:solidFill>
            </a:endParaRPr>
          </a:p>
          <a:p>
            <a:pPr marL="0" indent="0" defTabSz="43891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我们认为当员工一天中的工作小时数大于 8 小时的时候</a:t>
            </a:r>
          </a:p>
          <a:p>
            <a:pPr marL="0" indent="0" defTabSz="43891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那么这一天就是「劳累的一天」。</a:t>
            </a:r>
            <a:endParaRPr>
              <a:solidFill>
                <a:srgbClr val="000000"/>
              </a:solidFill>
            </a:endParaRPr>
          </a:p>
          <a:p>
            <a:pPr marL="0" indent="0" defTabSz="43891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所谓「表现良好的时间段」，意味在这段时间内</a:t>
            </a:r>
          </a:p>
          <a:p>
            <a:pPr marL="0" indent="0" defTabSz="43891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「劳累的天数」是严格 大于「不劳累的天数」。</a:t>
            </a:r>
            <a:endParaRPr>
              <a:solidFill>
                <a:srgbClr val="000000"/>
              </a:solidFill>
            </a:endParaRPr>
          </a:p>
          <a:p>
            <a:pPr marL="0" indent="0" defTabSz="43891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请你返回「表现良好时间段」的最大长度。</a:t>
            </a:r>
            <a:endParaRPr>
              <a:solidFill>
                <a:srgbClr val="000000"/>
              </a:solidFill>
            </a:endParaRPr>
          </a:p>
          <a:p>
            <a:pPr marL="0" indent="0" defTabSz="43891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96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https://leetcode.cn/problems/longest-well-performing-interval/</a:t>
            </a:r>
          </a:p>
        </p:txBody>
      </p:sp>
      <p:pic>
        <p:nvPicPr>
          <p:cNvPr id="11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题目05</a:t>
            </a:r>
          </a:p>
        </p:txBody>
      </p:sp>
      <p:sp>
        <p:nvSpPr>
          <p:cNvPr id="12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并查集的实现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笔试的OJ风格介绍+重要IO模版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并查集功能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有若干个样本a、b、c、d…类型假设是V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在并查集中一开始认为每个样本都在单独的集合里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用户可以在任何时候调用如下两个方法：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boolean isSameSet(V x, V y) : 查询样本x和样本y是否属于一个集合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void union(V x, V y) : 把x和y各自所在集合的所有样本合并成一个集合</a:t>
            </a:r>
            <a:endParaRPr>
              <a:solidFill>
                <a:srgbClr val="000000"/>
              </a:solidFill>
            </a:endParaRP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isSameSet和union方法的代价越低越好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marL="0" indent="0" defTabSz="2880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37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https://www.nowcoder.com/questionTerminal/e7ed657974934a30b2010046536a5372</a:t>
            </a:r>
          </a:p>
        </p:txBody>
      </p:sp>
      <p:pic>
        <p:nvPicPr>
          <p:cNvPr id="1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题目05</a:t>
            </a:r>
          </a:p>
        </p:txBody>
      </p:sp>
      <p:sp>
        <p:nvSpPr>
          <p:cNvPr id="12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并查集的设计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1）每个节点都有一条往上指的指针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2）节点a往上找到的头节点，叫做a所在集合的代表节点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3）查询x和y是否属于同一个集合，就是看看找到的代表节点是不是一个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4）把x和y各自所在集合的所有点合并成一个集合，</a:t>
            </a: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只需要小集合的代表点挂在大集合的代表点的下方即可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并查集的优化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1）节点往上找代表点的过程，把沿途的链变成扁平的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2）小集合挂在大集合的下面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3）如果方法调用很频繁，那么单次调用的代价为O(1)，两个方法都如此</a:t>
            </a:r>
          </a:p>
        </p:txBody>
      </p:sp>
      <p:pic>
        <p:nvPicPr>
          <p:cNvPr id="12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3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题目06</a:t>
            </a:r>
          </a:p>
        </p:txBody>
      </p:sp>
      <p:sp>
        <p:nvSpPr>
          <p:cNvPr id="13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1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n块石头放置在二维平面中的一些整数坐标点上</a:t>
            </a:r>
            <a:endParaRPr>
              <a:solidFill>
                <a:srgbClr val="000000"/>
              </a:solidFill>
            </a:endParaRP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1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每个坐标点上最多只能有一块石头</a:t>
            </a:r>
            <a:endParaRPr>
              <a:solidFill>
                <a:srgbClr val="000000"/>
              </a:solidFill>
            </a:endParaRP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1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如果一块石头的 同行或者同列 上有其他石头存在，那么就可以移除这块石头。</a:t>
            </a:r>
            <a:endParaRPr>
              <a:solidFill>
                <a:srgbClr val="000000"/>
              </a:solidFill>
            </a:endParaRP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1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给你一个长度为 n 的数组 stones ，</a:t>
            </a:r>
            <a:endParaRPr>
              <a:solidFill>
                <a:srgbClr val="000000"/>
              </a:solidFill>
            </a:endParaRP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1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stones[i] = [xi, </a:t>
            </a:r>
            <a:r>
              <a:rPr u="sng"/>
              <a:t>yi</a:t>
            </a:r>
            <a:r>
              <a:t>] 表示第 i 块石头的位置，</a:t>
            </a:r>
            <a:endParaRPr>
              <a:solidFill>
                <a:srgbClr val="000000"/>
              </a:solidFill>
            </a:endParaRP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1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可以移除的石子 的最大数量。</a:t>
            </a:r>
            <a:endParaRPr>
              <a:solidFill>
                <a:srgbClr val="000000"/>
              </a:solidFill>
            </a:endParaRPr>
          </a:p>
          <a:p>
            <a:pPr marL="0" indent="0" defTabSz="40690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31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https://leetcode.cn/problems/most-stones-removed-with-same-row-or-column/</a:t>
            </a:r>
          </a:p>
        </p:txBody>
      </p:sp>
      <p:pic>
        <p:nvPicPr>
          <p:cNvPr id="13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3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题目07</a:t>
            </a:r>
          </a:p>
        </p:txBody>
      </p:sp>
      <p:sp>
        <p:nvSpPr>
          <p:cNvPr id="13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n对情侣坐在连续排列的 2n 个座位上，想要牵到对方的手</a:t>
            </a:r>
            <a:endParaRPr>
              <a:solidFill>
                <a:srgbClr val="000000"/>
              </a:solidFill>
            </a:endParaR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人和座位由一个整数数组 row 表示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row[i] 是坐在第 i 个座位上的人的ID</a:t>
            </a:r>
            <a:endParaRPr>
              <a:solidFill>
                <a:srgbClr val="000000"/>
              </a:solidFill>
            </a:endParaR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情侣们按顺序编号，第一对是 (0, 1)，第二对是 (2, 3)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以此类推，最后一对是 (2n-2, 2n-1)</a:t>
            </a:r>
            <a:endParaRPr>
              <a:solidFill>
                <a:srgbClr val="000000"/>
              </a:solidFill>
            </a:endParaR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最少交换座位的次数，以便每对情侣可以并肩坐在一起</a:t>
            </a:r>
            <a:endParaRPr>
              <a:solidFill>
                <a:srgbClr val="000000"/>
              </a:solidFill>
            </a:endParaR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每次交换可选择任意两人，让他们站起来交换座位</a:t>
            </a:r>
            <a:endParaRPr>
              <a:solidFill>
                <a:srgbClr val="000000"/>
              </a:solidFill>
            </a:endParaRP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marL="0" indent="0" defTabSz="40233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8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https://leetcode.cn/problems/couples-holding-hands/</a:t>
            </a:r>
          </a:p>
        </p:txBody>
      </p:sp>
      <p:pic>
        <p:nvPicPr>
          <p:cNvPr id="13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