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09059" y="8991596"/>
            <a:ext cx="14033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satoshin@gmx.com" TargetMode="External"/><Relationship Id="rId3" Type="http://schemas.openxmlformats.org/officeDocument/2006/relationships/hyperlink" Target="http://www.bitcoin.org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weidai.com/bmoney.txt" TargetMode="External"/><Relationship Id="rId3" Type="http://schemas.openxmlformats.org/officeDocument/2006/relationships/hyperlink" Target="http://www.hashcash.org/papers/hashcash.pdf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2910" y="1176019"/>
            <a:ext cx="4389120" cy="979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Schoolbook Uralic"/>
                <a:cs typeface="Schoolbook Uralic"/>
              </a:rPr>
              <a:t>Bitcoin: A Peer-to-Peer Electronic Cash</a:t>
            </a:r>
            <a:r>
              <a:rPr dirty="0" sz="1400" spc="25" b="1">
                <a:latin typeface="Schoolbook Uralic"/>
                <a:cs typeface="Schoolbook Uralic"/>
              </a:rPr>
              <a:t> </a:t>
            </a:r>
            <a:r>
              <a:rPr dirty="0" sz="1400" spc="-5" b="1">
                <a:latin typeface="Schoolbook Uralic"/>
                <a:cs typeface="Schoolbook Uralic"/>
              </a:rPr>
              <a:t>System</a:t>
            </a:r>
            <a:endParaRPr sz="1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Schoolbook Uralic"/>
              <a:cs typeface="Schoolbook Uralic"/>
            </a:endParaRPr>
          </a:p>
          <a:p>
            <a:pPr algn="ctr" marL="1685289" marR="1676400" indent="-635">
              <a:lnSpc>
                <a:spcPct val="97100"/>
              </a:lnSpc>
            </a:pPr>
            <a:r>
              <a:rPr dirty="0" sz="1000">
                <a:latin typeface="Times New Roman"/>
                <a:cs typeface="Times New Roman"/>
              </a:rPr>
              <a:t>Satoshi Nakamoto </a:t>
            </a:r>
            <a:r>
              <a:rPr dirty="0" sz="1000">
                <a:latin typeface="Times New Roman"/>
                <a:cs typeface="Times New Roman"/>
                <a:hlinkClick r:id="rId2"/>
              </a:rPr>
              <a:t> </a:t>
            </a:r>
            <a:r>
              <a:rPr dirty="0" sz="1000" spc="-5">
                <a:latin typeface="Times New Roman"/>
                <a:cs typeface="Times New Roman"/>
                <a:hlinkClick r:id="rId2"/>
              </a:rPr>
              <a:t>s</a:t>
            </a:r>
            <a:r>
              <a:rPr dirty="0" sz="1000">
                <a:latin typeface="Times New Roman"/>
                <a:cs typeface="Times New Roman"/>
                <a:hlinkClick r:id="rId2"/>
              </a:rPr>
              <a:t>a</a:t>
            </a:r>
            <a:r>
              <a:rPr dirty="0" sz="1000" spc="-5">
                <a:latin typeface="Times New Roman"/>
                <a:cs typeface="Times New Roman"/>
                <a:hlinkClick r:id="rId2"/>
              </a:rPr>
              <a:t>t</a:t>
            </a:r>
            <a:r>
              <a:rPr dirty="0" sz="1000" spc="5">
                <a:latin typeface="Times New Roman"/>
                <a:cs typeface="Times New Roman"/>
                <a:hlinkClick r:id="rId2"/>
              </a:rPr>
              <a:t>o</a:t>
            </a:r>
            <a:r>
              <a:rPr dirty="0" sz="1000" spc="-15">
                <a:latin typeface="Times New Roman"/>
                <a:cs typeface="Times New Roman"/>
                <a:hlinkClick r:id="rId2"/>
              </a:rPr>
              <a:t>s</a:t>
            </a:r>
            <a:r>
              <a:rPr dirty="0" sz="1000" spc="10">
                <a:latin typeface="Times New Roman"/>
                <a:cs typeface="Times New Roman"/>
                <a:hlinkClick r:id="rId2"/>
              </a:rPr>
              <a:t>h</a:t>
            </a:r>
            <a:r>
              <a:rPr dirty="0" sz="1000" spc="-5">
                <a:latin typeface="Times New Roman"/>
                <a:cs typeface="Times New Roman"/>
                <a:hlinkClick r:id="rId2"/>
              </a:rPr>
              <a:t>i</a:t>
            </a:r>
            <a:r>
              <a:rPr dirty="0" sz="1000" spc="5">
                <a:latin typeface="Times New Roman"/>
                <a:cs typeface="Times New Roman"/>
                <a:hlinkClick r:id="rId2"/>
              </a:rPr>
              <a:t>n</a:t>
            </a:r>
            <a:r>
              <a:rPr dirty="0" sz="1000" spc="-5">
                <a:latin typeface="Times New Roman"/>
                <a:cs typeface="Times New Roman"/>
                <a:hlinkClick r:id="rId2"/>
              </a:rPr>
              <a:t>@</a:t>
            </a:r>
            <a:r>
              <a:rPr dirty="0" sz="1000" spc="20">
                <a:latin typeface="Times New Roman"/>
                <a:cs typeface="Times New Roman"/>
                <a:hlinkClick r:id="rId2"/>
              </a:rPr>
              <a:t>g</a:t>
            </a:r>
            <a:r>
              <a:rPr dirty="0" sz="1000" spc="-5">
                <a:latin typeface="Times New Roman"/>
                <a:cs typeface="Times New Roman"/>
                <a:hlinkClick r:id="rId2"/>
              </a:rPr>
              <a:t>m</a:t>
            </a:r>
            <a:r>
              <a:rPr dirty="0" sz="1000" spc="10">
                <a:latin typeface="Times New Roman"/>
                <a:cs typeface="Times New Roman"/>
                <a:hlinkClick r:id="rId2"/>
              </a:rPr>
              <a:t>x</a:t>
            </a:r>
            <a:r>
              <a:rPr dirty="0" sz="1000" spc="-5">
                <a:latin typeface="Times New Roman"/>
                <a:cs typeface="Times New Roman"/>
                <a:hlinkClick r:id="rId2"/>
              </a:rPr>
              <a:t>.</a:t>
            </a:r>
            <a:r>
              <a:rPr dirty="0" sz="1000" spc="-10">
                <a:latin typeface="Times New Roman"/>
                <a:cs typeface="Times New Roman"/>
                <a:hlinkClick r:id="rId2"/>
              </a:rPr>
              <a:t>c</a:t>
            </a:r>
            <a:r>
              <a:rPr dirty="0" sz="1000" spc="10">
                <a:latin typeface="Times New Roman"/>
                <a:cs typeface="Times New Roman"/>
                <a:hlinkClick r:id="rId2"/>
              </a:rPr>
              <a:t>o</a:t>
            </a:r>
            <a:r>
              <a:rPr dirty="0" sz="1000" spc="5">
                <a:latin typeface="Times New Roman"/>
                <a:cs typeface="Times New Roman"/>
                <a:hlinkClick r:id="rId2"/>
              </a:rPr>
              <a:t>m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  <a:hlinkClick r:id="rId3"/>
              </a:rPr>
              <a:t>www.bitcoin.org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2574289"/>
            <a:ext cx="5055870" cy="556069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497840" marR="542925">
              <a:lnSpc>
                <a:spcPct val="106500"/>
              </a:lnSpc>
              <a:spcBef>
                <a:spcPts val="60"/>
              </a:spcBef>
            </a:pPr>
            <a:r>
              <a:rPr dirty="0" sz="900" spc="10" b="1">
                <a:latin typeface="Times New Roman"/>
                <a:cs typeface="Times New Roman"/>
              </a:rPr>
              <a:t>Abstract. </a:t>
            </a:r>
            <a:r>
              <a:rPr dirty="0" sz="900" spc="20">
                <a:latin typeface="Times New Roman"/>
                <a:cs typeface="Times New Roman"/>
              </a:rPr>
              <a:t>A </a:t>
            </a:r>
            <a:r>
              <a:rPr dirty="0" sz="900" spc="10">
                <a:latin typeface="Times New Roman"/>
                <a:cs typeface="Times New Roman"/>
              </a:rPr>
              <a:t>purely </a:t>
            </a:r>
            <a:r>
              <a:rPr dirty="0" sz="900" spc="5">
                <a:latin typeface="Times New Roman"/>
                <a:cs typeface="Times New Roman"/>
              </a:rPr>
              <a:t>peer-to-peer </a:t>
            </a:r>
            <a:r>
              <a:rPr dirty="0" sz="900" spc="10">
                <a:latin typeface="Times New Roman"/>
                <a:cs typeface="Times New Roman"/>
              </a:rPr>
              <a:t>version of </a:t>
            </a:r>
            <a:r>
              <a:rPr dirty="0" sz="900" spc="5">
                <a:latin typeface="Times New Roman"/>
                <a:cs typeface="Times New Roman"/>
              </a:rPr>
              <a:t>electronic cash </a:t>
            </a:r>
            <a:r>
              <a:rPr dirty="0" sz="900" spc="10">
                <a:latin typeface="Times New Roman"/>
                <a:cs typeface="Times New Roman"/>
              </a:rPr>
              <a:t>would allow online  payments to be </a:t>
            </a:r>
            <a:r>
              <a:rPr dirty="0" sz="900" spc="5">
                <a:latin typeface="Times New Roman"/>
                <a:cs typeface="Times New Roman"/>
              </a:rPr>
              <a:t>sent </a:t>
            </a:r>
            <a:r>
              <a:rPr dirty="0" sz="900" spc="10">
                <a:latin typeface="Times New Roman"/>
                <a:cs typeface="Times New Roman"/>
              </a:rPr>
              <a:t>directly from one party to another without going through a   </a:t>
            </a:r>
            <a:r>
              <a:rPr dirty="0" sz="900" spc="5">
                <a:latin typeface="Times New Roman"/>
                <a:cs typeface="Times New Roman"/>
              </a:rPr>
              <a:t>financial institution. Digital signatures </a:t>
            </a:r>
            <a:r>
              <a:rPr dirty="0" sz="900" spc="10">
                <a:latin typeface="Times New Roman"/>
                <a:cs typeface="Times New Roman"/>
              </a:rPr>
              <a:t>provide part of </a:t>
            </a:r>
            <a:r>
              <a:rPr dirty="0" sz="900" spc="5">
                <a:latin typeface="Times New Roman"/>
                <a:cs typeface="Times New Roman"/>
              </a:rPr>
              <a:t>the solution, </a:t>
            </a:r>
            <a:r>
              <a:rPr dirty="0" sz="900" spc="10">
                <a:latin typeface="Times New Roman"/>
                <a:cs typeface="Times New Roman"/>
              </a:rPr>
              <a:t>but the main   benefits are </a:t>
            </a:r>
            <a:r>
              <a:rPr dirty="0" sz="900" spc="5">
                <a:latin typeface="Times New Roman"/>
                <a:cs typeface="Times New Roman"/>
              </a:rPr>
              <a:t>lost if </a:t>
            </a:r>
            <a:r>
              <a:rPr dirty="0" sz="900" spc="10">
                <a:latin typeface="Times New Roman"/>
                <a:cs typeface="Times New Roman"/>
              </a:rPr>
              <a:t>a </a:t>
            </a:r>
            <a:r>
              <a:rPr dirty="0" sz="900" spc="5">
                <a:latin typeface="Times New Roman"/>
                <a:cs typeface="Times New Roman"/>
              </a:rPr>
              <a:t>trusted third </a:t>
            </a:r>
            <a:r>
              <a:rPr dirty="0" sz="900" spc="10">
                <a:latin typeface="Times New Roman"/>
                <a:cs typeface="Times New Roman"/>
              </a:rPr>
              <a:t>party is </a:t>
            </a:r>
            <a:r>
              <a:rPr dirty="0" sz="900" spc="5">
                <a:latin typeface="Times New Roman"/>
                <a:cs typeface="Times New Roman"/>
              </a:rPr>
              <a:t>still </a:t>
            </a:r>
            <a:r>
              <a:rPr dirty="0" sz="900" spc="10">
                <a:latin typeface="Times New Roman"/>
                <a:cs typeface="Times New Roman"/>
              </a:rPr>
              <a:t>required to prevent double-spending.  </a:t>
            </a:r>
            <a:r>
              <a:rPr dirty="0" sz="900" spc="-20">
                <a:latin typeface="Times New Roman"/>
                <a:cs typeface="Times New Roman"/>
              </a:rPr>
              <a:t>We </a:t>
            </a:r>
            <a:r>
              <a:rPr dirty="0" sz="900" spc="10">
                <a:latin typeface="Times New Roman"/>
                <a:cs typeface="Times New Roman"/>
              </a:rPr>
              <a:t>propose a </a:t>
            </a:r>
            <a:r>
              <a:rPr dirty="0" sz="900" spc="5">
                <a:latin typeface="Times New Roman"/>
                <a:cs typeface="Times New Roman"/>
              </a:rPr>
              <a:t>solution </a:t>
            </a:r>
            <a:r>
              <a:rPr dirty="0" sz="900" spc="10">
                <a:latin typeface="Times New Roman"/>
                <a:cs typeface="Times New Roman"/>
              </a:rPr>
              <a:t>to the double-spending problem using a </a:t>
            </a:r>
            <a:r>
              <a:rPr dirty="0" sz="900" spc="5">
                <a:latin typeface="Times New Roman"/>
                <a:cs typeface="Times New Roman"/>
              </a:rPr>
              <a:t>peer-to-peer </a:t>
            </a:r>
            <a:r>
              <a:rPr dirty="0" sz="900" spc="10">
                <a:latin typeface="Times New Roman"/>
                <a:cs typeface="Times New Roman"/>
              </a:rPr>
              <a:t>network.  The network timestamps </a:t>
            </a:r>
            <a:r>
              <a:rPr dirty="0" sz="900" spc="5">
                <a:latin typeface="Times New Roman"/>
                <a:cs typeface="Times New Roman"/>
              </a:rPr>
              <a:t>transactions </a:t>
            </a:r>
            <a:r>
              <a:rPr dirty="0" sz="900" spc="15">
                <a:latin typeface="Times New Roman"/>
                <a:cs typeface="Times New Roman"/>
              </a:rPr>
              <a:t>by </a:t>
            </a:r>
            <a:r>
              <a:rPr dirty="0" sz="900" spc="10">
                <a:latin typeface="Times New Roman"/>
                <a:cs typeface="Times New Roman"/>
              </a:rPr>
              <a:t>hashing them into </a:t>
            </a:r>
            <a:r>
              <a:rPr dirty="0" sz="900" spc="5">
                <a:latin typeface="Times New Roman"/>
                <a:cs typeface="Times New Roman"/>
              </a:rPr>
              <a:t>an </a:t>
            </a:r>
            <a:r>
              <a:rPr dirty="0" sz="900" spc="10">
                <a:latin typeface="Times New Roman"/>
                <a:cs typeface="Times New Roman"/>
              </a:rPr>
              <a:t>ongoing </a:t>
            </a:r>
            <a:r>
              <a:rPr dirty="0" sz="900" spc="5">
                <a:latin typeface="Times New Roman"/>
                <a:cs typeface="Times New Roman"/>
              </a:rPr>
              <a:t>chain </a:t>
            </a:r>
            <a:r>
              <a:rPr dirty="0" sz="900" spc="10">
                <a:latin typeface="Times New Roman"/>
                <a:cs typeface="Times New Roman"/>
              </a:rPr>
              <a:t>of  hash-based proof-of-work, forming a record </a:t>
            </a:r>
            <a:r>
              <a:rPr dirty="0" sz="900" spc="5">
                <a:latin typeface="Times New Roman"/>
                <a:cs typeface="Times New Roman"/>
              </a:rPr>
              <a:t>that </a:t>
            </a:r>
            <a:r>
              <a:rPr dirty="0" sz="900" spc="10">
                <a:latin typeface="Times New Roman"/>
                <a:cs typeface="Times New Roman"/>
              </a:rPr>
              <a:t>cannot be changed without redoing  </a:t>
            </a:r>
            <a:r>
              <a:rPr dirty="0" sz="900" spc="5">
                <a:latin typeface="Times New Roman"/>
                <a:cs typeface="Times New Roman"/>
              </a:rPr>
              <a:t>the </a:t>
            </a:r>
            <a:r>
              <a:rPr dirty="0" sz="900" spc="10">
                <a:latin typeface="Times New Roman"/>
                <a:cs typeface="Times New Roman"/>
              </a:rPr>
              <a:t>proof-of-work. The </a:t>
            </a:r>
            <a:r>
              <a:rPr dirty="0" sz="900" spc="5">
                <a:latin typeface="Times New Roman"/>
                <a:cs typeface="Times New Roman"/>
              </a:rPr>
              <a:t>longest chain </a:t>
            </a:r>
            <a:r>
              <a:rPr dirty="0" sz="900" spc="10">
                <a:latin typeface="Times New Roman"/>
                <a:cs typeface="Times New Roman"/>
              </a:rPr>
              <a:t>not only serves as proof of </a:t>
            </a:r>
            <a:r>
              <a:rPr dirty="0" sz="900" spc="5">
                <a:latin typeface="Times New Roman"/>
                <a:cs typeface="Times New Roman"/>
              </a:rPr>
              <a:t>the </a:t>
            </a:r>
            <a:r>
              <a:rPr dirty="0" sz="900" spc="10">
                <a:latin typeface="Times New Roman"/>
                <a:cs typeface="Times New Roman"/>
              </a:rPr>
              <a:t>sequence of  events witnessed, but proof </a:t>
            </a:r>
            <a:r>
              <a:rPr dirty="0" sz="900" spc="5">
                <a:latin typeface="Times New Roman"/>
                <a:cs typeface="Times New Roman"/>
              </a:rPr>
              <a:t>that </a:t>
            </a:r>
            <a:r>
              <a:rPr dirty="0" sz="900">
                <a:latin typeface="Times New Roman"/>
                <a:cs typeface="Times New Roman"/>
              </a:rPr>
              <a:t>it </a:t>
            </a:r>
            <a:r>
              <a:rPr dirty="0" sz="900" spc="10">
                <a:latin typeface="Times New Roman"/>
                <a:cs typeface="Times New Roman"/>
              </a:rPr>
              <a:t>came from </a:t>
            </a:r>
            <a:r>
              <a:rPr dirty="0" sz="900" spc="5">
                <a:latin typeface="Times New Roman"/>
                <a:cs typeface="Times New Roman"/>
              </a:rPr>
              <a:t>the largest </a:t>
            </a:r>
            <a:r>
              <a:rPr dirty="0" sz="900" spc="10">
                <a:latin typeface="Times New Roman"/>
                <a:cs typeface="Times New Roman"/>
              </a:rPr>
              <a:t>pool of </a:t>
            </a:r>
            <a:r>
              <a:rPr dirty="0" sz="900" spc="15">
                <a:latin typeface="Times New Roman"/>
                <a:cs typeface="Times New Roman"/>
              </a:rPr>
              <a:t>CPU </a:t>
            </a:r>
            <a:r>
              <a:rPr dirty="0" sz="900">
                <a:latin typeface="Times New Roman"/>
                <a:cs typeface="Times New Roman"/>
              </a:rPr>
              <a:t>power. </a:t>
            </a:r>
            <a:r>
              <a:rPr dirty="0" sz="900" spc="10">
                <a:latin typeface="Times New Roman"/>
                <a:cs typeface="Times New Roman"/>
              </a:rPr>
              <a:t>As  long as a majority of </a:t>
            </a:r>
            <a:r>
              <a:rPr dirty="0" sz="900" spc="15">
                <a:latin typeface="Times New Roman"/>
                <a:cs typeface="Times New Roman"/>
              </a:rPr>
              <a:t>CPU </a:t>
            </a:r>
            <a:r>
              <a:rPr dirty="0" sz="900" spc="10">
                <a:latin typeface="Times New Roman"/>
                <a:cs typeface="Times New Roman"/>
              </a:rPr>
              <a:t>power is controlled </a:t>
            </a:r>
            <a:r>
              <a:rPr dirty="0" sz="900" spc="15">
                <a:latin typeface="Times New Roman"/>
                <a:cs typeface="Times New Roman"/>
              </a:rPr>
              <a:t>by </a:t>
            </a:r>
            <a:r>
              <a:rPr dirty="0" sz="900" spc="10">
                <a:latin typeface="Times New Roman"/>
                <a:cs typeface="Times New Roman"/>
              </a:rPr>
              <a:t>nodes </a:t>
            </a:r>
            <a:r>
              <a:rPr dirty="0" sz="900" spc="5">
                <a:latin typeface="Times New Roman"/>
                <a:cs typeface="Times New Roman"/>
              </a:rPr>
              <a:t>that </a:t>
            </a:r>
            <a:r>
              <a:rPr dirty="0" sz="900" spc="10">
                <a:latin typeface="Times New Roman"/>
                <a:cs typeface="Times New Roman"/>
              </a:rPr>
              <a:t>are not cooperating to  </a:t>
            </a:r>
            <a:r>
              <a:rPr dirty="0" sz="900" spc="5">
                <a:latin typeface="Times New Roman"/>
                <a:cs typeface="Times New Roman"/>
              </a:rPr>
              <a:t>attack </a:t>
            </a:r>
            <a:r>
              <a:rPr dirty="0" sz="900" spc="10">
                <a:latin typeface="Times New Roman"/>
                <a:cs typeface="Times New Roman"/>
              </a:rPr>
              <a:t>the network, </a:t>
            </a:r>
            <a:r>
              <a:rPr dirty="0" sz="900" spc="5">
                <a:latin typeface="Times New Roman"/>
                <a:cs typeface="Times New Roman"/>
              </a:rPr>
              <a:t>they'll </a:t>
            </a:r>
            <a:r>
              <a:rPr dirty="0" sz="900" spc="10">
                <a:latin typeface="Times New Roman"/>
                <a:cs typeface="Times New Roman"/>
              </a:rPr>
              <a:t>generate the </a:t>
            </a:r>
            <a:r>
              <a:rPr dirty="0" sz="900" spc="5">
                <a:latin typeface="Times New Roman"/>
                <a:cs typeface="Times New Roman"/>
              </a:rPr>
              <a:t>longest chain </a:t>
            </a:r>
            <a:r>
              <a:rPr dirty="0" sz="900" spc="10">
                <a:latin typeface="Times New Roman"/>
                <a:cs typeface="Times New Roman"/>
              </a:rPr>
              <a:t>and outpace </a:t>
            </a:r>
            <a:r>
              <a:rPr dirty="0" sz="900" spc="5">
                <a:latin typeface="Times New Roman"/>
                <a:cs typeface="Times New Roman"/>
              </a:rPr>
              <a:t>attackers. </a:t>
            </a:r>
            <a:r>
              <a:rPr dirty="0" sz="900" spc="15">
                <a:latin typeface="Times New Roman"/>
                <a:cs typeface="Times New Roman"/>
              </a:rPr>
              <a:t>The  </a:t>
            </a:r>
            <a:r>
              <a:rPr dirty="0" sz="900" spc="10">
                <a:latin typeface="Times New Roman"/>
                <a:cs typeface="Times New Roman"/>
              </a:rPr>
              <a:t>network </a:t>
            </a:r>
            <a:r>
              <a:rPr dirty="0" sz="900" spc="5">
                <a:latin typeface="Times New Roman"/>
                <a:cs typeface="Times New Roman"/>
              </a:rPr>
              <a:t>itself </a:t>
            </a:r>
            <a:r>
              <a:rPr dirty="0" sz="900" spc="10">
                <a:latin typeface="Times New Roman"/>
                <a:cs typeface="Times New Roman"/>
              </a:rPr>
              <a:t>requires minimal </a:t>
            </a:r>
            <a:r>
              <a:rPr dirty="0" sz="900" spc="5">
                <a:latin typeface="Times New Roman"/>
                <a:cs typeface="Times New Roman"/>
              </a:rPr>
              <a:t>structure. </a:t>
            </a:r>
            <a:r>
              <a:rPr dirty="0" sz="900" spc="10">
                <a:latin typeface="Times New Roman"/>
                <a:cs typeface="Times New Roman"/>
              </a:rPr>
              <a:t>Messages are broadcast on a best </a:t>
            </a:r>
            <a:r>
              <a:rPr dirty="0" sz="900" spc="5">
                <a:latin typeface="Times New Roman"/>
                <a:cs typeface="Times New Roman"/>
              </a:rPr>
              <a:t>effort  basis, </a:t>
            </a:r>
            <a:r>
              <a:rPr dirty="0" sz="900" spc="10">
                <a:latin typeface="Times New Roman"/>
                <a:cs typeface="Times New Roman"/>
              </a:rPr>
              <a:t>and nodes can leave and rejoin the network </a:t>
            </a:r>
            <a:r>
              <a:rPr dirty="0" sz="900" spc="5">
                <a:latin typeface="Times New Roman"/>
                <a:cs typeface="Times New Roman"/>
              </a:rPr>
              <a:t>at will, </a:t>
            </a:r>
            <a:r>
              <a:rPr dirty="0" sz="900" spc="10">
                <a:latin typeface="Times New Roman"/>
                <a:cs typeface="Times New Roman"/>
              </a:rPr>
              <a:t>accepting </a:t>
            </a:r>
            <a:r>
              <a:rPr dirty="0" sz="900" spc="5">
                <a:latin typeface="Times New Roman"/>
                <a:cs typeface="Times New Roman"/>
              </a:rPr>
              <a:t>the longest  </a:t>
            </a:r>
            <a:r>
              <a:rPr dirty="0" sz="900" spc="10">
                <a:latin typeface="Times New Roman"/>
                <a:cs typeface="Times New Roman"/>
              </a:rPr>
              <a:t>proof-of-work chain as proof of what happened while they were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gone.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32105" algn="l"/>
              </a:tabLst>
            </a:pPr>
            <a:r>
              <a:rPr dirty="0" sz="1150" spc="-5" b="1">
                <a:latin typeface="Schoolbook Uralic"/>
                <a:cs typeface="Schoolbook Uralic"/>
              </a:rPr>
              <a:t>1.	Introduction</a:t>
            </a:r>
            <a:endParaRPr sz="1150">
              <a:latin typeface="Schoolbook Uralic"/>
              <a:cs typeface="Schoolbook Uralic"/>
            </a:endParaRPr>
          </a:p>
          <a:p>
            <a:pPr algn="just" marL="12700" marR="5080">
              <a:lnSpc>
                <a:spcPct val="97000"/>
              </a:lnSpc>
              <a:spcBef>
                <a:spcPts val="725"/>
              </a:spcBef>
            </a:pPr>
            <a:r>
              <a:rPr dirty="0" sz="1000">
                <a:latin typeface="Times New Roman"/>
                <a:cs typeface="Times New Roman"/>
              </a:rPr>
              <a:t>Commerce </a:t>
            </a:r>
            <a:r>
              <a:rPr dirty="0" sz="1000" spc="5">
                <a:latin typeface="Times New Roman"/>
                <a:cs typeface="Times New Roman"/>
              </a:rPr>
              <a:t>on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Internet </a:t>
            </a:r>
            <a:r>
              <a:rPr dirty="0" sz="1000" spc="5">
                <a:latin typeface="Times New Roman"/>
                <a:cs typeface="Times New Roman"/>
              </a:rPr>
              <a:t>has </a:t>
            </a:r>
            <a:r>
              <a:rPr dirty="0" sz="1000">
                <a:latin typeface="Times New Roman"/>
                <a:cs typeface="Times New Roman"/>
              </a:rPr>
              <a:t>come to rely almost exclusively </a:t>
            </a:r>
            <a:r>
              <a:rPr dirty="0" sz="1000" spc="5">
                <a:latin typeface="Times New Roman"/>
                <a:cs typeface="Times New Roman"/>
              </a:rPr>
              <a:t>on </a:t>
            </a:r>
            <a:r>
              <a:rPr dirty="0" sz="1000">
                <a:latin typeface="Times New Roman"/>
                <a:cs typeface="Times New Roman"/>
              </a:rPr>
              <a:t>financial institutions serving as  trusted </a:t>
            </a:r>
            <a:r>
              <a:rPr dirty="0" sz="1000" spc="-5">
                <a:latin typeface="Times New Roman"/>
                <a:cs typeface="Times New Roman"/>
              </a:rPr>
              <a:t>third </a:t>
            </a:r>
            <a:r>
              <a:rPr dirty="0" sz="1000">
                <a:latin typeface="Times New Roman"/>
                <a:cs typeface="Times New Roman"/>
              </a:rPr>
              <a:t>parties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process electronic payments. While the system works well enough for  most transactions, it </a:t>
            </a:r>
            <a:r>
              <a:rPr dirty="0" sz="1000" spc="-5">
                <a:latin typeface="Times New Roman"/>
                <a:cs typeface="Times New Roman"/>
              </a:rPr>
              <a:t>still suffers </a:t>
            </a:r>
            <a:r>
              <a:rPr dirty="0" sz="1000">
                <a:latin typeface="Times New Roman"/>
                <a:cs typeface="Times New Roman"/>
              </a:rPr>
              <a:t>from the inherent weaknesses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trust based model.  Completely non-reversible transactions are not really possible, since financial institutions cannot  avoid mediating disputes. The cost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mediation increases transaction costs, </a:t>
            </a:r>
            <a:r>
              <a:rPr dirty="0" sz="1000" spc="-5">
                <a:latin typeface="Times New Roman"/>
                <a:cs typeface="Times New Roman"/>
              </a:rPr>
              <a:t>limiting the  </a:t>
            </a:r>
            <a:r>
              <a:rPr dirty="0" sz="1000">
                <a:latin typeface="Times New Roman"/>
                <a:cs typeface="Times New Roman"/>
              </a:rPr>
              <a:t>minimum practical transaction size and cutting </a:t>
            </a:r>
            <a:r>
              <a:rPr dirty="0" sz="1000" spc="-5">
                <a:latin typeface="Times New Roman"/>
                <a:cs typeface="Times New Roman"/>
              </a:rPr>
              <a:t>off </a:t>
            </a:r>
            <a:r>
              <a:rPr dirty="0" sz="1000">
                <a:latin typeface="Times New Roman"/>
                <a:cs typeface="Times New Roman"/>
              </a:rPr>
              <a:t>the possibility for small casual transactions,  and there is a broader cost in the loss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ability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make non-reversible payments for non-  reversible services. </a:t>
            </a:r>
            <a:r>
              <a:rPr dirty="0" sz="1000" spc="-10">
                <a:latin typeface="Times New Roman"/>
                <a:cs typeface="Times New Roman"/>
              </a:rPr>
              <a:t>With </a:t>
            </a:r>
            <a:r>
              <a:rPr dirty="0" sz="1000">
                <a:latin typeface="Times New Roman"/>
                <a:cs typeface="Times New Roman"/>
              </a:rPr>
              <a:t>the possibility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reversal,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need </a:t>
            </a:r>
            <a:r>
              <a:rPr dirty="0" sz="1000" spc="-5">
                <a:latin typeface="Times New Roman"/>
                <a:cs typeface="Times New Roman"/>
              </a:rPr>
              <a:t>for </a:t>
            </a:r>
            <a:r>
              <a:rPr dirty="0" sz="1000">
                <a:latin typeface="Times New Roman"/>
                <a:cs typeface="Times New Roman"/>
              </a:rPr>
              <a:t>trust spreads. Merchants must 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wary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their customers, hassling them for more information than they would otherwise need.  </a:t>
            </a:r>
            <a:r>
              <a:rPr dirty="0" sz="1000" spc="5">
                <a:latin typeface="Times New Roman"/>
                <a:cs typeface="Times New Roman"/>
              </a:rPr>
              <a:t>A </a:t>
            </a:r>
            <a:r>
              <a:rPr dirty="0" sz="1000">
                <a:latin typeface="Times New Roman"/>
                <a:cs typeface="Times New Roman"/>
              </a:rPr>
              <a:t>certain percentage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fraud is accepted as unavoidable. These costs and payment uncertainties  can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avoided in person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using physical </a:t>
            </a:r>
            <a:r>
              <a:rPr dirty="0" sz="1000" spc="-5">
                <a:latin typeface="Times New Roman"/>
                <a:cs typeface="Times New Roman"/>
              </a:rPr>
              <a:t>currency, </a:t>
            </a:r>
            <a:r>
              <a:rPr dirty="0" sz="1000">
                <a:latin typeface="Times New Roman"/>
                <a:cs typeface="Times New Roman"/>
              </a:rPr>
              <a:t>but no mechanism exists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make payments  over a communications channel without a trusted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party.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82880">
              <a:lnSpc>
                <a:spcPct val="97000"/>
              </a:lnSpc>
              <a:spcBef>
                <a:spcPts val="5"/>
              </a:spcBef>
            </a:pPr>
            <a:r>
              <a:rPr dirty="0" sz="1000" spc="5">
                <a:latin typeface="Times New Roman"/>
                <a:cs typeface="Times New Roman"/>
              </a:rPr>
              <a:t>What </a:t>
            </a:r>
            <a:r>
              <a:rPr dirty="0" sz="1000">
                <a:latin typeface="Times New Roman"/>
                <a:cs typeface="Times New Roman"/>
              </a:rPr>
              <a:t>is needed is </a:t>
            </a:r>
            <a:r>
              <a:rPr dirty="0" sz="1000" spc="-5">
                <a:latin typeface="Times New Roman"/>
                <a:cs typeface="Times New Roman"/>
              </a:rPr>
              <a:t>an </a:t>
            </a:r>
            <a:r>
              <a:rPr dirty="0" sz="1000">
                <a:latin typeface="Times New Roman"/>
                <a:cs typeface="Times New Roman"/>
              </a:rPr>
              <a:t>electronic payment system based </a:t>
            </a:r>
            <a:r>
              <a:rPr dirty="0" sz="1000" spc="5">
                <a:latin typeface="Times New Roman"/>
                <a:cs typeface="Times New Roman"/>
              </a:rPr>
              <a:t>on </a:t>
            </a:r>
            <a:r>
              <a:rPr dirty="0" sz="1000">
                <a:latin typeface="Times New Roman"/>
                <a:cs typeface="Times New Roman"/>
              </a:rPr>
              <a:t>cryptographic proof instead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 spc="-5">
                <a:latin typeface="Times New Roman"/>
                <a:cs typeface="Times New Roman"/>
              </a:rPr>
              <a:t>trust,  </a:t>
            </a:r>
            <a:r>
              <a:rPr dirty="0" sz="1000">
                <a:latin typeface="Times New Roman"/>
                <a:cs typeface="Times New Roman"/>
              </a:rPr>
              <a:t>allowing </a:t>
            </a:r>
            <a:r>
              <a:rPr dirty="0" sz="1000" spc="5">
                <a:latin typeface="Times New Roman"/>
                <a:cs typeface="Times New Roman"/>
              </a:rPr>
              <a:t>any </a:t>
            </a:r>
            <a:r>
              <a:rPr dirty="0" sz="1000">
                <a:latin typeface="Times New Roman"/>
                <a:cs typeface="Times New Roman"/>
              </a:rPr>
              <a:t>two </a:t>
            </a:r>
            <a:r>
              <a:rPr dirty="0" sz="1000" spc="-5">
                <a:latin typeface="Times New Roman"/>
                <a:cs typeface="Times New Roman"/>
              </a:rPr>
              <a:t>willing </a:t>
            </a:r>
            <a:r>
              <a:rPr dirty="0" sz="1000">
                <a:latin typeface="Times New Roman"/>
                <a:cs typeface="Times New Roman"/>
              </a:rPr>
              <a:t>parties to transact directly with each other without the </a:t>
            </a:r>
            <a:r>
              <a:rPr dirty="0" sz="1000" spc="-5">
                <a:latin typeface="Times New Roman"/>
                <a:cs typeface="Times New Roman"/>
              </a:rPr>
              <a:t>need </a:t>
            </a:r>
            <a:r>
              <a:rPr dirty="0" sz="1000">
                <a:latin typeface="Times New Roman"/>
                <a:cs typeface="Times New Roman"/>
              </a:rPr>
              <a:t>for a trusted  </a:t>
            </a:r>
            <a:r>
              <a:rPr dirty="0" sz="1000" spc="-5">
                <a:latin typeface="Times New Roman"/>
                <a:cs typeface="Times New Roman"/>
              </a:rPr>
              <a:t>third </a:t>
            </a:r>
            <a:r>
              <a:rPr dirty="0" sz="1000" spc="-10">
                <a:latin typeface="Times New Roman"/>
                <a:cs typeface="Times New Roman"/>
              </a:rPr>
              <a:t>party. </a:t>
            </a:r>
            <a:r>
              <a:rPr dirty="0" sz="1000" spc="-5">
                <a:latin typeface="Times New Roman"/>
                <a:cs typeface="Times New Roman"/>
              </a:rPr>
              <a:t>Transactions </a:t>
            </a:r>
            <a:r>
              <a:rPr dirty="0" sz="1000">
                <a:latin typeface="Times New Roman"/>
                <a:cs typeface="Times New Roman"/>
              </a:rPr>
              <a:t>that are computationally impractical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reverse would protect sellers  from fraud, and routine escrow mechanisms could easily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implemented to protect buyers. </a:t>
            </a:r>
            <a:r>
              <a:rPr dirty="0" sz="1000" spc="-5">
                <a:latin typeface="Times New Roman"/>
                <a:cs typeface="Times New Roman"/>
              </a:rPr>
              <a:t>In  </a:t>
            </a:r>
            <a:r>
              <a:rPr dirty="0" sz="1000">
                <a:latin typeface="Times New Roman"/>
                <a:cs typeface="Times New Roman"/>
              </a:rPr>
              <a:t>this </a:t>
            </a:r>
            <a:r>
              <a:rPr dirty="0" sz="1000" spc="-5">
                <a:latin typeface="Times New Roman"/>
                <a:cs typeface="Times New Roman"/>
              </a:rPr>
              <a:t>paper, </a:t>
            </a:r>
            <a:r>
              <a:rPr dirty="0" sz="1000" spc="5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propose a solution to the double-spending problem using a </a:t>
            </a:r>
            <a:r>
              <a:rPr dirty="0" sz="1000" spc="-5">
                <a:latin typeface="Times New Roman"/>
                <a:cs typeface="Times New Roman"/>
              </a:rPr>
              <a:t>peer-to-peer </a:t>
            </a:r>
            <a:r>
              <a:rPr dirty="0" sz="1000">
                <a:latin typeface="Times New Roman"/>
                <a:cs typeface="Times New Roman"/>
              </a:rPr>
              <a:t>distributed  timestamp server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generate computational </a:t>
            </a:r>
            <a:r>
              <a:rPr dirty="0" sz="1000" spc="5">
                <a:latin typeface="Times New Roman"/>
                <a:cs typeface="Times New Roman"/>
              </a:rPr>
              <a:t>proof of </a:t>
            </a:r>
            <a:r>
              <a:rPr dirty="0" sz="1000">
                <a:latin typeface="Times New Roman"/>
                <a:cs typeface="Times New Roman"/>
              </a:rPr>
              <a:t>the chronological order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transactions. The  system is secure as </a:t>
            </a:r>
            <a:r>
              <a:rPr dirty="0" sz="1000" spc="-5">
                <a:latin typeface="Times New Roman"/>
                <a:cs typeface="Times New Roman"/>
              </a:rPr>
              <a:t>long </a:t>
            </a:r>
            <a:r>
              <a:rPr dirty="0" sz="1000">
                <a:latin typeface="Times New Roman"/>
                <a:cs typeface="Times New Roman"/>
              </a:rPr>
              <a:t>as honest nodes collectively control more CPU power than any  cooperating group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attacker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nodes.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931815"/>
            <a:ext cx="5053965" cy="98107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332105" algn="l"/>
              </a:tabLst>
            </a:pPr>
            <a:r>
              <a:rPr dirty="0" sz="1150" spc="-5" b="1">
                <a:latin typeface="Schoolbook Uralic"/>
                <a:cs typeface="Schoolbook Uralic"/>
              </a:rPr>
              <a:t>2.	Transactions</a:t>
            </a:r>
            <a:endParaRPr sz="1150">
              <a:latin typeface="Schoolbook Uralic"/>
              <a:cs typeface="Schoolbook Uralic"/>
            </a:endParaRPr>
          </a:p>
          <a:p>
            <a:pPr algn="just" marL="12700" marR="5080">
              <a:lnSpc>
                <a:spcPct val="97200"/>
              </a:lnSpc>
              <a:spcBef>
                <a:spcPts val="715"/>
              </a:spcBef>
            </a:pPr>
            <a:r>
              <a:rPr dirty="0" sz="1000" spc="-40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define an electronic coin as a chain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digital signatures. Each owner transfers the coin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the  next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 spc="-5">
                <a:latin typeface="Times New Roman"/>
                <a:cs typeface="Times New Roman"/>
              </a:rPr>
              <a:t>digitally signing </a:t>
            </a:r>
            <a:r>
              <a:rPr dirty="0" sz="1000">
                <a:latin typeface="Times New Roman"/>
                <a:cs typeface="Times New Roman"/>
              </a:rPr>
              <a:t>a hash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previous transaction and the public </a:t>
            </a:r>
            <a:r>
              <a:rPr dirty="0" sz="1000" spc="5">
                <a:latin typeface="Times New Roman"/>
                <a:cs typeface="Times New Roman"/>
              </a:rPr>
              <a:t>key of </a:t>
            </a:r>
            <a:r>
              <a:rPr dirty="0" sz="1000">
                <a:latin typeface="Times New Roman"/>
                <a:cs typeface="Times New Roman"/>
              </a:rPr>
              <a:t>the next owner  and adding these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the end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coin. </a:t>
            </a:r>
            <a:r>
              <a:rPr dirty="0" sz="1000" spc="5">
                <a:latin typeface="Times New Roman"/>
                <a:cs typeface="Times New Roman"/>
              </a:rPr>
              <a:t>A </a:t>
            </a:r>
            <a:r>
              <a:rPr dirty="0" sz="1000">
                <a:latin typeface="Times New Roman"/>
                <a:cs typeface="Times New Roman"/>
              </a:rPr>
              <a:t>payee can verify the signatures to verify the chain </a:t>
            </a:r>
            <a:r>
              <a:rPr dirty="0" sz="1000" spc="5">
                <a:latin typeface="Times New Roman"/>
                <a:cs typeface="Times New Roman"/>
              </a:rPr>
              <a:t>of  </a:t>
            </a:r>
            <a:r>
              <a:rPr dirty="0" sz="1000">
                <a:latin typeface="Times New Roman"/>
                <a:cs typeface="Times New Roman"/>
              </a:rPr>
              <a:t>ownership.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4088129"/>
            <a:ext cx="5054600" cy="330263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just" marL="12700" marR="5080" indent="182880">
              <a:lnSpc>
                <a:spcPct val="97200"/>
              </a:lnSpc>
              <a:spcBef>
                <a:spcPts val="140"/>
              </a:spcBef>
            </a:pPr>
            <a:r>
              <a:rPr dirty="0" sz="1000">
                <a:latin typeface="Times New Roman"/>
                <a:cs typeface="Times New Roman"/>
              </a:rPr>
              <a:t>The problem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course is the payee can't </a:t>
            </a:r>
            <a:r>
              <a:rPr dirty="0" sz="1000" spc="-5">
                <a:latin typeface="Times New Roman"/>
                <a:cs typeface="Times New Roman"/>
              </a:rPr>
              <a:t>verify </a:t>
            </a:r>
            <a:r>
              <a:rPr dirty="0" sz="1000">
                <a:latin typeface="Times New Roman"/>
                <a:cs typeface="Times New Roman"/>
              </a:rPr>
              <a:t>that one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owners did not double-spend  the coin. </a:t>
            </a:r>
            <a:r>
              <a:rPr dirty="0" sz="1000" spc="5">
                <a:latin typeface="Times New Roman"/>
                <a:cs typeface="Times New Roman"/>
              </a:rPr>
              <a:t>A </a:t>
            </a:r>
            <a:r>
              <a:rPr dirty="0" sz="1000">
                <a:latin typeface="Times New Roman"/>
                <a:cs typeface="Times New Roman"/>
              </a:rPr>
              <a:t>common solution is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introduce a trusted central </a:t>
            </a:r>
            <a:r>
              <a:rPr dirty="0" sz="1000" spc="-10">
                <a:latin typeface="Times New Roman"/>
                <a:cs typeface="Times New Roman"/>
              </a:rPr>
              <a:t>authority, </a:t>
            </a:r>
            <a:r>
              <a:rPr dirty="0" sz="1000" spc="-5">
                <a:latin typeface="Times New Roman"/>
                <a:cs typeface="Times New Roman"/>
              </a:rPr>
              <a:t>or </a:t>
            </a:r>
            <a:r>
              <a:rPr dirty="0" sz="1000">
                <a:latin typeface="Times New Roman"/>
                <a:cs typeface="Times New Roman"/>
              </a:rPr>
              <a:t>mint, that checks every  transaction for double spending. After each transaction, the </a:t>
            </a:r>
            <a:r>
              <a:rPr dirty="0" sz="1000" spc="-5">
                <a:latin typeface="Times New Roman"/>
                <a:cs typeface="Times New Roman"/>
              </a:rPr>
              <a:t>coin </a:t>
            </a:r>
            <a:r>
              <a:rPr dirty="0" sz="1000">
                <a:latin typeface="Times New Roman"/>
                <a:cs typeface="Times New Roman"/>
              </a:rPr>
              <a:t>must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returned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the mint </a:t>
            </a:r>
            <a:r>
              <a:rPr dirty="0" sz="1000" spc="-5">
                <a:latin typeface="Times New Roman"/>
                <a:cs typeface="Times New Roman"/>
              </a:rPr>
              <a:t>to  </a:t>
            </a:r>
            <a:r>
              <a:rPr dirty="0" sz="1000">
                <a:latin typeface="Times New Roman"/>
                <a:cs typeface="Times New Roman"/>
              </a:rPr>
              <a:t>issue a new coin, and only coins issued directly from the mint are trusted not to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double-spent.  The problem with this </a:t>
            </a:r>
            <a:r>
              <a:rPr dirty="0" sz="1000" spc="-5">
                <a:latin typeface="Times New Roman"/>
                <a:cs typeface="Times New Roman"/>
              </a:rPr>
              <a:t>solution </a:t>
            </a:r>
            <a:r>
              <a:rPr dirty="0" sz="1000">
                <a:latin typeface="Times New Roman"/>
                <a:cs typeface="Times New Roman"/>
              </a:rPr>
              <a:t>is that the fate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entire </a:t>
            </a:r>
            <a:r>
              <a:rPr dirty="0" sz="1000" spc="5">
                <a:latin typeface="Times New Roman"/>
                <a:cs typeface="Times New Roman"/>
              </a:rPr>
              <a:t>money </a:t>
            </a:r>
            <a:r>
              <a:rPr dirty="0" sz="1000">
                <a:latin typeface="Times New Roman"/>
                <a:cs typeface="Times New Roman"/>
              </a:rPr>
              <a:t>system depends on </a:t>
            </a:r>
            <a:r>
              <a:rPr dirty="0" sz="1000" spc="-5">
                <a:latin typeface="Times New Roman"/>
                <a:cs typeface="Times New Roman"/>
              </a:rPr>
              <a:t>the  </a:t>
            </a:r>
            <a:r>
              <a:rPr dirty="0" sz="1000">
                <a:latin typeface="Times New Roman"/>
                <a:cs typeface="Times New Roman"/>
              </a:rPr>
              <a:t>company running the mint,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>
                <a:latin typeface="Times New Roman"/>
                <a:cs typeface="Times New Roman"/>
              </a:rPr>
              <a:t>every transaction having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go through them, </a:t>
            </a:r>
            <a:r>
              <a:rPr dirty="0" sz="1000" spc="-5">
                <a:latin typeface="Times New Roman"/>
                <a:cs typeface="Times New Roman"/>
              </a:rPr>
              <a:t>just </a:t>
            </a:r>
            <a:r>
              <a:rPr dirty="0" sz="1000">
                <a:latin typeface="Times New Roman"/>
                <a:cs typeface="Times New Roman"/>
              </a:rPr>
              <a:t>like a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bank.</a:t>
            </a:r>
            <a:endParaRPr sz="1000">
              <a:latin typeface="Times New Roman"/>
              <a:cs typeface="Times New Roman"/>
            </a:endParaRPr>
          </a:p>
          <a:p>
            <a:pPr algn="just" marL="12700" indent="182880">
              <a:lnSpc>
                <a:spcPts val="1145"/>
              </a:lnSpc>
            </a:pPr>
            <a:r>
              <a:rPr dirty="0" sz="1000" spc="-40">
                <a:latin typeface="Times New Roman"/>
                <a:cs typeface="Times New Roman"/>
              </a:rPr>
              <a:t>We </a:t>
            </a:r>
            <a:r>
              <a:rPr dirty="0" sz="1000" spc="-5">
                <a:latin typeface="Times New Roman"/>
                <a:cs typeface="Times New Roman"/>
              </a:rPr>
              <a:t>need </a:t>
            </a:r>
            <a:r>
              <a:rPr dirty="0" sz="1000">
                <a:latin typeface="Times New Roman"/>
                <a:cs typeface="Times New Roman"/>
              </a:rPr>
              <a:t>a way for the payee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 spc="5">
                <a:latin typeface="Times New Roman"/>
                <a:cs typeface="Times New Roman"/>
              </a:rPr>
              <a:t>know </a:t>
            </a:r>
            <a:r>
              <a:rPr dirty="0" sz="1000">
                <a:latin typeface="Times New Roman"/>
                <a:cs typeface="Times New Roman"/>
              </a:rPr>
              <a:t>that the previous owners </a:t>
            </a:r>
            <a:r>
              <a:rPr dirty="0" sz="1000" spc="-5">
                <a:latin typeface="Times New Roman"/>
                <a:cs typeface="Times New Roman"/>
              </a:rPr>
              <a:t>did </a:t>
            </a:r>
            <a:r>
              <a:rPr dirty="0" sz="1000">
                <a:latin typeface="Times New Roman"/>
                <a:cs typeface="Times New Roman"/>
              </a:rPr>
              <a:t>not sign </a:t>
            </a:r>
            <a:r>
              <a:rPr dirty="0" sz="1000" spc="5">
                <a:latin typeface="Times New Roman"/>
                <a:cs typeface="Times New Roman"/>
              </a:rPr>
              <a:t>any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earlier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7100"/>
              </a:lnSpc>
              <a:spcBef>
                <a:spcPts val="20"/>
              </a:spcBef>
            </a:pPr>
            <a:r>
              <a:rPr dirty="0" sz="1000">
                <a:latin typeface="Times New Roman"/>
                <a:cs typeface="Times New Roman"/>
              </a:rPr>
              <a:t>transactions. For our purposes, the earliest transaction is the one that counts, so </a:t>
            </a:r>
            <a:r>
              <a:rPr dirty="0" sz="1000" spc="5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don't care  about </a:t>
            </a:r>
            <a:r>
              <a:rPr dirty="0" sz="1000" spc="-5">
                <a:latin typeface="Times New Roman"/>
                <a:cs typeface="Times New Roman"/>
              </a:rPr>
              <a:t>later </a:t>
            </a:r>
            <a:r>
              <a:rPr dirty="0" sz="1000">
                <a:latin typeface="Times New Roman"/>
                <a:cs typeface="Times New Roman"/>
              </a:rPr>
              <a:t>attempts to double-spend. The only </a:t>
            </a:r>
            <a:r>
              <a:rPr dirty="0" sz="1000" spc="5">
                <a:latin typeface="Times New Roman"/>
                <a:cs typeface="Times New Roman"/>
              </a:rPr>
              <a:t>way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confirm the absence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a transaction is </a:t>
            </a:r>
            <a:r>
              <a:rPr dirty="0" sz="1000" spc="-5">
                <a:latin typeface="Times New Roman"/>
                <a:cs typeface="Times New Roman"/>
              </a:rPr>
              <a:t>to 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aware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all transactions. In the mint based model,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mint </a:t>
            </a:r>
            <a:r>
              <a:rPr dirty="0" sz="1000" spc="5">
                <a:latin typeface="Times New Roman"/>
                <a:cs typeface="Times New Roman"/>
              </a:rPr>
              <a:t>was </a:t>
            </a:r>
            <a:r>
              <a:rPr dirty="0" sz="1000">
                <a:latin typeface="Times New Roman"/>
                <a:cs typeface="Times New Roman"/>
              </a:rPr>
              <a:t>aware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all transactions and  decided which arrived </a:t>
            </a:r>
            <a:r>
              <a:rPr dirty="0" sz="1000" spc="-5">
                <a:latin typeface="Times New Roman"/>
                <a:cs typeface="Times New Roman"/>
              </a:rPr>
              <a:t>first. </a:t>
            </a:r>
            <a:r>
              <a:rPr dirty="0" sz="1000" spc="-30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accomplish this without a trusted </a:t>
            </a:r>
            <a:r>
              <a:rPr dirty="0" sz="1000" spc="-10">
                <a:latin typeface="Times New Roman"/>
                <a:cs typeface="Times New Roman"/>
              </a:rPr>
              <a:t>party, </a:t>
            </a:r>
            <a:r>
              <a:rPr dirty="0" sz="1000">
                <a:latin typeface="Times New Roman"/>
                <a:cs typeface="Times New Roman"/>
              </a:rPr>
              <a:t>transactions must </a:t>
            </a:r>
            <a:r>
              <a:rPr dirty="0" sz="1000" spc="5">
                <a:latin typeface="Times New Roman"/>
                <a:cs typeface="Times New Roman"/>
              </a:rPr>
              <a:t>be  </a:t>
            </a:r>
            <a:r>
              <a:rPr dirty="0" sz="1000">
                <a:latin typeface="Times New Roman"/>
                <a:cs typeface="Times New Roman"/>
              </a:rPr>
              <a:t>publicly announced [1], and </a:t>
            </a:r>
            <a:r>
              <a:rPr dirty="0" sz="1000" spc="5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need a system for participants to agree </a:t>
            </a:r>
            <a:r>
              <a:rPr dirty="0" sz="1000" spc="5">
                <a:latin typeface="Times New Roman"/>
                <a:cs typeface="Times New Roman"/>
              </a:rPr>
              <a:t>on </a:t>
            </a:r>
            <a:r>
              <a:rPr dirty="0" sz="1000">
                <a:latin typeface="Times New Roman"/>
                <a:cs typeface="Times New Roman"/>
              </a:rPr>
              <a:t>a single history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 order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>
                <a:latin typeface="Times New Roman"/>
                <a:cs typeface="Times New Roman"/>
              </a:rPr>
              <a:t>which they were received. The payee needs proof that at the </a:t>
            </a:r>
            <a:r>
              <a:rPr dirty="0" sz="1000" spc="-5">
                <a:latin typeface="Times New Roman"/>
                <a:cs typeface="Times New Roman"/>
              </a:rPr>
              <a:t>time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each transaction, the  majority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nodes agreed it </a:t>
            </a:r>
            <a:r>
              <a:rPr dirty="0" sz="1000" spc="5">
                <a:latin typeface="Times New Roman"/>
                <a:cs typeface="Times New Roman"/>
              </a:rPr>
              <a:t>was </a:t>
            </a:r>
            <a:r>
              <a:rPr dirty="0" sz="1000">
                <a:latin typeface="Times New Roman"/>
                <a:cs typeface="Times New Roman"/>
              </a:rPr>
              <a:t>the </a:t>
            </a:r>
            <a:r>
              <a:rPr dirty="0" sz="1000" spc="-5">
                <a:latin typeface="Times New Roman"/>
                <a:cs typeface="Times New Roman"/>
              </a:rPr>
              <a:t>first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received.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32105" algn="l"/>
              </a:tabLst>
            </a:pPr>
            <a:r>
              <a:rPr dirty="0" sz="1150" spc="-5" b="1">
                <a:latin typeface="Schoolbook Uralic"/>
                <a:cs typeface="Schoolbook Uralic"/>
              </a:rPr>
              <a:t>3.	Timestamp Server</a:t>
            </a:r>
            <a:endParaRPr sz="1150">
              <a:latin typeface="Schoolbook Uralic"/>
              <a:cs typeface="Schoolbook Uralic"/>
            </a:endParaRPr>
          </a:p>
          <a:p>
            <a:pPr algn="just" marL="12700" marR="5715">
              <a:lnSpc>
                <a:spcPct val="97100"/>
              </a:lnSpc>
              <a:spcBef>
                <a:spcPts val="725"/>
              </a:spcBef>
            </a:pPr>
            <a:r>
              <a:rPr dirty="0" sz="1000">
                <a:latin typeface="Times New Roman"/>
                <a:cs typeface="Times New Roman"/>
              </a:rPr>
              <a:t>The </a:t>
            </a:r>
            <a:r>
              <a:rPr dirty="0" sz="1000" spc="-5">
                <a:latin typeface="Times New Roman"/>
                <a:cs typeface="Times New Roman"/>
              </a:rPr>
              <a:t>solution </a:t>
            </a:r>
            <a:r>
              <a:rPr dirty="0" sz="1000" spc="5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propose begins with a timestamp </a:t>
            </a:r>
            <a:r>
              <a:rPr dirty="0" sz="1000" spc="-10">
                <a:latin typeface="Times New Roman"/>
                <a:cs typeface="Times New Roman"/>
              </a:rPr>
              <a:t>server. </a:t>
            </a:r>
            <a:r>
              <a:rPr dirty="0" sz="1000" spc="5">
                <a:latin typeface="Times New Roman"/>
                <a:cs typeface="Times New Roman"/>
              </a:rPr>
              <a:t>A </a:t>
            </a:r>
            <a:r>
              <a:rPr dirty="0" sz="1000">
                <a:latin typeface="Times New Roman"/>
                <a:cs typeface="Times New Roman"/>
              </a:rPr>
              <a:t>timestamp server works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taking a  hash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a block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items to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timestamped and widely publishing the hash, such as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>
                <a:latin typeface="Times New Roman"/>
                <a:cs typeface="Times New Roman"/>
              </a:rPr>
              <a:t>a  newspaper </a:t>
            </a:r>
            <a:r>
              <a:rPr dirty="0" sz="1000" spc="-5">
                <a:latin typeface="Times New Roman"/>
                <a:cs typeface="Times New Roman"/>
              </a:rPr>
              <a:t>or </a:t>
            </a:r>
            <a:r>
              <a:rPr dirty="0" sz="1000">
                <a:latin typeface="Times New Roman"/>
                <a:cs typeface="Times New Roman"/>
              </a:rPr>
              <a:t>Usenet post [2-5]. The timestamp proves that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data must have existed at the  time, </a:t>
            </a:r>
            <a:r>
              <a:rPr dirty="0" sz="1000" spc="-5">
                <a:latin typeface="Times New Roman"/>
                <a:cs typeface="Times New Roman"/>
              </a:rPr>
              <a:t>obviously, in </a:t>
            </a:r>
            <a:r>
              <a:rPr dirty="0" sz="1000">
                <a:latin typeface="Times New Roman"/>
                <a:cs typeface="Times New Roman"/>
              </a:rPr>
              <a:t>order to get into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hash. Each timestamp includes the previous timestamp </a:t>
            </a:r>
            <a:r>
              <a:rPr dirty="0" sz="1000" spc="-5">
                <a:latin typeface="Times New Roman"/>
                <a:cs typeface="Times New Roman"/>
              </a:rPr>
              <a:t>in  its </a:t>
            </a:r>
            <a:r>
              <a:rPr dirty="0" sz="1000">
                <a:latin typeface="Times New Roman"/>
                <a:cs typeface="Times New Roman"/>
              </a:rPr>
              <a:t>hash, forming a chain,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>
                <a:latin typeface="Times New Roman"/>
                <a:cs typeface="Times New Roman"/>
              </a:rPr>
              <a:t>each additional timestamp reinforcing the ones before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09825" y="7571740"/>
            <a:ext cx="1368425" cy="687070"/>
            <a:chOff x="2409825" y="7571740"/>
            <a:chExt cx="1368425" cy="687070"/>
          </a:xfrm>
        </p:grpSpPr>
        <p:sp>
          <p:nvSpPr>
            <p:cNvPr id="5" name="object 5"/>
            <p:cNvSpPr/>
            <p:nvPr/>
          </p:nvSpPr>
          <p:spPr>
            <a:xfrm>
              <a:off x="2828290" y="7571740"/>
              <a:ext cx="86360" cy="58419"/>
            </a:xfrm>
            <a:custGeom>
              <a:avLst/>
              <a:gdLst/>
              <a:ahLst/>
              <a:cxnLst/>
              <a:rect l="l" t="t" r="r" b="b"/>
              <a:pathLst>
                <a:path w="86360" h="58420">
                  <a:moveTo>
                    <a:pt x="0" y="0"/>
                  </a:moveTo>
                  <a:lnTo>
                    <a:pt x="0" y="58419"/>
                  </a:lnTo>
                  <a:lnTo>
                    <a:pt x="86360" y="29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10460" y="7600950"/>
              <a:ext cx="434340" cy="0"/>
            </a:xfrm>
            <a:custGeom>
              <a:avLst/>
              <a:gdLst/>
              <a:ahLst/>
              <a:cxnLst/>
              <a:rect l="l" t="t" r="r" b="b"/>
              <a:pathLst>
                <a:path w="434339" h="0">
                  <a:moveTo>
                    <a:pt x="0" y="0"/>
                  </a:moveTo>
                  <a:lnTo>
                    <a:pt x="4343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26359" y="7819390"/>
              <a:ext cx="1151890" cy="439420"/>
            </a:xfrm>
            <a:custGeom>
              <a:avLst/>
              <a:gdLst/>
              <a:ahLst/>
              <a:cxnLst/>
              <a:rect l="l" t="t" r="r" b="b"/>
              <a:pathLst>
                <a:path w="1151889" h="439420">
                  <a:moveTo>
                    <a:pt x="576579" y="439419"/>
                  </a:moveTo>
                  <a:lnTo>
                    <a:pt x="0" y="439419"/>
                  </a:lnTo>
                  <a:lnTo>
                    <a:pt x="0" y="0"/>
                  </a:lnTo>
                  <a:lnTo>
                    <a:pt x="1151889" y="0"/>
                  </a:lnTo>
                  <a:lnTo>
                    <a:pt x="1151889" y="439419"/>
                  </a:lnTo>
                  <a:lnTo>
                    <a:pt x="576579" y="4394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196079" y="7644130"/>
            <a:ext cx="86360" cy="58419"/>
          </a:xfrm>
          <a:custGeom>
            <a:avLst/>
            <a:gdLst/>
            <a:ahLst/>
            <a:cxnLst/>
            <a:rect l="l" t="t" r="r" b="b"/>
            <a:pathLst>
              <a:path w="86360" h="58420">
                <a:moveTo>
                  <a:pt x="0" y="0"/>
                </a:moveTo>
                <a:lnTo>
                  <a:pt x="0" y="58420"/>
                </a:lnTo>
                <a:lnTo>
                  <a:pt x="86360" y="29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570729" y="7571740"/>
            <a:ext cx="792480" cy="58419"/>
            <a:chOff x="4570729" y="7571740"/>
            <a:chExt cx="792480" cy="58419"/>
          </a:xfrm>
        </p:grpSpPr>
        <p:sp>
          <p:nvSpPr>
            <p:cNvPr id="10" name="object 10"/>
            <p:cNvSpPr/>
            <p:nvPr/>
          </p:nvSpPr>
          <p:spPr>
            <a:xfrm>
              <a:off x="5276849" y="7571740"/>
              <a:ext cx="86360" cy="58419"/>
            </a:xfrm>
            <a:custGeom>
              <a:avLst/>
              <a:gdLst/>
              <a:ahLst/>
              <a:cxnLst/>
              <a:rect l="l" t="t" r="r" b="b"/>
              <a:pathLst>
                <a:path w="86360" h="58420">
                  <a:moveTo>
                    <a:pt x="0" y="0"/>
                  </a:moveTo>
                  <a:lnTo>
                    <a:pt x="0" y="58419"/>
                  </a:lnTo>
                  <a:lnTo>
                    <a:pt x="86360" y="29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0729" y="7600950"/>
              <a:ext cx="722630" cy="0"/>
            </a:xfrm>
            <a:custGeom>
              <a:avLst/>
              <a:gdLst/>
              <a:ahLst/>
              <a:cxnLst/>
              <a:rect l="l" t="t" r="r" b="b"/>
              <a:pathLst>
                <a:path w="722629" h="0">
                  <a:moveTo>
                    <a:pt x="0" y="0"/>
                  </a:moveTo>
                  <a:lnTo>
                    <a:pt x="7226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698750" y="8039100"/>
            <a:ext cx="28829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70"/>
              </a:spcBef>
            </a:pPr>
            <a:r>
              <a:rPr dirty="0" sz="700">
                <a:latin typeface="Arial"/>
                <a:cs typeface="Arial"/>
              </a:rPr>
              <a:t>Item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8160" y="8039100"/>
            <a:ext cx="28829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70"/>
              </a:spcBef>
            </a:pPr>
            <a:r>
              <a:rPr dirty="0" sz="700" spc="5">
                <a:latin typeface="Arial"/>
                <a:cs typeface="Arial"/>
              </a:rPr>
              <a:t>Item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8840" y="8039100"/>
            <a:ext cx="28829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70"/>
              </a:spcBef>
            </a:pPr>
            <a:r>
              <a:rPr dirty="0" sz="700">
                <a:latin typeface="Arial"/>
                <a:cs typeface="Arial"/>
              </a:rPr>
              <a:t>...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2440" y="7527290"/>
            <a:ext cx="288290" cy="2197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480"/>
              </a:spcBef>
            </a:pPr>
            <a:r>
              <a:rPr dirty="0" sz="700" spc="5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94150" y="7819390"/>
            <a:ext cx="1153160" cy="439420"/>
          </a:xfrm>
          <a:custGeom>
            <a:avLst/>
            <a:gdLst/>
            <a:ahLst/>
            <a:cxnLst/>
            <a:rect l="l" t="t" r="r" b="b"/>
            <a:pathLst>
              <a:path w="1153160" h="439420">
                <a:moveTo>
                  <a:pt x="576579" y="439419"/>
                </a:moveTo>
                <a:lnTo>
                  <a:pt x="0" y="439419"/>
                </a:lnTo>
                <a:lnTo>
                  <a:pt x="0" y="0"/>
                </a:lnTo>
                <a:lnTo>
                  <a:pt x="1153160" y="0"/>
                </a:lnTo>
                <a:lnTo>
                  <a:pt x="1153160" y="439419"/>
                </a:lnTo>
                <a:lnTo>
                  <a:pt x="576579" y="4394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94939" y="7847330"/>
            <a:ext cx="1607185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372235" algn="l"/>
              </a:tabLst>
            </a:pPr>
            <a:r>
              <a:rPr dirty="0" sz="700" spc="10">
                <a:latin typeface="Arial"/>
                <a:cs typeface="Arial"/>
              </a:rPr>
              <a:t>B</a:t>
            </a:r>
            <a:r>
              <a:rPr dirty="0" sz="700">
                <a:latin typeface="Arial"/>
                <a:cs typeface="Arial"/>
              </a:rPr>
              <a:t>l</a:t>
            </a:r>
            <a:r>
              <a:rPr dirty="0" sz="700" spc="-5">
                <a:latin typeface="Arial"/>
                <a:cs typeface="Arial"/>
              </a:rPr>
              <a:t>o</a:t>
            </a:r>
            <a:r>
              <a:rPr dirty="0" sz="700" spc="5">
                <a:latin typeface="Arial"/>
                <a:cs typeface="Arial"/>
              </a:rPr>
              <a:t>c</a:t>
            </a:r>
            <a:r>
              <a:rPr dirty="0" sz="700">
                <a:latin typeface="Arial"/>
                <a:cs typeface="Arial"/>
              </a:rPr>
              <a:t>k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700" spc="10">
                <a:latin typeface="Arial"/>
                <a:cs typeface="Arial"/>
              </a:rPr>
              <a:t>B</a:t>
            </a:r>
            <a:r>
              <a:rPr dirty="0" sz="700">
                <a:latin typeface="Arial"/>
                <a:cs typeface="Arial"/>
              </a:rPr>
              <a:t>l</a:t>
            </a:r>
            <a:r>
              <a:rPr dirty="0" sz="700" spc="-5">
                <a:latin typeface="Arial"/>
                <a:cs typeface="Arial"/>
              </a:rPr>
              <a:t>o</a:t>
            </a:r>
            <a:r>
              <a:rPr dirty="0" sz="700" spc="5">
                <a:latin typeface="Arial"/>
                <a:cs typeface="Arial"/>
              </a:rPr>
              <a:t>c</a:t>
            </a:r>
            <a:r>
              <a:rPr dirty="0" sz="70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6540" y="8039100"/>
            <a:ext cx="28829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170"/>
              </a:spcBef>
            </a:pPr>
            <a:r>
              <a:rPr dirty="0" sz="700">
                <a:latin typeface="Arial"/>
                <a:cs typeface="Arial"/>
              </a:rPr>
              <a:t>Item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7220" y="8039100"/>
            <a:ext cx="28829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70"/>
              </a:spcBef>
            </a:pPr>
            <a:r>
              <a:rPr dirty="0" sz="700" spc="5">
                <a:latin typeface="Arial"/>
                <a:cs typeface="Arial"/>
              </a:rPr>
              <a:t>Item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86629" y="8039100"/>
            <a:ext cx="28829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70"/>
              </a:spcBef>
            </a:pPr>
            <a:r>
              <a:rPr dirty="0" sz="700">
                <a:latin typeface="Arial"/>
                <a:cs typeface="Arial"/>
              </a:rPr>
              <a:t>...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98114" y="7644130"/>
            <a:ext cx="216535" cy="58419"/>
            <a:chOff x="2698114" y="7644130"/>
            <a:chExt cx="216535" cy="58419"/>
          </a:xfrm>
        </p:grpSpPr>
        <p:sp>
          <p:nvSpPr>
            <p:cNvPr id="22" name="object 22"/>
            <p:cNvSpPr/>
            <p:nvPr/>
          </p:nvSpPr>
          <p:spPr>
            <a:xfrm>
              <a:off x="2828289" y="7644130"/>
              <a:ext cx="86360" cy="58419"/>
            </a:xfrm>
            <a:custGeom>
              <a:avLst/>
              <a:gdLst/>
              <a:ahLst/>
              <a:cxnLst/>
              <a:rect l="l" t="t" r="r" b="b"/>
              <a:pathLst>
                <a:path w="86360" h="58420">
                  <a:moveTo>
                    <a:pt x="0" y="0"/>
                  </a:moveTo>
                  <a:lnTo>
                    <a:pt x="0" y="58420"/>
                  </a:lnTo>
                  <a:lnTo>
                    <a:pt x="86360" y="29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98749" y="7673340"/>
              <a:ext cx="146050" cy="0"/>
            </a:xfrm>
            <a:custGeom>
              <a:avLst/>
              <a:gdLst/>
              <a:ahLst/>
              <a:cxnLst/>
              <a:rect l="l" t="t" r="r" b="b"/>
              <a:pathLst>
                <a:path w="146050" h="0">
                  <a:moveTo>
                    <a:pt x="0" y="0"/>
                  </a:moveTo>
                  <a:lnTo>
                    <a:pt x="1460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3202939" y="7571740"/>
            <a:ext cx="1079500" cy="247650"/>
            <a:chOff x="3202939" y="7571740"/>
            <a:chExt cx="1079500" cy="247650"/>
          </a:xfrm>
        </p:grpSpPr>
        <p:sp>
          <p:nvSpPr>
            <p:cNvPr id="25" name="object 25"/>
            <p:cNvSpPr/>
            <p:nvPr/>
          </p:nvSpPr>
          <p:spPr>
            <a:xfrm>
              <a:off x="4066539" y="7673340"/>
              <a:ext cx="0" cy="146050"/>
            </a:xfrm>
            <a:custGeom>
              <a:avLst/>
              <a:gdLst/>
              <a:ahLst/>
              <a:cxnLst/>
              <a:rect l="l" t="t" r="r" b="b"/>
              <a:pathLst>
                <a:path w="0" h="146050">
                  <a:moveTo>
                    <a:pt x="0" y="1460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96079" y="7571740"/>
              <a:ext cx="86360" cy="58419"/>
            </a:xfrm>
            <a:custGeom>
              <a:avLst/>
              <a:gdLst/>
              <a:ahLst/>
              <a:cxnLst/>
              <a:rect l="l" t="t" r="r" b="b"/>
              <a:pathLst>
                <a:path w="86360" h="58420">
                  <a:moveTo>
                    <a:pt x="0" y="0"/>
                  </a:moveTo>
                  <a:lnTo>
                    <a:pt x="0" y="58419"/>
                  </a:lnTo>
                  <a:lnTo>
                    <a:pt x="86360" y="29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202939" y="7600950"/>
              <a:ext cx="1010919" cy="0"/>
            </a:xfrm>
            <a:custGeom>
              <a:avLst/>
              <a:gdLst/>
              <a:ahLst/>
              <a:cxnLst/>
              <a:rect l="l" t="t" r="r" b="b"/>
              <a:pathLst>
                <a:path w="1010920" h="0">
                  <a:moveTo>
                    <a:pt x="0" y="0"/>
                  </a:moveTo>
                  <a:lnTo>
                    <a:pt x="1010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914650" y="7527290"/>
            <a:ext cx="1331595" cy="2197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480"/>
              </a:spcBef>
              <a:tabLst>
                <a:tab pos="1151255" algn="l"/>
                <a:tab pos="1318260" algn="l"/>
              </a:tabLst>
            </a:pPr>
            <a:r>
              <a:rPr dirty="0" sz="700" spc="5">
                <a:latin typeface="Arial"/>
                <a:cs typeface="Arial"/>
              </a:rPr>
              <a:t>Hash	</a:t>
            </a:r>
            <a:r>
              <a:rPr dirty="0" u="sng" sz="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98750" y="767334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146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71420" y="2049779"/>
            <a:ext cx="778510" cy="1416050"/>
          </a:xfrm>
          <a:custGeom>
            <a:avLst/>
            <a:gdLst/>
            <a:ahLst/>
            <a:cxnLst/>
            <a:rect l="l" t="t" r="r" b="b"/>
            <a:pathLst>
              <a:path w="778510" h="1416050">
                <a:moveTo>
                  <a:pt x="389890" y="1416050"/>
                </a:moveTo>
                <a:lnTo>
                  <a:pt x="0" y="1416050"/>
                </a:lnTo>
                <a:lnTo>
                  <a:pt x="0" y="0"/>
                </a:lnTo>
                <a:lnTo>
                  <a:pt x="778510" y="0"/>
                </a:lnTo>
                <a:lnTo>
                  <a:pt x="778510" y="1416050"/>
                </a:lnTo>
                <a:lnTo>
                  <a:pt x="389890" y="14160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526029" y="2078990"/>
            <a:ext cx="486409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35">
                <a:latin typeface="Arial"/>
                <a:cs typeface="Arial"/>
              </a:rPr>
              <a:t>T</a:t>
            </a:r>
            <a:r>
              <a:rPr dirty="0" sz="700" spc="-10">
                <a:latin typeface="Arial"/>
                <a:cs typeface="Arial"/>
              </a:rPr>
              <a:t>r</a:t>
            </a:r>
            <a:r>
              <a:rPr dirty="0" sz="700" spc="-5">
                <a:latin typeface="Arial"/>
                <a:cs typeface="Arial"/>
              </a:rPr>
              <a:t>ansac</a:t>
            </a:r>
            <a:r>
              <a:rPr dirty="0" sz="700">
                <a:latin typeface="Arial"/>
                <a:cs typeface="Arial"/>
              </a:rPr>
              <a:t>t</a:t>
            </a:r>
            <a:r>
              <a:rPr dirty="0" sz="700" spc="-5">
                <a:latin typeface="Arial"/>
                <a:cs typeface="Arial"/>
              </a:rPr>
              <a:t>i</a:t>
            </a:r>
            <a:r>
              <a:rPr dirty="0" sz="700" spc="-15">
                <a:latin typeface="Arial"/>
                <a:cs typeface="Arial"/>
              </a:rPr>
              <a:t>o</a:t>
            </a:r>
            <a:r>
              <a:rPr dirty="0" sz="700" spc="-5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42539" y="2261870"/>
            <a:ext cx="636270" cy="2832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107950" marR="100330" indent="11430">
              <a:lnSpc>
                <a:spcPts val="770"/>
              </a:lnSpc>
              <a:spcBef>
                <a:spcPts val="430"/>
              </a:spcBef>
            </a:pPr>
            <a:r>
              <a:rPr dirty="0" sz="700" spc="-5">
                <a:latin typeface="Arial"/>
                <a:cs typeface="Arial"/>
              </a:rPr>
              <a:t>Owner 1's  Public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Key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13660" y="3111500"/>
            <a:ext cx="495300" cy="2832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7785" marR="41910" indent="-7620">
              <a:lnSpc>
                <a:spcPts val="770"/>
              </a:lnSpc>
              <a:spcBef>
                <a:spcPts val="409"/>
              </a:spcBef>
            </a:pPr>
            <a:r>
              <a:rPr dirty="0" sz="700" spc="-10">
                <a:latin typeface="Arial"/>
                <a:cs typeface="Arial"/>
              </a:rPr>
              <a:t>Owner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0's  </a:t>
            </a:r>
            <a:r>
              <a:rPr dirty="0" sz="700" spc="-15">
                <a:latin typeface="Arial"/>
                <a:cs typeface="Arial"/>
              </a:rPr>
              <a:t>S</a:t>
            </a:r>
            <a:r>
              <a:rPr dirty="0" sz="700" spc="-5">
                <a:latin typeface="Arial"/>
                <a:cs typeface="Arial"/>
              </a:rPr>
              <a:t>igna</a:t>
            </a:r>
            <a:r>
              <a:rPr dirty="0" sz="700">
                <a:latin typeface="Arial"/>
                <a:cs typeface="Arial"/>
              </a:rPr>
              <a:t>t</a:t>
            </a:r>
            <a:r>
              <a:rPr dirty="0" sz="700" spc="-5">
                <a:latin typeface="Arial"/>
                <a:cs typeface="Arial"/>
              </a:rPr>
              <a:t>u</a:t>
            </a:r>
            <a:r>
              <a:rPr dirty="0" sz="700" spc="-10">
                <a:latin typeface="Arial"/>
                <a:cs typeface="Arial"/>
              </a:rPr>
              <a:t>r</a:t>
            </a:r>
            <a:r>
              <a:rPr dirty="0" sz="700" spc="-5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83510" y="2757170"/>
            <a:ext cx="283210" cy="1422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60"/>
              </a:spcBef>
            </a:pPr>
            <a:r>
              <a:rPr dirty="0" sz="700" spc="-5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97810" y="2049779"/>
            <a:ext cx="1584960" cy="1416050"/>
            <a:chOff x="2797810" y="2049779"/>
            <a:chExt cx="1584960" cy="1416050"/>
          </a:xfrm>
        </p:grpSpPr>
        <p:sp>
          <p:nvSpPr>
            <p:cNvPr id="36" name="object 36"/>
            <p:cNvSpPr/>
            <p:nvPr/>
          </p:nvSpPr>
          <p:spPr>
            <a:xfrm>
              <a:off x="2867660" y="2673349"/>
              <a:ext cx="57150" cy="83820"/>
            </a:xfrm>
            <a:custGeom>
              <a:avLst/>
              <a:gdLst/>
              <a:ahLst/>
              <a:cxnLst/>
              <a:rect l="l" t="t" r="r" b="b"/>
              <a:pathLst>
                <a:path w="57150" h="83819">
                  <a:moveTo>
                    <a:pt x="57150" y="0"/>
                  </a:moveTo>
                  <a:lnTo>
                    <a:pt x="0" y="0"/>
                  </a:lnTo>
                  <a:lnTo>
                    <a:pt x="27939" y="8382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895600" y="2545079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0" h="144780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797810" y="3026409"/>
              <a:ext cx="55880" cy="85090"/>
            </a:xfrm>
            <a:custGeom>
              <a:avLst/>
              <a:gdLst/>
              <a:ahLst/>
              <a:cxnLst/>
              <a:rect l="l" t="t" r="r" b="b"/>
              <a:pathLst>
                <a:path w="55880" h="85089">
                  <a:moveTo>
                    <a:pt x="55879" y="0"/>
                  </a:moveTo>
                  <a:lnTo>
                    <a:pt x="0" y="0"/>
                  </a:lnTo>
                  <a:lnTo>
                    <a:pt x="27939" y="8509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825750" y="2899409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0" h="144780">
                  <a:moveTo>
                    <a:pt x="0" y="0"/>
                  </a:moveTo>
                  <a:lnTo>
                    <a:pt x="0" y="1447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108960" y="2545079"/>
              <a:ext cx="0" cy="354330"/>
            </a:xfrm>
            <a:custGeom>
              <a:avLst/>
              <a:gdLst/>
              <a:ahLst/>
              <a:cxnLst/>
              <a:rect l="l" t="t" r="r" b="b"/>
              <a:pathLst>
                <a:path w="0" h="354330">
                  <a:moveTo>
                    <a:pt x="0" y="0"/>
                  </a:moveTo>
                  <a:lnTo>
                    <a:pt x="0" y="354329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604260" y="2049779"/>
              <a:ext cx="778510" cy="1416050"/>
            </a:xfrm>
            <a:custGeom>
              <a:avLst/>
              <a:gdLst/>
              <a:ahLst/>
              <a:cxnLst/>
              <a:rect l="l" t="t" r="r" b="b"/>
              <a:pathLst>
                <a:path w="778510" h="1416050">
                  <a:moveTo>
                    <a:pt x="388619" y="1416050"/>
                  </a:moveTo>
                  <a:lnTo>
                    <a:pt x="0" y="1416050"/>
                  </a:lnTo>
                  <a:lnTo>
                    <a:pt x="0" y="0"/>
                  </a:lnTo>
                  <a:lnTo>
                    <a:pt x="778510" y="0"/>
                  </a:lnTo>
                  <a:lnTo>
                    <a:pt x="778510" y="1416050"/>
                  </a:lnTo>
                  <a:lnTo>
                    <a:pt x="388619" y="14160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661409" y="2078990"/>
            <a:ext cx="486409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45">
                <a:latin typeface="Arial"/>
                <a:cs typeface="Arial"/>
              </a:rPr>
              <a:t>T</a:t>
            </a:r>
            <a:r>
              <a:rPr dirty="0" sz="700">
                <a:latin typeface="Arial"/>
                <a:cs typeface="Arial"/>
              </a:rPr>
              <a:t>r</a:t>
            </a:r>
            <a:r>
              <a:rPr dirty="0" sz="700" spc="-15">
                <a:latin typeface="Arial"/>
                <a:cs typeface="Arial"/>
              </a:rPr>
              <a:t>a</a:t>
            </a:r>
            <a:r>
              <a:rPr dirty="0" sz="700" spc="5">
                <a:latin typeface="Arial"/>
                <a:cs typeface="Arial"/>
              </a:rPr>
              <a:t>n</a:t>
            </a:r>
            <a:r>
              <a:rPr dirty="0" sz="700" spc="-5">
                <a:latin typeface="Arial"/>
                <a:cs typeface="Arial"/>
              </a:rPr>
              <a:t>sac</a:t>
            </a:r>
            <a:r>
              <a:rPr dirty="0" sz="700">
                <a:latin typeface="Arial"/>
                <a:cs typeface="Arial"/>
              </a:rPr>
              <a:t>t</a:t>
            </a:r>
            <a:r>
              <a:rPr dirty="0" sz="700" spc="-5">
                <a:latin typeface="Arial"/>
                <a:cs typeface="Arial"/>
              </a:rPr>
              <a:t>i</a:t>
            </a:r>
            <a:r>
              <a:rPr dirty="0" sz="700" spc="-15">
                <a:latin typeface="Arial"/>
                <a:cs typeface="Arial"/>
              </a:rPr>
              <a:t>o</a:t>
            </a:r>
            <a:r>
              <a:rPr dirty="0" sz="700" spc="-5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74109" y="2261870"/>
            <a:ext cx="637540" cy="2832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109855" marR="97155" indent="12700">
              <a:lnSpc>
                <a:spcPts val="770"/>
              </a:lnSpc>
              <a:spcBef>
                <a:spcPts val="430"/>
              </a:spcBef>
            </a:pPr>
            <a:r>
              <a:rPr dirty="0" sz="700" spc="-10">
                <a:latin typeface="Arial"/>
                <a:cs typeface="Arial"/>
              </a:rPr>
              <a:t>Owner </a:t>
            </a:r>
            <a:r>
              <a:rPr dirty="0" sz="700" spc="-5">
                <a:latin typeface="Arial"/>
                <a:cs typeface="Arial"/>
              </a:rPr>
              <a:t>2's  Public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Key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45229" y="3111500"/>
            <a:ext cx="495300" cy="2832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4610" marR="45720" indent="-7620">
              <a:lnSpc>
                <a:spcPts val="770"/>
              </a:lnSpc>
              <a:spcBef>
                <a:spcPts val="409"/>
              </a:spcBef>
            </a:pPr>
            <a:r>
              <a:rPr dirty="0" sz="700" spc="-10">
                <a:latin typeface="Arial"/>
                <a:cs typeface="Arial"/>
              </a:rPr>
              <a:t>Owner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1's  </a:t>
            </a:r>
            <a:r>
              <a:rPr dirty="0" sz="700" spc="-15">
                <a:latin typeface="Arial"/>
                <a:cs typeface="Arial"/>
              </a:rPr>
              <a:t>S</a:t>
            </a:r>
            <a:r>
              <a:rPr dirty="0" sz="700" spc="-5">
                <a:latin typeface="Arial"/>
                <a:cs typeface="Arial"/>
              </a:rPr>
              <a:t>igna</a:t>
            </a:r>
            <a:r>
              <a:rPr dirty="0" sz="700">
                <a:latin typeface="Arial"/>
                <a:cs typeface="Arial"/>
              </a:rPr>
              <a:t>t</a:t>
            </a:r>
            <a:r>
              <a:rPr dirty="0" sz="700" spc="-5">
                <a:latin typeface="Arial"/>
                <a:cs typeface="Arial"/>
              </a:rPr>
              <a:t>u</a:t>
            </a:r>
            <a:r>
              <a:rPr dirty="0" sz="700" spc="-10">
                <a:latin typeface="Arial"/>
                <a:cs typeface="Arial"/>
              </a:rPr>
              <a:t>r</a:t>
            </a:r>
            <a:r>
              <a:rPr dirty="0" sz="700" spc="-5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16350" y="2757170"/>
            <a:ext cx="283210" cy="1422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60"/>
              </a:spcBef>
            </a:pPr>
            <a:r>
              <a:rPr dirty="0" sz="700" spc="-5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108325" y="2544445"/>
            <a:ext cx="948055" cy="638175"/>
            <a:chOff x="3108325" y="2544445"/>
            <a:chExt cx="948055" cy="638175"/>
          </a:xfrm>
        </p:grpSpPr>
        <p:sp>
          <p:nvSpPr>
            <p:cNvPr id="47" name="object 47"/>
            <p:cNvSpPr/>
            <p:nvPr/>
          </p:nvSpPr>
          <p:spPr>
            <a:xfrm>
              <a:off x="3108960" y="2899410"/>
              <a:ext cx="427990" cy="190500"/>
            </a:xfrm>
            <a:custGeom>
              <a:avLst/>
              <a:gdLst/>
              <a:ahLst/>
              <a:cxnLst/>
              <a:rect l="l" t="t" r="r" b="b"/>
              <a:pathLst>
                <a:path w="427989" h="190500">
                  <a:moveTo>
                    <a:pt x="0" y="0"/>
                  </a:moveTo>
                  <a:lnTo>
                    <a:pt x="12700" y="6350"/>
                  </a:lnTo>
                </a:path>
                <a:path w="427989" h="190500">
                  <a:moveTo>
                    <a:pt x="25400" y="11430"/>
                  </a:moveTo>
                  <a:lnTo>
                    <a:pt x="38100" y="17780"/>
                  </a:lnTo>
                </a:path>
                <a:path w="427989" h="190500">
                  <a:moveTo>
                    <a:pt x="50800" y="22860"/>
                  </a:moveTo>
                  <a:lnTo>
                    <a:pt x="64769" y="29210"/>
                  </a:lnTo>
                </a:path>
                <a:path w="427989" h="190500">
                  <a:moveTo>
                    <a:pt x="77469" y="34290"/>
                  </a:moveTo>
                  <a:lnTo>
                    <a:pt x="90169" y="40640"/>
                  </a:lnTo>
                </a:path>
                <a:path w="427989" h="190500">
                  <a:moveTo>
                    <a:pt x="102869" y="45720"/>
                  </a:moveTo>
                  <a:lnTo>
                    <a:pt x="116839" y="52070"/>
                  </a:lnTo>
                </a:path>
                <a:path w="427989" h="190500">
                  <a:moveTo>
                    <a:pt x="129539" y="57150"/>
                  </a:moveTo>
                  <a:lnTo>
                    <a:pt x="142239" y="63500"/>
                  </a:lnTo>
                </a:path>
                <a:path w="427989" h="190500">
                  <a:moveTo>
                    <a:pt x="154939" y="69850"/>
                  </a:moveTo>
                  <a:lnTo>
                    <a:pt x="168910" y="74930"/>
                  </a:lnTo>
                </a:path>
                <a:path w="427989" h="190500">
                  <a:moveTo>
                    <a:pt x="181610" y="81280"/>
                  </a:moveTo>
                  <a:lnTo>
                    <a:pt x="194310" y="86360"/>
                  </a:lnTo>
                </a:path>
                <a:path w="427989" h="190500">
                  <a:moveTo>
                    <a:pt x="207010" y="92710"/>
                  </a:moveTo>
                  <a:lnTo>
                    <a:pt x="219710" y="97790"/>
                  </a:lnTo>
                </a:path>
                <a:path w="427989" h="190500">
                  <a:moveTo>
                    <a:pt x="233679" y="104140"/>
                  </a:moveTo>
                  <a:lnTo>
                    <a:pt x="246379" y="109220"/>
                  </a:lnTo>
                </a:path>
                <a:path w="427989" h="190500">
                  <a:moveTo>
                    <a:pt x="259079" y="115570"/>
                  </a:moveTo>
                  <a:lnTo>
                    <a:pt x="271779" y="120650"/>
                  </a:lnTo>
                </a:path>
                <a:path w="427989" h="190500">
                  <a:moveTo>
                    <a:pt x="284479" y="127000"/>
                  </a:moveTo>
                  <a:lnTo>
                    <a:pt x="298450" y="132080"/>
                  </a:lnTo>
                </a:path>
                <a:path w="427989" h="190500">
                  <a:moveTo>
                    <a:pt x="311150" y="138430"/>
                  </a:moveTo>
                  <a:lnTo>
                    <a:pt x="323850" y="144780"/>
                  </a:lnTo>
                </a:path>
                <a:path w="427989" h="190500">
                  <a:moveTo>
                    <a:pt x="336550" y="149860"/>
                  </a:moveTo>
                  <a:lnTo>
                    <a:pt x="350519" y="156210"/>
                  </a:lnTo>
                </a:path>
                <a:path w="427989" h="190500">
                  <a:moveTo>
                    <a:pt x="363219" y="161290"/>
                  </a:moveTo>
                  <a:lnTo>
                    <a:pt x="375919" y="167640"/>
                  </a:lnTo>
                </a:path>
                <a:path w="427989" h="190500">
                  <a:moveTo>
                    <a:pt x="388619" y="172720"/>
                  </a:moveTo>
                  <a:lnTo>
                    <a:pt x="402589" y="179070"/>
                  </a:lnTo>
                </a:path>
                <a:path w="427989" h="190500">
                  <a:moveTo>
                    <a:pt x="415289" y="184150"/>
                  </a:moveTo>
                  <a:lnTo>
                    <a:pt x="427989" y="1905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000500" y="2673350"/>
              <a:ext cx="55880" cy="83820"/>
            </a:xfrm>
            <a:custGeom>
              <a:avLst/>
              <a:gdLst/>
              <a:ahLst/>
              <a:cxnLst/>
              <a:rect l="l" t="t" r="r" b="b"/>
              <a:pathLst>
                <a:path w="55879" h="83819">
                  <a:moveTo>
                    <a:pt x="55879" y="0"/>
                  </a:moveTo>
                  <a:lnTo>
                    <a:pt x="0" y="0"/>
                  </a:lnTo>
                  <a:lnTo>
                    <a:pt x="27939" y="8382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028439" y="2545080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0" h="144780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929380" y="3026410"/>
              <a:ext cx="57150" cy="85090"/>
            </a:xfrm>
            <a:custGeom>
              <a:avLst/>
              <a:gdLst/>
              <a:ahLst/>
              <a:cxnLst/>
              <a:rect l="l" t="t" r="r" b="b"/>
              <a:pathLst>
                <a:path w="57150" h="85089">
                  <a:moveTo>
                    <a:pt x="57150" y="0"/>
                  </a:moveTo>
                  <a:lnTo>
                    <a:pt x="0" y="0"/>
                  </a:lnTo>
                  <a:lnTo>
                    <a:pt x="27940" y="8509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957319" y="2899410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0" h="144780">
                  <a:moveTo>
                    <a:pt x="0" y="0"/>
                  </a:moveTo>
                  <a:lnTo>
                    <a:pt x="0" y="1447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656330" y="3122930"/>
              <a:ext cx="88900" cy="59690"/>
            </a:xfrm>
            <a:custGeom>
              <a:avLst/>
              <a:gdLst/>
              <a:ahLst/>
              <a:cxnLst/>
              <a:rect l="l" t="t" r="r" b="b"/>
              <a:pathLst>
                <a:path w="88900" h="59689">
                  <a:moveTo>
                    <a:pt x="22860" y="0"/>
                  </a:moveTo>
                  <a:lnTo>
                    <a:pt x="0" y="50800"/>
                  </a:lnTo>
                  <a:lnTo>
                    <a:pt x="88900" y="5969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549650" y="3094990"/>
              <a:ext cx="133350" cy="59690"/>
            </a:xfrm>
            <a:custGeom>
              <a:avLst/>
              <a:gdLst/>
              <a:ahLst/>
              <a:cxnLst/>
              <a:rect l="l" t="t" r="r" b="b"/>
              <a:pathLst>
                <a:path w="133350" h="59689">
                  <a:moveTo>
                    <a:pt x="0" y="0"/>
                  </a:moveTo>
                  <a:lnTo>
                    <a:pt x="12700" y="6350"/>
                  </a:lnTo>
                </a:path>
                <a:path w="133350" h="59689">
                  <a:moveTo>
                    <a:pt x="26670" y="12700"/>
                  </a:moveTo>
                  <a:lnTo>
                    <a:pt x="39370" y="17779"/>
                  </a:lnTo>
                </a:path>
                <a:path w="133350" h="59689">
                  <a:moveTo>
                    <a:pt x="52070" y="24129"/>
                  </a:moveTo>
                  <a:lnTo>
                    <a:pt x="64770" y="29209"/>
                  </a:lnTo>
                </a:path>
                <a:path w="133350" h="59689">
                  <a:moveTo>
                    <a:pt x="78739" y="35559"/>
                  </a:moveTo>
                  <a:lnTo>
                    <a:pt x="91439" y="40639"/>
                  </a:lnTo>
                </a:path>
                <a:path w="133350" h="59689">
                  <a:moveTo>
                    <a:pt x="104139" y="46989"/>
                  </a:moveTo>
                  <a:lnTo>
                    <a:pt x="116839" y="52069"/>
                  </a:lnTo>
                </a:path>
                <a:path w="133350" h="59689">
                  <a:moveTo>
                    <a:pt x="130810" y="58419"/>
                  </a:moveTo>
                  <a:lnTo>
                    <a:pt x="133350" y="596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 rot="1380000">
            <a:off x="3316019" y="3007693"/>
            <a:ext cx="241140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65">
                <a:latin typeface="Arial"/>
                <a:cs typeface="Arial"/>
              </a:rPr>
              <a:t>V</a:t>
            </a:r>
            <a:r>
              <a:rPr dirty="0" sz="700" spc="-20">
                <a:latin typeface="Arial"/>
                <a:cs typeface="Arial"/>
              </a:rPr>
              <a:t>e</a:t>
            </a:r>
            <a:r>
              <a:rPr dirty="0" sz="700" spc="-25">
                <a:latin typeface="Arial"/>
                <a:cs typeface="Arial"/>
              </a:rPr>
              <a:t>r</a:t>
            </a:r>
            <a:r>
              <a:rPr dirty="0" sz="700" spc="-15">
                <a:latin typeface="Arial"/>
                <a:cs typeface="Arial"/>
              </a:rPr>
              <a:t>if</a:t>
            </a:r>
            <a:r>
              <a:rPr dirty="0" sz="700" spc="-5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240529" y="2049779"/>
            <a:ext cx="1273810" cy="1416050"/>
            <a:chOff x="4240529" y="2049779"/>
            <a:chExt cx="1273810" cy="1416050"/>
          </a:xfrm>
        </p:grpSpPr>
        <p:sp>
          <p:nvSpPr>
            <p:cNvPr id="56" name="object 56"/>
            <p:cNvSpPr/>
            <p:nvPr/>
          </p:nvSpPr>
          <p:spPr>
            <a:xfrm>
              <a:off x="4240529" y="2545079"/>
              <a:ext cx="0" cy="354330"/>
            </a:xfrm>
            <a:custGeom>
              <a:avLst/>
              <a:gdLst/>
              <a:ahLst/>
              <a:cxnLst/>
              <a:rect l="l" t="t" r="r" b="b"/>
              <a:pathLst>
                <a:path w="0" h="354330">
                  <a:moveTo>
                    <a:pt x="0" y="0"/>
                  </a:moveTo>
                  <a:lnTo>
                    <a:pt x="0" y="354329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735829" y="2049779"/>
              <a:ext cx="778510" cy="1416050"/>
            </a:xfrm>
            <a:custGeom>
              <a:avLst/>
              <a:gdLst/>
              <a:ahLst/>
              <a:cxnLst/>
              <a:rect l="l" t="t" r="r" b="b"/>
              <a:pathLst>
                <a:path w="778510" h="1416050">
                  <a:moveTo>
                    <a:pt x="389890" y="1416050"/>
                  </a:moveTo>
                  <a:lnTo>
                    <a:pt x="0" y="1416050"/>
                  </a:lnTo>
                  <a:lnTo>
                    <a:pt x="0" y="0"/>
                  </a:lnTo>
                  <a:lnTo>
                    <a:pt x="778510" y="0"/>
                  </a:lnTo>
                  <a:lnTo>
                    <a:pt x="778510" y="1416050"/>
                  </a:lnTo>
                  <a:lnTo>
                    <a:pt x="389890" y="14160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4789170" y="2078990"/>
            <a:ext cx="486409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45">
                <a:latin typeface="Arial"/>
                <a:cs typeface="Arial"/>
              </a:rPr>
              <a:t>T</a:t>
            </a:r>
            <a:r>
              <a:rPr dirty="0" sz="700">
                <a:latin typeface="Arial"/>
                <a:cs typeface="Arial"/>
              </a:rPr>
              <a:t>r</a:t>
            </a:r>
            <a:r>
              <a:rPr dirty="0" sz="700" spc="-15">
                <a:latin typeface="Arial"/>
                <a:cs typeface="Arial"/>
              </a:rPr>
              <a:t>a</a:t>
            </a:r>
            <a:r>
              <a:rPr dirty="0" sz="700" spc="-5">
                <a:latin typeface="Arial"/>
                <a:cs typeface="Arial"/>
              </a:rPr>
              <a:t>n</a:t>
            </a:r>
            <a:r>
              <a:rPr dirty="0" sz="700" spc="5">
                <a:latin typeface="Arial"/>
                <a:cs typeface="Arial"/>
              </a:rPr>
              <a:t>s</a:t>
            </a:r>
            <a:r>
              <a:rPr dirty="0" sz="700" spc="-5">
                <a:latin typeface="Arial"/>
                <a:cs typeface="Arial"/>
              </a:rPr>
              <a:t>ac</a:t>
            </a:r>
            <a:r>
              <a:rPr dirty="0" sz="700">
                <a:latin typeface="Arial"/>
                <a:cs typeface="Arial"/>
              </a:rPr>
              <a:t>t</a:t>
            </a:r>
            <a:r>
              <a:rPr dirty="0" sz="700" spc="-15">
                <a:latin typeface="Arial"/>
                <a:cs typeface="Arial"/>
              </a:rPr>
              <a:t>i</a:t>
            </a:r>
            <a:r>
              <a:rPr dirty="0" sz="700" spc="-5">
                <a:latin typeface="Arial"/>
                <a:cs typeface="Arial"/>
              </a:rPr>
              <a:t>on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06950" y="2261870"/>
            <a:ext cx="636270" cy="2832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105410" marR="100965" indent="12700">
              <a:lnSpc>
                <a:spcPts val="770"/>
              </a:lnSpc>
              <a:spcBef>
                <a:spcPts val="430"/>
              </a:spcBef>
            </a:pPr>
            <a:r>
              <a:rPr dirty="0" sz="700" spc="-10">
                <a:latin typeface="Arial"/>
                <a:cs typeface="Arial"/>
              </a:rPr>
              <a:t>Owner </a:t>
            </a:r>
            <a:r>
              <a:rPr dirty="0" sz="700" spc="-5">
                <a:latin typeface="Arial"/>
                <a:cs typeface="Arial"/>
              </a:rPr>
              <a:t>3's  Public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Key</a:t>
            </a:r>
            <a:endParaRPr sz="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78070" y="3111500"/>
            <a:ext cx="495300" cy="2832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57150" marR="43180" indent="-7620">
              <a:lnSpc>
                <a:spcPts val="770"/>
              </a:lnSpc>
              <a:spcBef>
                <a:spcPts val="409"/>
              </a:spcBef>
            </a:pPr>
            <a:r>
              <a:rPr dirty="0" sz="700" spc="-10">
                <a:latin typeface="Arial"/>
                <a:cs typeface="Arial"/>
              </a:rPr>
              <a:t>Owner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2's  </a:t>
            </a:r>
            <a:r>
              <a:rPr dirty="0" sz="700" spc="-15">
                <a:latin typeface="Arial"/>
                <a:cs typeface="Arial"/>
              </a:rPr>
              <a:t>S</a:t>
            </a:r>
            <a:r>
              <a:rPr dirty="0" sz="700" spc="-5">
                <a:latin typeface="Arial"/>
                <a:cs typeface="Arial"/>
              </a:rPr>
              <a:t>igna</a:t>
            </a:r>
            <a:r>
              <a:rPr dirty="0" sz="700" spc="-10">
                <a:latin typeface="Arial"/>
                <a:cs typeface="Arial"/>
              </a:rPr>
              <a:t>t</a:t>
            </a:r>
            <a:r>
              <a:rPr dirty="0" sz="700" spc="5">
                <a:latin typeface="Arial"/>
                <a:cs typeface="Arial"/>
              </a:rPr>
              <a:t>u</a:t>
            </a:r>
            <a:r>
              <a:rPr dirty="0" sz="700" spc="-10">
                <a:latin typeface="Arial"/>
                <a:cs typeface="Arial"/>
              </a:rPr>
              <a:t>r</a:t>
            </a:r>
            <a:r>
              <a:rPr dirty="0" sz="700" spc="-5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47920" y="2757170"/>
            <a:ext cx="283210" cy="1422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60"/>
              </a:spcBef>
            </a:pPr>
            <a:r>
              <a:rPr dirty="0" sz="700" spc="-5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239895" y="2544445"/>
            <a:ext cx="949325" cy="638175"/>
            <a:chOff x="4239895" y="2544445"/>
            <a:chExt cx="949325" cy="638175"/>
          </a:xfrm>
        </p:grpSpPr>
        <p:sp>
          <p:nvSpPr>
            <p:cNvPr id="63" name="object 63"/>
            <p:cNvSpPr/>
            <p:nvPr/>
          </p:nvSpPr>
          <p:spPr>
            <a:xfrm>
              <a:off x="4240530" y="2899410"/>
              <a:ext cx="427990" cy="190500"/>
            </a:xfrm>
            <a:custGeom>
              <a:avLst/>
              <a:gdLst/>
              <a:ahLst/>
              <a:cxnLst/>
              <a:rect l="l" t="t" r="r" b="b"/>
              <a:pathLst>
                <a:path w="427989" h="190500">
                  <a:moveTo>
                    <a:pt x="0" y="0"/>
                  </a:moveTo>
                  <a:lnTo>
                    <a:pt x="12700" y="6350"/>
                  </a:lnTo>
                </a:path>
                <a:path w="427989" h="190500">
                  <a:moveTo>
                    <a:pt x="25400" y="11430"/>
                  </a:moveTo>
                  <a:lnTo>
                    <a:pt x="39370" y="17780"/>
                  </a:lnTo>
                </a:path>
                <a:path w="427989" h="190500">
                  <a:moveTo>
                    <a:pt x="52070" y="22860"/>
                  </a:moveTo>
                  <a:lnTo>
                    <a:pt x="64770" y="29210"/>
                  </a:lnTo>
                </a:path>
                <a:path w="427989" h="190500">
                  <a:moveTo>
                    <a:pt x="78740" y="34290"/>
                  </a:moveTo>
                  <a:lnTo>
                    <a:pt x="91440" y="40640"/>
                  </a:lnTo>
                </a:path>
                <a:path w="427989" h="190500">
                  <a:moveTo>
                    <a:pt x="104140" y="45720"/>
                  </a:moveTo>
                  <a:lnTo>
                    <a:pt x="116840" y="52070"/>
                  </a:lnTo>
                </a:path>
                <a:path w="427989" h="190500">
                  <a:moveTo>
                    <a:pt x="129540" y="57150"/>
                  </a:moveTo>
                  <a:lnTo>
                    <a:pt x="143510" y="63500"/>
                  </a:lnTo>
                </a:path>
                <a:path w="427989" h="190500">
                  <a:moveTo>
                    <a:pt x="156210" y="69850"/>
                  </a:moveTo>
                  <a:lnTo>
                    <a:pt x="168910" y="74930"/>
                  </a:lnTo>
                </a:path>
                <a:path w="427989" h="190500">
                  <a:moveTo>
                    <a:pt x="181610" y="81280"/>
                  </a:moveTo>
                  <a:lnTo>
                    <a:pt x="194310" y="86360"/>
                  </a:lnTo>
                </a:path>
                <a:path w="427989" h="190500">
                  <a:moveTo>
                    <a:pt x="208280" y="92710"/>
                  </a:moveTo>
                  <a:lnTo>
                    <a:pt x="220980" y="97790"/>
                  </a:lnTo>
                </a:path>
                <a:path w="427989" h="190500">
                  <a:moveTo>
                    <a:pt x="233680" y="104140"/>
                  </a:moveTo>
                  <a:lnTo>
                    <a:pt x="246380" y="109220"/>
                  </a:lnTo>
                </a:path>
                <a:path w="427989" h="190500">
                  <a:moveTo>
                    <a:pt x="260350" y="115570"/>
                  </a:moveTo>
                  <a:lnTo>
                    <a:pt x="273050" y="120650"/>
                  </a:lnTo>
                </a:path>
                <a:path w="427989" h="190500">
                  <a:moveTo>
                    <a:pt x="285750" y="127000"/>
                  </a:moveTo>
                  <a:lnTo>
                    <a:pt x="298450" y="132080"/>
                  </a:lnTo>
                </a:path>
                <a:path w="427989" h="190500">
                  <a:moveTo>
                    <a:pt x="312420" y="138430"/>
                  </a:moveTo>
                  <a:lnTo>
                    <a:pt x="325120" y="144780"/>
                  </a:lnTo>
                </a:path>
                <a:path w="427989" h="190500">
                  <a:moveTo>
                    <a:pt x="337820" y="149860"/>
                  </a:moveTo>
                  <a:lnTo>
                    <a:pt x="350520" y="156210"/>
                  </a:lnTo>
                </a:path>
                <a:path w="427989" h="190500">
                  <a:moveTo>
                    <a:pt x="363220" y="161290"/>
                  </a:moveTo>
                  <a:lnTo>
                    <a:pt x="377190" y="167640"/>
                  </a:lnTo>
                </a:path>
                <a:path w="427989" h="190500">
                  <a:moveTo>
                    <a:pt x="389890" y="172720"/>
                  </a:moveTo>
                  <a:lnTo>
                    <a:pt x="402590" y="179070"/>
                  </a:lnTo>
                </a:path>
                <a:path w="427989" h="190500">
                  <a:moveTo>
                    <a:pt x="415290" y="184150"/>
                  </a:moveTo>
                  <a:lnTo>
                    <a:pt x="427990" y="1905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132070" y="2673350"/>
              <a:ext cx="57150" cy="83820"/>
            </a:xfrm>
            <a:custGeom>
              <a:avLst/>
              <a:gdLst/>
              <a:ahLst/>
              <a:cxnLst/>
              <a:rect l="l" t="t" r="r" b="b"/>
              <a:pathLst>
                <a:path w="57150" h="83819">
                  <a:moveTo>
                    <a:pt x="57150" y="0"/>
                  </a:moveTo>
                  <a:lnTo>
                    <a:pt x="0" y="0"/>
                  </a:lnTo>
                  <a:lnTo>
                    <a:pt x="27939" y="8382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160010" y="2545080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0" h="144780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062220" y="3026410"/>
              <a:ext cx="55880" cy="85090"/>
            </a:xfrm>
            <a:custGeom>
              <a:avLst/>
              <a:gdLst/>
              <a:ahLst/>
              <a:cxnLst/>
              <a:rect l="l" t="t" r="r" b="b"/>
              <a:pathLst>
                <a:path w="55879" h="85089">
                  <a:moveTo>
                    <a:pt x="55879" y="0"/>
                  </a:moveTo>
                  <a:lnTo>
                    <a:pt x="0" y="0"/>
                  </a:lnTo>
                  <a:lnTo>
                    <a:pt x="27939" y="8509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090160" y="2899410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0" h="144780">
                  <a:moveTo>
                    <a:pt x="0" y="0"/>
                  </a:moveTo>
                  <a:lnTo>
                    <a:pt x="0" y="1447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991100" y="2673350"/>
              <a:ext cx="55880" cy="83820"/>
            </a:xfrm>
            <a:custGeom>
              <a:avLst/>
              <a:gdLst/>
              <a:ahLst/>
              <a:cxnLst/>
              <a:rect l="l" t="t" r="r" b="b"/>
              <a:pathLst>
                <a:path w="55879" h="83819">
                  <a:moveTo>
                    <a:pt x="55879" y="0"/>
                  </a:moveTo>
                  <a:lnTo>
                    <a:pt x="0" y="0"/>
                  </a:lnTo>
                  <a:lnTo>
                    <a:pt x="27939" y="83820"/>
                  </a:lnTo>
                  <a:lnTo>
                    <a:pt x="55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019040" y="2616200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0"/>
                  </a:moveTo>
                  <a:lnTo>
                    <a:pt x="0" y="736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789170" y="3122930"/>
              <a:ext cx="88900" cy="59690"/>
            </a:xfrm>
            <a:custGeom>
              <a:avLst/>
              <a:gdLst/>
              <a:ahLst/>
              <a:cxnLst/>
              <a:rect l="l" t="t" r="r" b="b"/>
              <a:pathLst>
                <a:path w="88900" h="59689">
                  <a:moveTo>
                    <a:pt x="22859" y="0"/>
                  </a:moveTo>
                  <a:lnTo>
                    <a:pt x="0" y="50800"/>
                  </a:lnTo>
                  <a:lnTo>
                    <a:pt x="88900" y="5969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682490" y="3094990"/>
              <a:ext cx="133350" cy="59690"/>
            </a:xfrm>
            <a:custGeom>
              <a:avLst/>
              <a:gdLst/>
              <a:ahLst/>
              <a:cxnLst/>
              <a:rect l="l" t="t" r="r" b="b"/>
              <a:pathLst>
                <a:path w="133350" h="59689">
                  <a:moveTo>
                    <a:pt x="0" y="0"/>
                  </a:moveTo>
                  <a:lnTo>
                    <a:pt x="12700" y="6350"/>
                  </a:lnTo>
                </a:path>
                <a:path w="133350" h="59689">
                  <a:moveTo>
                    <a:pt x="25400" y="12700"/>
                  </a:moveTo>
                  <a:lnTo>
                    <a:pt x="38100" y="17779"/>
                  </a:lnTo>
                </a:path>
                <a:path w="133350" h="59689">
                  <a:moveTo>
                    <a:pt x="52070" y="24129"/>
                  </a:moveTo>
                  <a:lnTo>
                    <a:pt x="64770" y="29209"/>
                  </a:lnTo>
                </a:path>
                <a:path w="133350" h="59689">
                  <a:moveTo>
                    <a:pt x="77470" y="35559"/>
                  </a:moveTo>
                  <a:lnTo>
                    <a:pt x="90170" y="40639"/>
                  </a:lnTo>
                </a:path>
                <a:path w="133350" h="59689">
                  <a:moveTo>
                    <a:pt x="102870" y="46989"/>
                  </a:moveTo>
                  <a:lnTo>
                    <a:pt x="116839" y="52069"/>
                  </a:lnTo>
                </a:path>
                <a:path w="133350" h="59689">
                  <a:moveTo>
                    <a:pt x="129539" y="58419"/>
                  </a:moveTo>
                  <a:lnTo>
                    <a:pt x="133350" y="596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 rot="1380000">
            <a:off x="4447585" y="3007711"/>
            <a:ext cx="241140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55">
                <a:latin typeface="Arial"/>
                <a:cs typeface="Arial"/>
              </a:rPr>
              <a:t>V</a:t>
            </a:r>
            <a:r>
              <a:rPr dirty="0" sz="700" spc="-20">
                <a:latin typeface="Arial"/>
                <a:cs typeface="Arial"/>
              </a:rPr>
              <a:t>e</a:t>
            </a:r>
            <a:r>
              <a:rPr dirty="0" sz="700" spc="-25">
                <a:latin typeface="Arial"/>
                <a:cs typeface="Arial"/>
              </a:rPr>
              <a:t>r</a:t>
            </a:r>
            <a:r>
              <a:rPr dirty="0" sz="700" spc="-15">
                <a:latin typeface="Arial"/>
                <a:cs typeface="Arial"/>
              </a:rPr>
              <a:t>i</a:t>
            </a:r>
            <a:r>
              <a:rPr dirty="0" sz="700" spc="-25">
                <a:latin typeface="Arial"/>
                <a:cs typeface="Arial"/>
              </a:rPr>
              <a:t>f</a:t>
            </a:r>
            <a:r>
              <a:rPr dirty="0" sz="700" spc="-5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74109" y="3677920"/>
            <a:ext cx="637540" cy="2832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88900" marR="87630" indent="29209">
              <a:lnSpc>
                <a:spcPts val="780"/>
              </a:lnSpc>
              <a:spcBef>
                <a:spcPts val="415"/>
              </a:spcBef>
            </a:pPr>
            <a:r>
              <a:rPr dirty="0" sz="700" spc="-10">
                <a:latin typeface="Arial"/>
                <a:cs typeface="Arial"/>
              </a:rPr>
              <a:t>Owner </a:t>
            </a:r>
            <a:r>
              <a:rPr dirty="0" sz="700" spc="-5">
                <a:latin typeface="Arial"/>
                <a:cs typeface="Arial"/>
              </a:rPr>
              <a:t>2's  Private</a:t>
            </a:r>
            <a:r>
              <a:rPr dirty="0" sz="700" spc="-7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Key</a:t>
            </a:r>
            <a:endParaRPr sz="7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42539" y="3677920"/>
            <a:ext cx="636270" cy="2832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92710" marR="82550" indent="29209">
              <a:lnSpc>
                <a:spcPts val="780"/>
              </a:lnSpc>
              <a:spcBef>
                <a:spcPts val="415"/>
              </a:spcBef>
            </a:pPr>
            <a:r>
              <a:rPr dirty="0" sz="700" spc="-10">
                <a:latin typeface="Arial"/>
                <a:cs typeface="Arial"/>
              </a:rPr>
              <a:t>Owner </a:t>
            </a:r>
            <a:r>
              <a:rPr dirty="0" sz="700" spc="-5">
                <a:latin typeface="Arial"/>
                <a:cs typeface="Arial"/>
              </a:rPr>
              <a:t>1's  Private</a:t>
            </a:r>
            <a:r>
              <a:rPr dirty="0" sz="700" spc="-7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Key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311015" y="3323590"/>
            <a:ext cx="567055" cy="426084"/>
            <a:chOff x="4311015" y="3323590"/>
            <a:chExt cx="567055" cy="426084"/>
          </a:xfrm>
        </p:grpSpPr>
        <p:sp>
          <p:nvSpPr>
            <p:cNvPr id="76" name="object 76"/>
            <p:cNvSpPr/>
            <p:nvPr/>
          </p:nvSpPr>
          <p:spPr>
            <a:xfrm>
              <a:off x="4792980" y="3323590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89" h="73660">
                  <a:moveTo>
                    <a:pt x="85090" y="0"/>
                  </a:moveTo>
                  <a:lnTo>
                    <a:pt x="0" y="29209"/>
                  </a:lnTo>
                  <a:lnTo>
                    <a:pt x="33020" y="7365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311650" y="3365500"/>
              <a:ext cx="511809" cy="383540"/>
            </a:xfrm>
            <a:custGeom>
              <a:avLst/>
              <a:gdLst/>
              <a:ahLst/>
              <a:cxnLst/>
              <a:rect l="l" t="t" r="r" b="b"/>
              <a:pathLst>
                <a:path w="511810" h="383539">
                  <a:moveTo>
                    <a:pt x="0" y="383539"/>
                  </a:moveTo>
                  <a:lnTo>
                    <a:pt x="11429" y="374650"/>
                  </a:lnTo>
                </a:path>
                <a:path w="511810" h="383539">
                  <a:moveTo>
                    <a:pt x="22860" y="365760"/>
                  </a:moveTo>
                  <a:lnTo>
                    <a:pt x="34289" y="358139"/>
                  </a:lnTo>
                </a:path>
                <a:path w="511810" h="383539">
                  <a:moveTo>
                    <a:pt x="45720" y="349250"/>
                  </a:moveTo>
                  <a:lnTo>
                    <a:pt x="57150" y="340360"/>
                  </a:lnTo>
                </a:path>
                <a:path w="511810" h="383539">
                  <a:moveTo>
                    <a:pt x="68579" y="331470"/>
                  </a:moveTo>
                  <a:lnTo>
                    <a:pt x="80010" y="323850"/>
                  </a:lnTo>
                </a:path>
                <a:path w="511810" h="383539">
                  <a:moveTo>
                    <a:pt x="90170" y="314960"/>
                  </a:moveTo>
                  <a:lnTo>
                    <a:pt x="101600" y="306070"/>
                  </a:lnTo>
                </a:path>
                <a:path w="511810" h="383539">
                  <a:moveTo>
                    <a:pt x="113029" y="298450"/>
                  </a:moveTo>
                  <a:lnTo>
                    <a:pt x="124460" y="289560"/>
                  </a:lnTo>
                </a:path>
                <a:path w="511810" h="383539">
                  <a:moveTo>
                    <a:pt x="135889" y="280670"/>
                  </a:moveTo>
                  <a:lnTo>
                    <a:pt x="147320" y="273050"/>
                  </a:lnTo>
                </a:path>
                <a:path w="511810" h="383539">
                  <a:moveTo>
                    <a:pt x="158750" y="264160"/>
                  </a:moveTo>
                  <a:lnTo>
                    <a:pt x="170179" y="255270"/>
                  </a:lnTo>
                </a:path>
                <a:path w="511810" h="383539">
                  <a:moveTo>
                    <a:pt x="181610" y="246379"/>
                  </a:moveTo>
                  <a:lnTo>
                    <a:pt x="193039" y="238760"/>
                  </a:lnTo>
                </a:path>
                <a:path w="511810" h="383539">
                  <a:moveTo>
                    <a:pt x="204470" y="229870"/>
                  </a:moveTo>
                  <a:lnTo>
                    <a:pt x="215900" y="220979"/>
                  </a:lnTo>
                </a:path>
                <a:path w="511810" h="383539">
                  <a:moveTo>
                    <a:pt x="227329" y="213360"/>
                  </a:moveTo>
                  <a:lnTo>
                    <a:pt x="238760" y="204470"/>
                  </a:lnTo>
                </a:path>
                <a:path w="511810" h="383539">
                  <a:moveTo>
                    <a:pt x="250189" y="195579"/>
                  </a:moveTo>
                  <a:lnTo>
                    <a:pt x="261620" y="186690"/>
                  </a:lnTo>
                </a:path>
                <a:path w="511810" h="383539">
                  <a:moveTo>
                    <a:pt x="273050" y="179070"/>
                  </a:moveTo>
                  <a:lnTo>
                    <a:pt x="284479" y="170179"/>
                  </a:lnTo>
                </a:path>
                <a:path w="511810" h="383539">
                  <a:moveTo>
                    <a:pt x="295910" y="161290"/>
                  </a:moveTo>
                  <a:lnTo>
                    <a:pt x="307339" y="153670"/>
                  </a:lnTo>
                </a:path>
                <a:path w="511810" h="383539">
                  <a:moveTo>
                    <a:pt x="317500" y="144779"/>
                  </a:moveTo>
                  <a:lnTo>
                    <a:pt x="328929" y="135890"/>
                  </a:lnTo>
                </a:path>
                <a:path w="511810" h="383539">
                  <a:moveTo>
                    <a:pt x="340360" y="127000"/>
                  </a:moveTo>
                  <a:lnTo>
                    <a:pt x="351789" y="119379"/>
                  </a:lnTo>
                </a:path>
                <a:path w="511810" h="383539">
                  <a:moveTo>
                    <a:pt x="363220" y="110490"/>
                  </a:moveTo>
                  <a:lnTo>
                    <a:pt x="374650" y="101600"/>
                  </a:lnTo>
                </a:path>
                <a:path w="511810" h="383539">
                  <a:moveTo>
                    <a:pt x="386079" y="93979"/>
                  </a:moveTo>
                  <a:lnTo>
                    <a:pt x="397510" y="85090"/>
                  </a:lnTo>
                </a:path>
                <a:path w="511810" h="383539">
                  <a:moveTo>
                    <a:pt x="408939" y="76200"/>
                  </a:moveTo>
                  <a:lnTo>
                    <a:pt x="420370" y="67309"/>
                  </a:lnTo>
                </a:path>
                <a:path w="511810" h="383539">
                  <a:moveTo>
                    <a:pt x="431800" y="59690"/>
                  </a:moveTo>
                  <a:lnTo>
                    <a:pt x="443229" y="50800"/>
                  </a:lnTo>
                </a:path>
                <a:path w="511810" h="383539">
                  <a:moveTo>
                    <a:pt x="454660" y="41909"/>
                  </a:moveTo>
                  <a:lnTo>
                    <a:pt x="466089" y="33020"/>
                  </a:lnTo>
                </a:path>
                <a:path w="511810" h="383539">
                  <a:moveTo>
                    <a:pt x="477520" y="25400"/>
                  </a:moveTo>
                  <a:lnTo>
                    <a:pt x="488950" y="16509"/>
                  </a:lnTo>
                </a:path>
                <a:path w="511810" h="383539">
                  <a:moveTo>
                    <a:pt x="500379" y="7620"/>
                  </a:moveTo>
                  <a:lnTo>
                    <a:pt x="5118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 rot="19440000">
            <a:off x="4478973" y="3512004"/>
            <a:ext cx="201631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5">
                <a:latin typeface="Arial"/>
                <a:cs typeface="Arial"/>
              </a:rPr>
              <a:t>Si</a:t>
            </a:r>
            <a:r>
              <a:rPr dirty="0" sz="700" spc="-20">
                <a:latin typeface="Arial"/>
                <a:cs typeface="Arial"/>
              </a:rPr>
              <a:t>g</a:t>
            </a:r>
            <a:r>
              <a:rPr dirty="0" sz="700" spc="-5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178175" y="3323590"/>
            <a:ext cx="567055" cy="426084"/>
            <a:chOff x="3178175" y="3323590"/>
            <a:chExt cx="567055" cy="426084"/>
          </a:xfrm>
        </p:grpSpPr>
        <p:sp>
          <p:nvSpPr>
            <p:cNvPr id="80" name="object 80"/>
            <p:cNvSpPr/>
            <p:nvPr/>
          </p:nvSpPr>
          <p:spPr>
            <a:xfrm>
              <a:off x="3660140" y="3323590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89" h="73660">
                  <a:moveTo>
                    <a:pt x="85089" y="0"/>
                  </a:moveTo>
                  <a:lnTo>
                    <a:pt x="0" y="29209"/>
                  </a:lnTo>
                  <a:lnTo>
                    <a:pt x="34289" y="7365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3178810" y="3365500"/>
              <a:ext cx="511809" cy="383540"/>
            </a:xfrm>
            <a:custGeom>
              <a:avLst/>
              <a:gdLst/>
              <a:ahLst/>
              <a:cxnLst/>
              <a:rect l="l" t="t" r="r" b="b"/>
              <a:pathLst>
                <a:path w="511810" h="383539">
                  <a:moveTo>
                    <a:pt x="0" y="383539"/>
                  </a:moveTo>
                  <a:lnTo>
                    <a:pt x="11429" y="374650"/>
                  </a:lnTo>
                </a:path>
                <a:path w="511810" h="383539">
                  <a:moveTo>
                    <a:pt x="22859" y="365760"/>
                  </a:moveTo>
                  <a:lnTo>
                    <a:pt x="34289" y="358139"/>
                  </a:lnTo>
                </a:path>
                <a:path w="511810" h="383539">
                  <a:moveTo>
                    <a:pt x="45719" y="349250"/>
                  </a:moveTo>
                  <a:lnTo>
                    <a:pt x="57150" y="340360"/>
                  </a:lnTo>
                </a:path>
                <a:path w="511810" h="383539">
                  <a:moveTo>
                    <a:pt x="68579" y="331470"/>
                  </a:moveTo>
                  <a:lnTo>
                    <a:pt x="80010" y="323850"/>
                  </a:lnTo>
                </a:path>
                <a:path w="511810" h="383539">
                  <a:moveTo>
                    <a:pt x="91439" y="314960"/>
                  </a:moveTo>
                  <a:lnTo>
                    <a:pt x="102869" y="306070"/>
                  </a:lnTo>
                </a:path>
                <a:path w="511810" h="383539">
                  <a:moveTo>
                    <a:pt x="114300" y="298450"/>
                  </a:moveTo>
                  <a:lnTo>
                    <a:pt x="125729" y="289560"/>
                  </a:lnTo>
                </a:path>
                <a:path w="511810" h="383539">
                  <a:moveTo>
                    <a:pt x="137160" y="280670"/>
                  </a:moveTo>
                  <a:lnTo>
                    <a:pt x="148589" y="273050"/>
                  </a:lnTo>
                </a:path>
                <a:path w="511810" h="383539">
                  <a:moveTo>
                    <a:pt x="160019" y="264160"/>
                  </a:moveTo>
                  <a:lnTo>
                    <a:pt x="171450" y="255270"/>
                  </a:lnTo>
                </a:path>
                <a:path w="511810" h="383539">
                  <a:moveTo>
                    <a:pt x="182879" y="246379"/>
                  </a:moveTo>
                  <a:lnTo>
                    <a:pt x="194310" y="238760"/>
                  </a:lnTo>
                </a:path>
                <a:path w="511810" h="383539">
                  <a:moveTo>
                    <a:pt x="204469" y="229870"/>
                  </a:moveTo>
                  <a:lnTo>
                    <a:pt x="215900" y="220979"/>
                  </a:lnTo>
                </a:path>
                <a:path w="511810" h="383539">
                  <a:moveTo>
                    <a:pt x="227329" y="213360"/>
                  </a:moveTo>
                  <a:lnTo>
                    <a:pt x="238760" y="204470"/>
                  </a:lnTo>
                </a:path>
                <a:path w="511810" h="383539">
                  <a:moveTo>
                    <a:pt x="250189" y="195579"/>
                  </a:moveTo>
                  <a:lnTo>
                    <a:pt x="261619" y="186690"/>
                  </a:lnTo>
                </a:path>
                <a:path w="511810" h="383539">
                  <a:moveTo>
                    <a:pt x="273050" y="179070"/>
                  </a:moveTo>
                  <a:lnTo>
                    <a:pt x="284479" y="170179"/>
                  </a:lnTo>
                </a:path>
                <a:path w="511810" h="383539">
                  <a:moveTo>
                    <a:pt x="295910" y="161290"/>
                  </a:moveTo>
                  <a:lnTo>
                    <a:pt x="307339" y="153670"/>
                  </a:lnTo>
                </a:path>
                <a:path w="511810" h="383539">
                  <a:moveTo>
                    <a:pt x="318769" y="144779"/>
                  </a:moveTo>
                  <a:lnTo>
                    <a:pt x="330200" y="135890"/>
                  </a:lnTo>
                </a:path>
                <a:path w="511810" h="383539">
                  <a:moveTo>
                    <a:pt x="341629" y="127000"/>
                  </a:moveTo>
                  <a:lnTo>
                    <a:pt x="353060" y="119379"/>
                  </a:lnTo>
                </a:path>
                <a:path w="511810" h="383539">
                  <a:moveTo>
                    <a:pt x="364489" y="110490"/>
                  </a:moveTo>
                  <a:lnTo>
                    <a:pt x="375919" y="101600"/>
                  </a:lnTo>
                </a:path>
                <a:path w="511810" h="383539">
                  <a:moveTo>
                    <a:pt x="387350" y="93979"/>
                  </a:moveTo>
                  <a:lnTo>
                    <a:pt x="398779" y="85090"/>
                  </a:lnTo>
                </a:path>
                <a:path w="511810" h="383539">
                  <a:moveTo>
                    <a:pt x="410210" y="76200"/>
                  </a:moveTo>
                  <a:lnTo>
                    <a:pt x="421639" y="67309"/>
                  </a:lnTo>
                </a:path>
                <a:path w="511810" h="383539">
                  <a:moveTo>
                    <a:pt x="431800" y="59690"/>
                  </a:moveTo>
                  <a:lnTo>
                    <a:pt x="443229" y="50800"/>
                  </a:lnTo>
                </a:path>
                <a:path w="511810" h="383539">
                  <a:moveTo>
                    <a:pt x="454660" y="41909"/>
                  </a:moveTo>
                  <a:lnTo>
                    <a:pt x="466089" y="33020"/>
                  </a:lnTo>
                </a:path>
                <a:path w="511810" h="383539">
                  <a:moveTo>
                    <a:pt x="477519" y="25400"/>
                  </a:moveTo>
                  <a:lnTo>
                    <a:pt x="488950" y="16509"/>
                  </a:lnTo>
                </a:path>
                <a:path w="511810" h="383539">
                  <a:moveTo>
                    <a:pt x="500379" y="7620"/>
                  </a:moveTo>
                  <a:lnTo>
                    <a:pt x="5118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 rot="19440000">
            <a:off x="3346167" y="3512403"/>
            <a:ext cx="199923" cy="88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700" spc="-15">
                <a:latin typeface="Arial"/>
                <a:cs typeface="Arial"/>
              </a:rPr>
              <a:t>S</a:t>
            </a:r>
            <a:r>
              <a:rPr dirty="0" sz="700" spc="-25">
                <a:latin typeface="Arial"/>
                <a:cs typeface="Arial"/>
              </a:rPr>
              <a:t>i</a:t>
            </a:r>
            <a:r>
              <a:rPr dirty="0" sz="700" spc="-20">
                <a:latin typeface="Arial"/>
                <a:cs typeface="Arial"/>
              </a:rPr>
              <a:t>g</a:t>
            </a:r>
            <a:r>
              <a:rPr dirty="0" sz="700" spc="-5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806950" y="3677920"/>
            <a:ext cx="636270" cy="2832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90805" marR="83820" indent="29209">
              <a:lnSpc>
                <a:spcPts val="780"/>
              </a:lnSpc>
              <a:spcBef>
                <a:spcPts val="415"/>
              </a:spcBef>
            </a:pPr>
            <a:r>
              <a:rPr dirty="0" sz="700" spc="-10">
                <a:latin typeface="Arial"/>
                <a:cs typeface="Arial"/>
              </a:rPr>
              <a:t>Owner </a:t>
            </a:r>
            <a:r>
              <a:rPr dirty="0" sz="700" spc="-5">
                <a:latin typeface="Arial"/>
                <a:cs typeface="Arial"/>
              </a:rPr>
              <a:t>3's  Private</a:t>
            </a:r>
            <a:r>
              <a:rPr dirty="0" sz="700" spc="-7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Key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259329" y="2616200"/>
            <a:ext cx="2759710" cy="140970"/>
            <a:chOff x="2259329" y="2616200"/>
            <a:chExt cx="2759710" cy="140970"/>
          </a:xfrm>
        </p:grpSpPr>
        <p:sp>
          <p:nvSpPr>
            <p:cNvPr id="85" name="object 85"/>
            <p:cNvSpPr/>
            <p:nvPr/>
          </p:nvSpPr>
          <p:spPr>
            <a:xfrm>
              <a:off x="4382769" y="2616200"/>
              <a:ext cx="636270" cy="0"/>
            </a:xfrm>
            <a:custGeom>
              <a:avLst/>
              <a:gdLst/>
              <a:ahLst/>
              <a:cxnLst/>
              <a:rect l="l" t="t" r="r" b="b"/>
              <a:pathLst>
                <a:path w="636270" h="0">
                  <a:moveTo>
                    <a:pt x="0" y="0"/>
                  </a:moveTo>
                  <a:lnTo>
                    <a:pt x="6362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3858259" y="2673350"/>
              <a:ext cx="57150" cy="83820"/>
            </a:xfrm>
            <a:custGeom>
              <a:avLst/>
              <a:gdLst/>
              <a:ahLst/>
              <a:cxnLst/>
              <a:rect l="l" t="t" r="r" b="b"/>
              <a:pathLst>
                <a:path w="57150" h="83819">
                  <a:moveTo>
                    <a:pt x="57150" y="0"/>
                  </a:moveTo>
                  <a:lnTo>
                    <a:pt x="0" y="0"/>
                  </a:lnTo>
                  <a:lnTo>
                    <a:pt x="29210" y="8382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3887469" y="2616200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0"/>
                  </a:moveTo>
                  <a:lnTo>
                    <a:pt x="0" y="736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3249929" y="2616200"/>
              <a:ext cx="637540" cy="0"/>
            </a:xfrm>
            <a:custGeom>
              <a:avLst/>
              <a:gdLst/>
              <a:ahLst/>
              <a:cxnLst/>
              <a:rect l="l" t="t" r="r" b="b"/>
              <a:pathLst>
                <a:path w="637539" h="0">
                  <a:moveTo>
                    <a:pt x="0" y="0"/>
                  </a:moveTo>
                  <a:lnTo>
                    <a:pt x="6375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726689" y="2673350"/>
              <a:ext cx="55880" cy="83820"/>
            </a:xfrm>
            <a:custGeom>
              <a:avLst/>
              <a:gdLst/>
              <a:ahLst/>
              <a:cxnLst/>
              <a:rect l="l" t="t" r="r" b="b"/>
              <a:pathLst>
                <a:path w="55880" h="83819">
                  <a:moveTo>
                    <a:pt x="55880" y="0"/>
                  </a:moveTo>
                  <a:lnTo>
                    <a:pt x="0" y="0"/>
                  </a:lnTo>
                  <a:lnTo>
                    <a:pt x="27940" y="83820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754629" y="2616200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0"/>
                  </a:moveTo>
                  <a:lnTo>
                    <a:pt x="0" y="736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2259329" y="2616200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 h="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931815"/>
            <a:ext cx="5052695" cy="186880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332105" algn="l"/>
              </a:tabLst>
            </a:pPr>
            <a:r>
              <a:rPr dirty="0" sz="1150" spc="-5" b="1">
                <a:latin typeface="Schoolbook Uralic"/>
                <a:cs typeface="Schoolbook Uralic"/>
              </a:rPr>
              <a:t>4.	Proof-of-Work</a:t>
            </a:r>
            <a:endParaRPr sz="1150">
              <a:latin typeface="Schoolbook Uralic"/>
              <a:cs typeface="Schoolbook Uralic"/>
            </a:endParaRPr>
          </a:p>
          <a:p>
            <a:pPr algn="just" marL="12700" marR="5080">
              <a:lnSpc>
                <a:spcPct val="97100"/>
              </a:lnSpc>
              <a:spcBef>
                <a:spcPts val="715"/>
              </a:spcBef>
            </a:pPr>
            <a:r>
              <a:rPr dirty="0" sz="1000" spc="-30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implement a distributed timestamp server on a peer-to-peer basis, </a:t>
            </a:r>
            <a:r>
              <a:rPr dirty="0" sz="1000" spc="5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will need </a:t>
            </a:r>
            <a:r>
              <a:rPr dirty="0" sz="1000" spc="-5">
                <a:latin typeface="Times New Roman"/>
                <a:cs typeface="Times New Roman"/>
              </a:rPr>
              <a:t>to use </a:t>
            </a:r>
            <a:r>
              <a:rPr dirty="0" sz="1000">
                <a:latin typeface="Times New Roman"/>
                <a:cs typeface="Times New Roman"/>
              </a:rPr>
              <a:t>a proof-  of-work system similar to Adam Back's Hashcash [6], rather than newspaper </a:t>
            </a:r>
            <a:r>
              <a:rPr dirty="0" sz="1000" spc="-5">
                <a:latin typeface="Times New Roman"/>
                <a:cs typeface="Times New Roman"/>
              </a:rPr>
              <a:t>or </a:t>
            </a:r>
            <a:r>
              <a:rPr dirty="0" sz="1000">
                <a:latin typeface="Times New Roman"/>
                <a:cs typeface="Times New Roman"/>
              </a:rPr>
              <a:t>Usenet posts.  The proof-of-work involves scanning </a:t>
            </a:r>
            <a:r>
              <a:rPr dirty="0" sz="1000" spc="-5">
                <a:latin typeface="Times New Roman"/>
                <a:cs typeface="Times New Roman"/>
              </a:rPr>
              <a:t>for </a:t>
            </a:r>
            <a:r>
              <a:rPr dirty="0" sz="1000">
                <a:latin typeface="Times New Roman"/>
                <a:cs typeface="Times New Roman"/>
              </a:rPr>
              <a:t>a value that when hashed, such as with SHA-256, the  hash begins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>
                <a:latin typeface="Times New Roman"/>
                <a:cs typeface="Times New Roman"/>
              </a:rPr>
              <a:t>a number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zero bits. The average work required is exponential in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number 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zero </a:t>
            </a:r>
            <a:r>
              <a:rPr dirty="0" sz="1000" spc="-5">
                <a:latin typeface="Times New Roman"/>
                <a:cs typeface="Times New Roman"/>
              </a:rPr>
              <a:t>bits </a:t>
            </a:r>
            <a:r>
              <a:rPr dirty="0" sz="1000">
                <a:latin typeface="Times New Roman"/>
                <a:cs typeface="Times New Roman"/>
              </a:rPr>
              <a:t>required and can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verified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executing a single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hash.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82880">
              <a:lnSpc>
                <a:spcPct val="971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For our timestamp network, </a:t>
            </a:r>
            <a:r>
              <a:rPr dirty="0" sz="1000" spc="5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implement the proof-of-work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incrementing a nonce </a:t>
            </a:r>
            <a:r>
              <a:rPr dirty="0" sz="1000" spc="-5">
                <a:latin typeface="Times New Roman"/>
                <a:cs typeface="Times New Roman"/>
              </a:rPr>
              <a:t>in the  </a:t>
            </a:r>
            <a:r>
              <a:rPr dirty="0" sz="1000">
                <a:latin typeface="Times New Roman"/>
                <a:cs typeface="Times New Roman"/>
              </a:rPr>
              <a:t>block until a value is found that gives the block's hash the required zero bits. Once the CPU  </a:t>
            </a:r>
            <a:r>
              <a:rPr dirty="0" sz="1000" spc="-5">
                <a:latin typeface="Times New Roman"/>
                <a:cs typeface="Times New Roman"/>
              </a:rPr>
              <a:t>effort </a:t>
            </a:r>
            <a:r>
              <a:rPr dirty="0" sz="1000">
                <a:latin typeface="Times New Roman"/>
                <a:cs typeface="Times New Roman"/>
              </a:rPr>
              <a:t>has been expended to make it satisfy the proof-of-work, the </a:t>
            </a:r>
            <a:r>
              <a:rPr dirty="0" sz="1000" spc="-5">
                <a:latin typeface="Times New Roman"/>
                <a:cs typeface="Times New Roman"/>
              </a:rPr>
              <a:t>block </a:t>
            </a:r>
            <a:r>
              <a:rPr dirty="0" sz="1000">
                <a:latin typeface="Times New Roman"/>
                <a:cs typeface="Times New Roman"/>
              </a:rPr>
              <a:t>cannot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changed  without redoing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work. </a:t>
            </a:r>
            <a:r>
              <a:rPr dirty="0" sz="1000" spc="5">
                <a:latin typeface="Times New Roman"/>
                <a:cs typeface="Times New Roman"/>
              </a:rPr>
              <a:t>As </a:t>
            </a:r>
            <a:r>
              <a:rPr dirty="0" sz="1000" spc="-5">
                <a:latin typeface="Times New Roman"/>
                <a:cs typeface="Times New Roman"/>
              </a:rPr>
              <a:t>later </a:t>
            </a:r>
            <a:r>
              <a:rPr dirty="0" sz="1000">
                <a:latin typeface="Times New Roman"/>
                <a:cs typeface="Times New Roman"/>
              </a:rPr>
              <a:t>blocks are chained after </a:t>
            </a:r>
            <a:r>
              <a:rPr dirty="0" sz="1000" spc="-5">
                <a:latin typeface="Times New Roman"/>
                <a:cs typeface="Times New Roman"/>
              </a:rPr>
              <a:t>it, </a:t>
            </a:r>
            <a:r>
              <a:rPr dirty="0" sz="1000">
                <a:latin typeface="Times New Roman"/>
                <a:cs typeface="Times New Roman"/>
              </a:rPr>
              <a:t>the work to change the </a:t>
            </a:r>
            <a:r>
              <a:rPr dirty="0" sz="1000" spc="-5">
                <a:latin typeface="Times New Roman"/>
                <a:cs typeface="Times New Roman"/>
              </a:rPr>
              <a:t>block  </a:t>
            </a:r>
            <a:r>
              <a:rPr dirty="0" sz="1000">
                <a:latin typeface="Times New Roman"/>
                <a:cs typeface="Times New Roman"/>
              </a:rPr>
              <a:t>would </a:t>
            </a:r>
            <a:r>
              <a:rPr dirty="0" sz="1000" spc="-5">
                <a:latin typeface="Times New Roman"/>
                <a:cs typeface="Times New Roman"/>
              </a:rPr>
              <a:t>include </a:t>
            </a:r>
            <a:r>
              <a:rPr dirty="0" sz="1000">
                <a:latin typeface="Times New Roman"/>
                <a:cs typeface="Times New Roman"/>
              </a:rPr>
              <a:t>redoing all the blocks after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3723639"/>
            <a:ext cx="5055870" cy="463359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 indent="182880">
              <a:lnSpc>
                <a:spcPct val="97100"/>
              </a:lnSpc>
              <a:spcBef>
                <a:spcPts val="145"/>
              </a:spcBef>
            </a:pPr>
            <a:r>
              <a:rPr dirty="0" sz="1000">
                <a:latin typeface="Times New Roman"/>
                <a:cs typeface="Times New Roman"/>
              </a:rPr>
              <a:t>The proof-of-work </a:t>
            </a:r>
            <a:r>
              <a:rPr dirty="0" sz="1000" spc="-5">
                <a:latin typeface="Times New Roman"/>
                <a:cs typeface="Times New Roman"/>
              </a:rPr>
              <a:t>also </a:t>
            </a:r>
            <a:r>
              <a:rPr dirty="0" sz="1000">
                <a:latin typeface="Times New Roman"/>
                <a:cs typeface="Times New Roman"/>
              </a:rPr>
              <a:t>solves the problem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determining representation in majority decision  making. If the majority were based </a:t>
            </a:r>
            <a:r>
              <a:rPr dirty="0" sz="1000" spc="5">
                <a:latin typeface="Times New Roman"/>
                <a:cs typeface="Times New Roman"/>
              </a:rPr>
              <a:t>on </a:t>
            </a:r>
            <a:r>
              <a:rPr dirty="0" sz="1000">
                <a:latin typeface="Times New Roman"/>
                <a:cs typeface="Times New Roman"/>
              </a:rPr>
              <a:t>one-IP-address-one-vote, it could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subverted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anyone  able to allocate many IPs. Proof-of-work is essentially one-CPU-one-vote. The majority  decision is represented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longest chain, which </a:t>
            </a:r>
            <a:r>
              <a:rPr dirty="0" sz="1000" spc="5">
                <a:latin typeface="Times New Roman"/>
                <a:cs typeface="Times New Roman"/>
              </a:rPr>
              <a:t>has </a:t>
            </a:r>
            <a:r>
              <a:rPr dirty="0" sz="1000">
                <a:latin typeface="Times New Roman"/>
                <a:cs typeface="Times New Roman"/>
              </a:rPr>
              <a:t>the greatest proof-of-work </a:t>
            </a:r>
            <a:r>
              <a:rPr dirty="0" sz="1000" spc="-5">
                <a:latin typeface="Times New Roman"/>
                <a:cs typeface="Times New Roman"/>
              </a:rPr>
              <a:t>effort </a:t>
            </a:r>
            <a:r>
              <a:rPr dirty="0" sz="1000">
                <a:latin typeface="Times New Roman"/>
                <a:cs typeface="Times New Roman"/>
              </a:rPr>
              <a:t>invested  in </a:t>
            </a:r>
            <a:r>
              <a:rPr dirty="0" sz="1000" spc="-5">
                <a:latin typeface="Times New Roman"/>
                <a:cs typeface="Times New Roman"/>
              </a:rPr>
              <a:t>it. </a:t>
            </a:r>
            <a:r>
              <a:rPr dirty="0" sz="1000">
                <a:latin typeface="Times New Roman"/>
                <a:cs typeface="Times New Roman"/>
              </a:rPr>
              <a:t>If a majority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CPU power is controlled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honest nodes,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honest chain will </a:t>
            </a:r>
            <a:r>
              <a:rPr dirty="0" sz="1000" spc="5">
                <a:latin typeface="Times New Roman"/>
                <a:cs typeface="Times New Roman"/>
              </a:rPr>
              <a:t>grow </a:t>
            </a:r>
            <a:r>
              <a:rPr dirty="0" sz="1000">
                <a:latin typeface="Times New Roman"/>
                <a:cs typeface="Times New Roman"/>
              </a:rPr>
              <a:t>the  fastest and outpace </a:t>
            </a:r>
            <a:r>
              <a:rPr dirty="0" sz="1000" spc="5">
                <a:latin typeface="Times New Roman"/>
                <a:cs typeface="Times New Roman"/>
              </a:rPr>
              <a:t>any </a:t>
            </a:r>
            <a:r>
              <a:rPr dirty="0" sz="1000">
                <a:latin typeface="Times New Roman"/>
                <a:cs typeface="Times New Roman"/>
              </a:rPr>
              <a:t>competing chains. </a:t>
            </a:r>
            <a:r>
              <a:rPr dirty="0" sz="1000" spc="-3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modify a past block, an attacker would </a:t>
            </a:r>
            <a:r>
              <a:rPr dirty="0" sz="1000" spc="-5">
                <a:latin typeface="Times New Roman"/>
                <a:cs typeface="Times New Roman"/>
              </a:rPr>
              <a:t>have to  </a:t>
            </a:r>
            <a:r>
              <a:rPr dirty="0" sz="1000">
                <a:latin typeface="Times New Roman"/>
                <a:cs typeface="Times New Roman"/>
              </a:rPr>
              <a:t>redo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proof-of-work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block and all blocks after it and then catch </a:t>
            </a:r>
            <a:r>
              <a:rPr dirty="0" sz="1000" spc="5">
                <a:latin typeface="Times New Roman"/>
                <a:cs typeface="Times New Roman"/>
              </a:rPr>
              <a:t>up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>
                <a:latin typeface="Times New Roman"/>
                <a:cs typeface="Times New Roman"/>
              </a:rPr>
              <a:t>and surpass the  work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honest nodes. </a:t>
            </a:r>
            <a:r>
              <a:rPr dirty="0" sz="1000" spc="-40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will show later that the probability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a slower attacker catching </a:t>
            </a:r>
            <a:r>
              <a:rPr dirty="0" sz="1000" spc="5">
                <a:latin typeface="Times New Roman"/>
                <a:cs typeface="Times New Roman"/>
              </a:rPr>
              <a:t>up  </a:t>
            </a:r>
            <a:r>
              <a:rPr dirty="0" sz="1000">
                <a:latin typeface="Times New Roman"/>
                <a:cs typeface="Times New Roman"/>
              </a:rPr>
              <a:t>diminishes exponentially as subsequent blocks are added.</a:t>
            </a:r>
            <a:endParaRPr sz="1000">
              <a:latin typeface="Times New Roman"/>
              <a:cs typeface="Times New Roman"/>
            </a:endParaRPr>
          </a:p>
          <a:p>
            <a:pPr algn="just" marL="12700" indent="182880">
              <a:lnSpc>
                <a:spcPts val="1145"/>
              </a:lnSpc>
            </a:pPr>
            <a:r>
              <a:rPr dirty="0" sz="1000" spc="-30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compensate for increasing hardware speed and </a:t>
            </a:r>
            <a:r>
              <a:rPr dirty="0" sz="1000" spc="-5">
                <a:latin typeface="Times New Roman"/>
                <a:cs typeface="Times New Roman"/>
              </a:rPr>
              <a:t>varying </a:t>
            </a:r>
            <a:r>
              <a:rPr dirty="0" sz="1000">
                <a:latin typeface="Times New Roman"/>
                <a:cs typeface="Times New Roman"/>
              </a:rPr>
              <a:t>interest in running nodes over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time,</a:t>
            </a:r>
            <a:endParaRPr sz="1000">
              <a:latin typeface="Times New Roman"/>
              <a:cs typeface="Times New Roman"/>
            </a:endParaRPr>
          </a:p>
          <a:p>
            <a:pPr algn="just" marL="12700" marR="6985">
              <a:lnSpc>
                <a:spcPts val="1160"/>
              </a:lnSpc>
              <a:spcBef>
                <a:spcPts val="55"/>
              </a:spcBef>
            </a:pPr>
            <a:r>
              <a:rPr dirty="0" sz="1000">
                <a:latin typeface="Times New Roman"/>
                <a:cs typeface="Times New Roman"/>
              </a:rPr>
              <a:t>the proof-of-work </a:t>
            </a:r>
            <a:r>
              <a:rPr dirty="0" sz="1000" spc="-5">
                <a:latin typeface="Times New Roman"/>
                <a:cs typeface="Times New Roman"/>
              </a:rPr>
              <a:t>difficulty </a:t>
            </a:r>
            <a:r>
              <a:rPr dirty="0" sz="1000">
                <a:latin typeface="Times New Roman"/>
                <a:cs typeface="Times New Roman"/>
              </a:rPr>
              <a:t>is determined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a moving average </a:t>
            </a:r>
            <a:r>
              <a:rPr dirty="0" sz="1000" spc="-5">
                <a:latin typeface="Times New Roman"/>
                <a:cs typeface="Times New Roman"/>
              </a:rPr>
              <a:t>targeting an </a:t>
            </a:r>
            <a:r>
              <a:rPr dirty="0" sz="1000">
                <a:latin typeface="Times New Roman"/>
                <a:cs typeface="Times New Roman"/>
              </a:rPr>
              <a:t>average number </a:t>
            </a:r>
            <a:r>
              <a:rPr dirty="0" sz="1000" spc="5">
                <a:latin typeface="Times New Roman"/>
                <a:cs typeface="Times New Roman"/>
              </a:rPr>
              <a:t>of  </a:t>
            </a:r>
            <a:r>
              <a:rPr dirty="0" sz="1000">
                <a:latin typeface="Times New Roman"/>
                <a:cs typeface="Times New Roman"/>
              </a:rPr>
              <a:t>blocks per </a:t>
            </a:r>
            <a:r>
              <a:rPr dirty="0" sz="1000" spc="-15">
                <a:latin typeface="Times New Roman"/>
                <a:cs typeface="Times New Roman"/>
              </a:rPr>
              <a:t>hour. </a:t>
            </a:r>
            <a:r>
              <a:rPr dirty="0" sz="1000">
                <a:latin typeface="Times New Roman"/>
                <a:cs typeface="Times New Roman"/>
              </a:rPr>
              <a:t>If they're generated </a:t>
            </a:r>
            <a:r>
              <a:rPr dirty="0" sz="1000" spc="-5">
                <a:latin typeface="Times New Roman"/>
                <a:cs typeface="Times New Roman"/>
              </a:rPr>
              <a:t>too </a:t>
            </a:r>
            <a:r>
              <a:rPr dirty="0" sz="1000">
                <a:latin typeface="Times New Roman"/>
                <a:cs typeface="Times New Roman"/>
              </a:rPr>
              <a:t>fast, the </a:t>
            </a:r>
            <a:r>
              <a:rPr dirty="0" sz="1000" spc="-5">
                <a:latin typeface="Times New Roman"/>
                <a:cs typeface="Times New Roman"/>
              </a:rPr>
              <a:t>difficulty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increases.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AutoNum type="arabicPeriod" startAt="5"/>
              <a:tabLst>
                <a:tab pos="332105" algn="l"/>
                <a:tab pos="332740" algn="l"/>
              </a:tabLst>
            </a:pPr>
            <a:r>
              <a:rPr dirty="0" sz="1150" spc="-5" b="1">
                <a:latin typeface="Schoolbook Uralic"/>
                <a:cs typeface="Schoolbook Uralic"/>
              </a:rPr>
              <a:t>Network</a:t>
            </a:r>
            <a:endParaRPr sz="1150">
              <a:latin typeface="Schoolbook Uralic"/>
              <a:cs typeface="Schoolbook Uralic"/>
            </a:endParaRPr>
          </a:p>
          <a:p>
            <a:pPr algn="just" marL="12700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latin typeface="Times New Roman"/>
                <a:cs typeface="Times New Roman"/>
              </a:rPr>
              <a:t>The steps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run the network are as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follows: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lvl="1" marL="424180" indent="-228600">
              <a:lnSpc>
                <a:spcPts val="1185"/>
              </a:lnSpc>
              <a:buAutoNum type="arabicParenR"/>
              <a:tabLst>
                <a:tab pos="424180" algn="l"/>
              </a:tabLst>
            </a:pPr>
            <a:r>
              <a:rPr dirty="0" sz="1000" spc="5">
                <a:latin typeface="Times New Roman"/>
                <a:cs typeface="Times New Roman"/>
              </a:rPr>
              <a:t>New </a:t>
            </a:r>
            <a:r>
              <a:rPr dirty="0" sz="1000">
                <a:latin typeface="Times New Roman"/>
                <a:cs typeface="Times New Roman"/>
              </a:rPr>
              <a:t>transactions are broadcast to all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nodes.</a:t>
            </a:r>
            <a:endParaRPr sz="1000">
              <a:latin typeface="Times New Roman"/>
              <a:cs typeface="Times New Roman"/>
            </a:endParaRPr>
          </a:p>
          <a:p>
            <a:pPr lvl="1" marL="424180" indent="-228600">
              <a:lnSpc>
                <a:spcPts val="1165"/>
              </a:lnSpc>
              <a:buAutoNum type="arabicParenR"/>
              <a:tabLst>
                <a:tab pos="424180" algn="l"/>
              </a:tabLst>
            </a:pPr>
            <a:r>
              <a:rPr dirty="0" sz="1000">
                <a:latin typeface="Times New Roman"/>
                <a:cs typeface="Times New Roman"/>
              </a:rPr>
              <a:t>Each node collects new transactions </a:t>
            </a:r>
            <a:r>
              <a:rPr dirty="0" sz="1000" spc="-5">
                <a:latin typeface="Times New Roman"/>
                <a:cs typeface="Times New Roman"/>
              </a:rPr>
              <a:t>into </a:t>
            </a:r>
            <a:r>
              <a:rPr dirty="0" sz="1000">
                <a:latin typeface="Times New Roman"/>
                <a:cs typeface="Times New Roman"/>
              </a:rPr>
              <a:t>a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block.</a:t>
            </a:r>
            <a:endParaRPr sz="1000">
              <a:latin typeface="Times New Roman"/>
              <a:cs typeface="Times New Roman"/>
            </a:endParaRPr>
          </a:p>
          <a:p>
            <a:pPr lvl="1" marL="424180" indent="-228600">
              <a:lnSpc>
                <a:spcPts val="1165"/>
              </a:lnSpc>
              <a:buAutoNum type="arabicParenR"/>
              <a:tabLst>
                <a:tab pos="424180" algn="l"/>
              </a:tabLst>
            </a:pPr>
            <a:r>
              <a:rPr dirty="0" sz="1000">
                <a:latin typeface="Times New Roman"/>
                <a:cs typeface="Times New Roman"/>
              </a:rPr>
              <a:t>Each node works </a:t>
            </a:r>
            <a:r>
              <a:rPr dirty="0" sz="1000" spc="5">
                <a:latin typeface="Times New Roman"/>
                <a:cs typeface="Times New Roman"/>
              </a:rPr>
              <a:t>on </a:t>
            </a:r>
            <a:r>
              <a:rPr dirty="0" sz="1000">
                <a:latin typeface="Times New Roman"/>
                <a:cs typeface="Times New Roman"/>
              </a:rPr>
              <a:t>finding a </a:t>
            </a:r>
            <a:r>
              <a:rPr dirty="0" sz="1000" spc="-5">
                <a:latin typeface="Times New Roman"/>
                <a:cs typeface="Times New Roman"/>
              </a:rPr>
              <a:t>difficult </a:t>
            </a:r>
            <a:r>
              <a:rPr dirty="0" sz="1000">
                <a:latin typeface="Times New Roman"/>
                <a:cs typeface="Times New Roman"/>
              </a:rPr>
              <a:t>proof-of-work </a:t>
            </a:r>
            <a:r>
              <a:rPr dirty="0" sz="1000" spc="-5">
                <a:latin typeface="Times New Roman"/>
                <a:cs typeface="Times New Roman"/>
              </a:rPr>
              <a:t>for its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block.</a:t>
            </a:r>
            <a:endParaRPr sz="1000">
              <a:latin typeface="Times New Roman"/>
              <a:cs typeface="Times New Roman"/>
            </a:endParaRPr>
          </a:p>
          <a:p>
            <a:pPr lvl="1" marL="424180" indent="-228600">
              <a:lnSpc>
                <a:spcPts val="1165"/>
              </a:lnSpc>
              <a:buAutoNum type="arabicParenR"/>
              <a:tabLst>
                <a:tab pos="424180" algn="l"/>
              </a:tabLst>
            </a:pPr>
            <a:r>
              <a:rPr dirty="0" sz="1000">
                <a:latin typeface="Times New Roman"/>
                <a:cs typeface="Times New Roman"/>
              </a:rPr>
              <a:t>When a node finds a proof-of-work, it broadcasts the block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all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nodes.</a:t>
            </a:r>
            <a:endParaRPr sz="1000">
              <a:latin typeface="Times New Roman"/>
              <a:cs typeface="Times New Roman"/>
            </a:endParaRPr>
          </a:p>
          <a:p>
            <a:pPr lvl="1" marL="424180" indent="-228600">
              <a:lnSpc>
                <a:spcPts val="1165"/>
              </a:lnSpc>
              <a:buAutoNum type="arabicParenR"/>
              <a:tabLst>
                <a:tab pos="424180" algn="l"/>
              </a:tabLst>
            </a:pPr>
            <a:r>
              <a:rPr dirty="0" sz="1000">
                <a:latin typeface="Times New Roman"/>
                <a:cs typeface="Times New Roman"/>
              </a:rPr>
              <a:t>Nodes accept the block only if all transactions in it are valid and not already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spent.</a:t>
            </a:r>
            <a:endParaRPr sz="1000">
              <a:latin typeface="Times New Roman"/>
              <a:cs typeface="Times New Roman"/>
            </a:endParaRPr>
          </a:p>
          <a:p>
            <a:pPr lvl="1" marL="424180" marR="10160" indent="-228600">
              <a:lnSpc>
                <a:spcPts val="1160"/>
              </a:lnSpc>
              <a:spcBef>
                <a:spcPts val="55"/>
              </a:spcBef>
              <a:buAutoNum type="arabicParenR"/>
              <a:tabLst>
                <a:tab pos="424180" algn="l"/>
              </a:tabLst>
            </a:pPr>
            <a:r>
              <a:rPr dirty="0" sz="1000">
                <a:latin typeface="Times New Roman"/>
                <a:cs typeface="Times New Roman"/>
              </a:rPr>
              <a:t>Nodes express their acceptance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</a:t>
            </a:r>
            <a:r>
              <a:rPr dirty="0" sz="1000" spc="-5">
                <a:latin typeface="Times New Roman"/>
                <a:cs typeface="Times New Roman"/>
              </a:rPr>
              <a:t>block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working </a:t>
            </a:r>
            <a:r>
              <a:rPr dirty="0" sz="1000" spc="5">
                <a:latin typeface="Times New Roman"/>
                <a:cs typeface="Times New Roman"/>
              </a:rPr>
              <a:t>on </a:t>
            </a:r>
            <a:r>
              <a:rPr dirty="0" sz="1000">
                <a:latin typeface="Times New Roman"/>
                <a:cs typeface="Times New Roman"/>
              </a:rPr>
              <a:t>creating the next block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>
                <a:latin typeface="Times New Roman"/>
                <a:cs typeface="Times New Roman"/>
              </a:rPr>
              <a:t>the  chain, </a:t>
            </a:r>
            <a:r>
              <a:rPr dirty="0" sz="1000" spc="-5">
                <a:latin typeface="Times New Roman"/>
                <a:cs typeface="Times New Roman"/>
              </a:rPr>
              <a:t>using </a:t>
            </a:r>
            <a:r>
              <a:rPr dirty="0" sz="1000">
                <a:latin typeface="Times New Roman"/>
                <a:cs typeface="Times New Roman"/>
              </a:rPr>
              <a:t>the hash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accepted block as the previous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hash.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algn="just" marL="12700" marR="6350" indent="182880">
              <a:lnSpc>
                <a:spcPct val="97200"/>
              </a:lnSpc>
            </a:pPr>
            <a:r>
              <a:rPr dirty="0" sz="1000">
                <a:latin typeface="Times New Roman"/>
                <a:cs typeface="Times New Roman"/>
              </a:rPr>
              <a:t>Nodes always consider the longest chain </a:t>
            </a:r>
            <a:r>
              <a:rPr dirty="0" sz="1000" spc="-5">
                <a:latin typeface="Times New Roman"/>
                <a:cs typeface="Times New Roman"/>
              </a:rPr>
              <a:t>to be the </a:t>
            </a:r>
            <a:r>
              <a:rPr dirty="0" sz="1000">
                <a:latin typeface="Times New Roman"/>
                <a:cs typeface="Times New Roman"/>
              </a:rPr>
              <a:t>correct one and will keep working </a:t>
            </a:r>
            <a:r>
              <a:rPr dirty="0" sz="1000" spc="5">
                <a:latin typeface="Times New Roman"/>
                <a:cs typeface="Times New Roman"/>
              </a:rPr>
              <a:t>on  </a:t>
            </a:r>
            <a:r>
              <a:rPr dirty="0" sz="1000">
                <a:latin typeface="Times New Roman"/>
                <a:cs typeface="Times New Roman"/>
              </a:rPr>
              <a:t>extending </a:t>
            </a:r>
            <a:r>
              <a:rPr dirty="0" sz="1000" spc="-5">
                <a:latin typeface="Times New Roman"/>
                <a:cs typeface="Times New Roman"/>
              </a:rPr>
              <a:t>it. </a:t>
            </a:r>
            <a:r>
              <a:rPr dirty="0" sz="1000">
                <a:latin typeface="Times New Roman"/>
                <a:cs typeface="Times New Roman"/>
              </a:rPr>
              <a:t>If two nodes broadcast </a:t>
            </a:r>
            <a:r>
              <a:rPr dirty="0" sz="1000" spc="-5">
                <a:latin typeface="Times New Roman"/>
                <a:cs typeface="Times New Roman"/>
              </a:rPr>
              <a:t>different </a:t>
            </a:r>
            <a:r>
              <a:rPr dirty="0" sz="1000">
                <a:latin typeface="Times New Roman"/>
                <a:cs typeface="Times New Roman"/>
              </a:rPr>
              <a:t>versions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next </a:t>
            </a:r>
            <a:r>
              <a:rPr dirty="0" sz="1000" spc="-5">
                <a:latin typeface="Times New Roman"/>
                <a:cs typeface="Times New Roman"/>
              </a:rPr>
              <a:t>block simultaneously, </a:t>
            </a:r>
            <a:r>
              <a:rPr dirty="0" sz="1000">
                <a:latin typeface="Times New Roman"/>
                <a:cs typeface="Times New Roman"/>
              </a:rPr>
              <a:t>some  nodes </a:t>
            </a:r>
            <a:r>
              <a:rPr dirty="0" sz="1000" spc="5">
                <a:latin typeface="Times New Roman"/>
                <a:cs typeface="Times New Roman"/>
              </a:rPr>
              <a:t>may </a:t>
            </a:r>
            <a:r>
              <a:rPr dirty="0" sz="1000">
                <a:latin typeface="Times New Roman"/>
                <a:cs typeface="Times New Roman"/>
              </a:rPr>
              <a:t>receive one </a:t>
            </a:r>
            <a:r>
              <a:rPr dirty="0" sz="1000" spc="5">
                <a:latin typeface="Times New Roman"/>
                <a:cs typeface="Times New Roman"/>
              </a:rPr>
              <a:t>or </a:t>
            </a:r>
            <a:r>
              <a:rPr dirty="0" sz="1000">
                <a:latin typeface="Times New Roman"/>
                <a:cs typeface="Times New Roman"/>
              </a:rPr>
              <a:t>the other first.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>
                <a:latin typeface="Times New Roman"/>
                <a:cs typeface="Times New Roman"/>
              </a:rPr>
              <a:t>that case, they work </a:t>
            </a:r>
            <a:r>
              <a:rPr dirty="0" sz="1000" spc="5">
                <a:latin typeface="Times New Roman"/>
                <a:cs typeface="Times New Roman"/>
              </a:rPr>
              <a:t>on </a:t>
            </a:r>
            <a:r>
              <a:rPr dirty="0" sz="1000">
                <a:latin typeface="Times New Roman"/>
                <a:cs typeface="Times New Roman"/>
              </a:rPr>
              <a:t>the first one they received,  but save the </a:t>
            </a:r>
            <a:r>
              <a:rPr dirty="0" sz="1000" spc="-5">
                <a:latin typeface="Times New Roman"/>
                <a:cs typeface="Times New Roman"/>
              </a:rPr>
              <a:t>other </a:t>
            </a:r>
            <a:r>
              <a:rPr dirty="0" sz="1000">
                <a:latin typeface="Times New Roman"/>
                <a:cs typeface="Times New Roman"/>
              </a:rPr>
              <a:t>branch in case it becomes </a:t>
            </a:r>
            <a:r>
              <a:rPr dirty="0" sz="1000" spc="-10">
                <a:latin typeface="Times New Roman"/>
                <a:cs typeface="Times New Roman"/>
              </a:rPr>
              <a:t>longer. </a:t>
            </a:r>
            <a:r>
              <a:rPr dirty="0" sz="1000">
                <a:latin typeface="Times New Roman"/>
                <a:cs typeface="Times New Roman"/>
              </a:rPr>
              <a:t>The tie will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broken when the next proof-  of-work is </a:t>
            </a:r>
            <a:r>
              <a:rPr dirty="0" sz="1000" spc="-5">
                <a:latin typeface="Times New Roman"/>
                <a:cs typeface="Times New Roman"/>
              </a:rPr>
              <a:t>found </a:t>
            </a:r>
            <a:r>
              <a:rPr dirty="0" sz="1000">
                <a:latin typeface="Times New Roman"/>
                <a:cs typeface="Times New Roman"/>
              </a:rPr>
              <a:t>and one branch becomes longer; the nodes that were working on the </a:t>
            </a:r>
            <a:r>
              <a:rPr dirty="0" sz="1000" spc="-5">
                <a:latin typeface="Times New Roman"/>
                <a:cs typeface="Times New Roman"/>
              </a:rPr>
              <a:t>other  </a:t>
            </a:r>
            <a:r>
              <a:rPr dirty="0" sz="1000">
                <a:latin typeface="Times New Roman"/>
                <a:cs typeface="Times New Roman"/>
              </a:rPr>
              <a:t>branch will then switch to the longer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one.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9700" y="2937510"/>
            <a:ext cx="1243330" cy="659130"/>
          </a:xfrm>
          <a:custGeom>
            <a:avLst/>
            <a:gdLst/>
            <a:ahLst/>
            <a:cxnLst/>
            <a:rect l="l" t="t" r="r" b="b"/>
            <a:pathLst>
              <a:path w="1243329" h="659129">
                <a:moveTo>
                  <a:pt x="622300" y="659130"/>
                </a:moveTo>
                <a:lnTo>
                  <a:pt x="0" y="659130"/>
                </a:lnTo>
                <a:lnTo>
                  <a:pt x="0" y="0"/>
                </a:lnTo>
                <a:lnTo>
                  <a:pt x="1243329" y="0"/>
                </a:lnTo>
                <a:lnTo>
                  <a:pt x="1243329" y="659130"/>
                </a:lnTo>
                <a:lnTo>
                  <a:pt x="622300" y="659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40660" y="2969260"/>
            <a:ext cx="25019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>
                <a:latin typeface="Arial"/>
                <a:cs typeface="Arial"/>
              </a:rPr>
              <a:t>Bl</a:t>
            </a:r>
            <a:r>
              <a:rPr dirty="0" sz="700" spc="5">
                <a:latin typeface="Arial"/>
                <a:cs typeface="Arial"/>
              </a:rPr>
              <a:t>o</a:t>
            </a:r>
            <a:r>
              <a:rPr dirty="0" sz="700" spc="15">
                <a:latin typeface="Arial"/>
                <a:cs typeface="Arial"/>
              </a:rPr>
              <a:t>c</a:t>
            </a:r>
            <a:r>
              <a:rPr dirty="0" sz="700" spc="5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5750" y="3157220"/>
            <a:ext cx="58547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200"/>
              </a:spcBef>
            </a:pPr>
            <a:r>
              <a:rPr dirty="0" sz="700" spc="5">
                <a:latin typeface="Arial"/>
                <a:cs typeface="Arial"/>
              </a:rPr>
              <a:t>Prev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5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4879" y="3157220"/>
            <a:ext cx="36576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200"/>
              </a:spcBef>
            </a:pPr>
            <a:r>
              <a:rPr dirty="0" sz="700" spc="10">
                <a:latin typeface="Arial"/>
                <a:cs typeface="Arial"/>
              </a:rPr>
              <a:t>Nonce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5750" y="3376929"/>
            <a:ext cx="29337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210"/>
              </a:spcBef>
            </a:pPr>
            <a:r>
              <a:rPr dirty="0" sz="700" spc="5">
                <a:latin typeface="Arial"/>
                <a:cs typeface="Arial"/>
              </a:rPr>
              <a:t>Tx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1510" y="3376929"/>
            <a:ext cx="29337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210"/>
              </a:spcBef>
            </a:pPr>
            <a:r>
              <a:rPr dirty="0" sz="700" spc="5">
                <a:latin typeface="Arial"/>
                <a:cs typeface="Arial"/>
              </a:rPr>
              <a:t>Tx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7270" y="3376929"/>
            <a:ext cx="29337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10"/>
              </a:spcBef>
            </a:pPr>
            <a:r>
              <a:rPr dirty="0" sz="700" spc="5">
                <a:latin typeface="Arial"/>
                <a:cs typeface="Arial"/>
              </a:rPr>
              <a:t>...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86964" y="2937510"/>
            <a:ext cx="2999105" cy="659130"/>
            <a:chOff x="2386964" y="2937510"/>
            <a:chExt cx="2999105" cy="659130"/>
          </a:xfrm>
        </p:grpSpPr>
        <p:sp>
          <p:nvSpPr>
            <p:cNvPr id="12" name="object 12"/>
            <p:cNvSpPr/>
            <p:nvPr/>
          </p:nvSpPr>
          <p:spPr>
            <a:xfrm>
              <a:off x="2739389" y="3201670"/>
              <a:ext cx="86360" cy="58419"/>
            </a:xfrm>
            <a:custGeom>
              <a:avLst/>
              <a:gdLst/>
              <a:ahLst/>
              <a:cxnLst/>
              <a:rect l="l" t="t" r="r" b="b"/>
              <a:pathLst>
                <a:path w="86360" h="58420">
                  <a:moveTo>
                    <a:pt x="0" y="0"/>
                  </a:moveTo>
                  <a:lnTo>
                    <a:pt x="0" y="58420"/>
                  </a:lnTo>
                  <a:lnTo>
                    <a:pt x="86360" y="29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87599" y="3230880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 h="0">
                  <a:moveTo>
                    <a:pt x="0" y="0"/>
                  </a:moveTo>
                  <a:lnTo>
                    <a:pt x="3683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42739" y="2937510"/>
              <a:ext cx="1243330" cy="659130"/>
            </a:xfrm>
            <a:custGeom>
              <a:avLst/>
              <a:gdLst/>
              <a:ahLst/>
              <a:cxnLst/>
              <a:rect l="l" t="t" r="r" b="b"/>
              <a:pathLst>
                <a:path w="1243329" h="659129">
                  <a:moveTo>
                    <a:pt x="621030" y="659130"/>
                  </a:moveTo>
                  <a:lnTo>
                    <a:pt x="0" y="659130"/>
                  </a:lnTo>
                  <a:lnTo>
                    <a:pt x="0" y="0"/>
                  </a:lnTo>
                  <a:lnTo>
                    <a:pt x="1243330" y="0"/>
                  </a:lnTo>
                  <a:lnTo>
                    <a:pt x="1243330" y="659130"/>
                  </a:lnTo>
                  <a:lnTo>
                    <a:pt x="621030" y="6591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203700" y="2969260"/>
            <a:ext cx="25019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>
                <a:latin typeface="Arial"/>
                <a:cs typeface="Arial"/>
              </a:rPr>
              <a:t>Bl</a:t>
            </a:r>
            <a:r>
              <a:rPr dirty="0" sz="700" spc="5">
                <a:latin typeface="Arial"/>
                <a:cs typeface="Arial"/>
              </a:rPr>
              <a:t>o</a:t>
            </a:r>
            <a:r>
              <a:rPr dirty="0" sz="700" spc="15">
                <a:latin typeface="Arial"/>
                <a:cs typeface="Arial"/>
              </a:rPr>
              <a:t>c</a:t>
            </a:r>
            <a:r>
              <a:rPr dirty="0" sz="700" spc="5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8790" y="3157220"/>
            <a:ext cx="58547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200"/>
              </a:spcBef>
            </a:pPr>
            <a:r>
              <a:rPr dirty="0" sz="700" spc="5">
                <a:latin typeface="Arial"/>
                <a:cs typeface="Arial"/>
              </a:rPr>
              <a:t>Prev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6650" y="3157220"/>
            <a:ext cx="36576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200"/>
              </a:spcBef>
            </a:pPr>
            <a:r>
              <a:rPr dirty="0" sz="700" spc="10">
                <a:latin typeface="Arial"/>
                <a:cs typeface="Arial"/>
              </a:rPr>
              <a:t>Nonce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8790" y="3376929"/>
            <a:ext cx="29210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210"/>
              </a:spcBef>
            </a:pPr>
            <a:r>
              <a:rPr dirty="0" sz="700" spc="5">
                <a:latin typeface="Arial"/>
                <a:cs typeface="Arial"/>
              </a:rPr>
              <a:t>Tx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4550" y="3376929"/>
            <a:ext cx="29210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210"/>
              </a:spcBef>
            </a:pPr>
            <a:r>
              <a:rPr dirty="0" sz="700" spc="5">
                <a:latin typeface="Arial"/>
                <a:cs typeface="Arial"/>
              </a:rPr>
              <a:t>Tx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20309" y="3376929"/>
            <a:ext cx="292100" cy="146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210"/>
              </a:spcBef>
            </a:pPr>
            <a:r>
              <a:rPr dirty="0" sz="700" spc="5">
                <a:latin typeface="Arial"/>
                <a:cs typeface="Arial"/>
              </a:rPr>
              <a:t>...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23029" y="3201670"/>
            <a:ext cx="365760" cy="58419"/>
            <a:chOff x="3923029" y="3201670"/>
            <a:chExt cx="365760" cy="58419"/>
          </a:xfrm>
        </p:grpSpPr>
        <p:sp>
          <p:nvSpPr>
            <p:cNvPr id="22" name="object 22"/>
            <p:cNvSpPr/>
            <p:nvPr/>
          </p:nvSpPr>
          <p:spPr>
            <a:xfrm>
              <a:off x="4201159" y="3201670"/>
              <a:ext cx="87630" cy="58419"/>
            </a:xfrm>
            <a:custGeom>
              <a:avLst/>
              <a:gdLst/>
              <a:ahLst/>
              <a:cxnLst/>
              <a:rect l="l" t="t" r="r" b="b"/>
              <a:pathLst>
                <a:path w="87629" h="58420">
                  <a:moveTo>
                    <a:pt x="0" y="0"/>
                  </a:moveTo>
                  <a:lnTo>
                    <a:pt x="0" y="58420"/>
                  </a:lnTo>
                  <a:lnTo>
                    <a:pt x="87629" y="29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23029" y="3230880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10" h="0">
                  <a:moveTo>
                    <a:pt x="0" y="0"/>
                  </a:moveTo>
                  <a:lnTo>
                    <a:pt x="2959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1022349"/>
            <a:ext cx="5054600" cy="450024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9525" indent="182880">
              <a:lnSpc>
                <a:spcPct val="96900"/>
              </a:lnSpc>
              <a:spcBef>
                <a:spcPts val="145"/>
              </a:spcBef>
            </a:pPr>
            <a:r>
              <a:rPr dirty="0" sz="1000" spc="5">
                <a:latin typeface="Times New Roman"/>
                <a:cs typeface="Times New Roman"/>
              </a:rPr>
              <a:t>New </a:t>
            </a:r>
            <a:r>
              <a:rPr dirty="0" sz="1000">
                <a:latin typeface="Times New Roman"/>
                <a:cs typeface="Times New Roman"/>
              </a:rPr>
              <a:t>transaction broadcasts do not necessarily need to reach all nodes. </a:t>
            </a:r>
            <a:r>
              <a:rPr dirty="0" sz="1000" spc="5">
                <a:latin typeface="Times New Roman"/>
                <a:cs typeface="Times New Roman"/>
              </a:rPr>
              <a:t>As </a:t>
            </a:r>
            <a:r>
              <a:rPr dirty="0" sz="1000" spc="-5">
                <a:latin typeface="Times New Roman"/>
                <a:cs typeface="Times New Roman"/>
              </a:rPr>
              <a:t>long </a:t>
            </a:r>
            <a:r>
              <a:rPr dirty="0" sz="1000">
                <a:latin typeface="Times New Roman"/>
                <a:cs typeface="Times New Roman"/>
              </a:rPr>
              <a:t>as they reach  many nodes, they will get into a </a:t>
            </a:r>
            <a:r>
              <a:rPr dirty="0" sz="1000" spc="-5">
                <a:latin typeface="Times New Roman"/>
                <a:cs typeface="Times New Roman"/>
              </a:rPr>
              <a:t>block </a:t>
            </a:r>
            <a:r>
              <a:rPr dirty="0" sz="1000">
                <a:latin typeface="Times New Roman"/>
                <a:cs typeface="Times New Roman"/>
              </a:rPr>
              <a:t>before long. Block broadcasts are also tolerant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dropped  messages. If a node does not receive a block, it will request it when it receives the next block and  realizes it missed one.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AutoNum type="arabicPeriod" startAt="6"/>
              <a:tabLst>
                <a:tab pos="332105" algn="l"/>
                <a:tab pos="332740" algn="l"/>
              </a:tabLst>
            </a:pPr>
            <a:r>
              <a:rPr dirty="0" sz="1150" spc="-5" b="1">
                <a:latin typeface="Schoolbook Uralic"/>
                <a:cs typeface="Schoolbook Uralic"/>
              </a:rPr>
              <a:t>Incentive</a:t>
            </a:r>
            <a:endParaRPr sz="1150">
              <a:latin typeface="Schoolbook Uralic"/>
              <a:cs typeface="Schoolbook Uralic"/>
            </a:endParaRPr>
          </a:p>
          <a:p>
            <a:pPr algn="just" marL="12700" marR="10160">
              <a:lnSpc>
                <a:spcPct val="97100"/>
              </a:lnSpc>
              <a:spcBef>
                <a:spcPts val="715"/>
              </a:spcBef>
            </a:pP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convention, the first transaction in a </a:t>
            </a:r>
            <a:r>
              <a:rPr dirty="0" sz="1000" spc="-5">
                <a:latin typeface="Times New Roman"/>
                <a:cs typeface="Times New Roman"/>
              </a:rPr>
              <a:t>block </a:t>
            </a:r>
            <a:r>
              <a:rPr dirty="0" sz="1000">
                <a:latin typeface="Times New Roman"/>
                <a:cs typeface="Times New Roman"/>
              </a:rPr>
              <a:t>is a special transaction that starts a new coin owned 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the creator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block. This adds </a:t>
            </a:r>
            <a:r>
              <a:rPr dirty="0" sz="1000" spc="-5">
                <a:latin typeface="Times New Roman"/>
                <a:cs typeface="Times New Roman"/>
              </a:rPr>
              <a:t>an </a:t>
            </a:r>
            <a:r>
              <a:rPr dirty="0" sz="1000">
                <a:latin typeface="Times New Roman"/>
                <a:cs typeface="Times New Roman"/>
              </a:rPr>
              <a:t>incentive </a:t>
            </a:r>
            <a:r>
              <a:rPr dirty="0" sz="1000" spc="-5">
                <a:latin typeface="Times New Roman"/>
                <a:cs typeface="Times New Roman"/>
              </a:rPr>
              <a:t>for </a:t>
            </a:r>
            <a:r>
              <a:rPr dirty="0" sz="1000">
                <a:latin typeface="Times New Roman"/>
                <a:cs typeface="Times New Roman"/>
              </a:rPr>
              <a:t>nodes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support the network, and provides  a </a:t>
            </a:r>
            <a:r>
              <a:rPr dirty="0" sz="1000" spc="5">
                <a:latin typeface="Times New Roman"/>
                <a:cs typeface="Times New Roman"/>
              </a:rPr>
              <a:t>way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initially distribute coins into circulation, since there is no central authority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issue them.  The steady addition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a constant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amount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new coins is analogous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gold miners expending  resources to add gold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circulation. In our case, it is CPU </a:t>
            </a:r>
            <a:r>
              <a:rPr dirty="0" sz="1000" spc="-5">
                <a:latin typeface="Times New Roman"/>
                <a:cs typeface="Times New Roman"/>
              </a:rPr>
              <a:t>time </a:t>
            </a:r>
            <a:r>
              <a:rPr dirty="0" sz="1000">
                <a:latin typeface="Times New Roman"/>
                <a:cs typeface="Times New Roman"/>
              </a:rPr>
              <a:t>and electricity that is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expended.</a:t>
            </a:r>
            <a:endParaRPr sz="1000">
              <a:latin typeface="Times New Roman"/>
              <a:cs typeface="Times New Roman"/>
            </a:endParaRPr>
          </a:p>
          <a:p>
            <a:pPr algn="just" marL="12700" marR="8255" indent="182880">
              <a:lnSpc>
                <a:spcPct val="971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The incentive can also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funded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>
                <a:latin typeface="Times New Roman"/>
                <a:cs typeface="Times New Roman"/>
              </a:rPr>
              <a:t>transaction fees. If the output </a:t>
            </a:r>
            <a:r>
              <a:rPr dirty="0" sz="1000" spc="-5">
                <a:latin typeface="Times New Roman"/>
                <a:cs typeface="Times New Roman"/>
              </a:rPr>
              <a:t>value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a transaction </a:t>
            </a:r>
            <a:r>
              <a:rPr dirty="0" sz="1000" spc="-5">
                <a:latin typeface="Times New Roman"/>
                <a:cs typeface="Times New Roman"/>
              </a:rPr>
              <a:t>is  </a:t>
            </a:r>
            <a:r>
              <a:rPr dirty="0" sz="1000">
                <a:latin typeface="Times New Roman"/>
                <a:cs typeface="Times New Roman"/>
              </a:rPr>
              <a:t>less than </a:t>
            </a:r>
            <a:r>
              <a:rPr dirty="0" sz="1000" spc="-5">
                <a:latin typeface="Times New Roman"/>
                <a:cs typeface="Times New Roman"/>
              </a:rPr>
              <a:t>its </a:t>
            </a:r>
            <a:r>
              <a:rPr dirty="0" sz="1000">
                <a:latin typeface="Times New Roman"/>
                <a:cs typeface="Times New Roman"/>
              </a:rPr>
              <a:t>input value, the </a:t>
            </a:r>
            <a:r>
              <a:rPr dirty="0" sz="1000" spc="-5">
                <a:latin typeface="Times New Roman"/>
                <a:cs typeface="Times New Roman"/>
              </a:rPr>
              <a:t>difference </a:t>
            </a:r>
            <a:r>
              <a:rPr dirty="0" sz="1000">
                <a:latin typeface="Times New Roman"/>
                <a:cs typeface="Times New Roman"/>
              </a:rPr>
              <a:t>is a transaction fee that is added to the incentive value </a:t>
            </a:r>
            <a:r>
              <a:rPr dirty="0" sz="1000" spc="5">
                <a:latin typeface="Times New Roman"/>
                <a:cs typeface="Times New Roman"/>
              </a:rPr>
              <a:t>of  </a:t>
            </a:r>
            <a:r>
              <a:rPr dirty="0" sz="1000">
                <a:latin typeface="Times New Roman"/>
                <a:cs typeface="Times New Roman"/>
              </a:rPr>
              <a:t>the block containing the transaction. Once a predetermined number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coins </a:t>
            </a:r>
            <a:r>
              <a:rPr dirty="0" sz="1000" spc="-5">
                <a:latin typeface="Times New Roman"/>
                <a:cs typeface="Times New Roman"/>
              </a:rPr>
              <a:t>have </a:t>
            </a:r>
            <a:r>
              <a:rPr dirty="0" sz="1000">
                <a:latin typeface="Times New Roman"/>
                <a:cs typeface="Times New Roman"/>
              </a:rPr>
              <a:t>entered  circulation, the incentive can transition entirely to transaction fees and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completely </a:t>
            </a:r>
            <a:r>
              <a:rPr dirty="0" sz="1000" spc="-5">
                <a:latin typeface="Times New Roman"/>
                <a:cs typeface="Times New Roman"/>
              </a:rPr>
              <a:t>inflation  </a:t>
            </a:r>
            <a:r>
              <a:rPr dirty="0" sz="1000">
                <a:latin typeface="Times New Roman"/>
                <a:cs typeface="Times New Roman"/>
              </a:rPr>
              <a:t>free.</a:t>
            </a:r>
            <a:endParaRPr sz="1000">
              <a:latin typeface="Times New Roman"/>
              <a:cs typeface="Times New Roman"/>
            </a:endParaRPr>
          </a:p>
          <a:p>
            <a:pPr algn="just" marL="12700" indent="182880">
              <a:lnSpc>
                <a:spcPts val="1145"/>
              </a:lnSpc>
            </a:pPr>
            <a:r>
              <a:rPr dirty="0" sz="1000">
                <a:latin typeface="Times New Roman"/>
                <a:cs typeface="Times New Roman"/>
              </a:rPr>
              <a:t>The incentive may help encourage nodes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stay honest.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If a greedy attacker is able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endParaRPr sz="10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69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assemble more CPU power than all the honest nodes, </a:t>
            </a:r>
            <a:r>
              <a:rPr dirty="0" sz="1000" spc="5">
                <a:latin typeface="Times New Roman"/>
                <a:cs typeface="Times New Roman"/>
              </a:rPr>
              <a:t>he </a:t>
            </a:r>
            <a:r>
              <a:rPr dirty="0" sz="1000">
                <a:latin typeface="Times New Roman"/>
                <a:cs typeface="Times New Roman"/>
              </a:rPr>
              <a:t>would </a:t>
            </a:r>
            <a:r>
              <a:rPr dirty="0" sz="1000" spc="-5">
                <a:latin typeface="Times New Roman"/>
                <a:cs typeface="Times New Roman"/>
              </a:rPr>
              <a:t>have to </a:t>
            </a:r>
            <a:r>
              <a:rPr dirty="0" sz="1000">
                <a:latin typeface="Times New Roman"/>
                <a:cs typeface="Times New Roman"/>
              </a:rPr>
              <a:t>choose between using </a:t>
            </a:r>
            <a:r>
              <a:rPr dirty="0" sz="1000" spc="-5">
                <a:latin typeface="Times New Roman"/>
                <a:cs typeface="Times New Roman"/>
              </a:rPr>
              <a:t>it  </a:t>
            </a:r>
            <a:r>
              <a:rPr dirty="0" sz="1000">
                <a:latin typeface="Times New Roman"/>
                <a:cs typeface="Times New Roman"/>
              </a:rPr>
              <a:t>to defraud people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stealing </a:t>
            </a:r>
            <a:r>
              <a:rPr dirty="0" sz="1000" spc="-5">
                <a:latin typeface="Times New Roman"/>
                <a:cs typeface="Times New Roman"/>
              </a:rPr>
              <a:t>back </a:t>
            </a:r>
            <a:r>
              <a:rPr dirty="0" sz="1000">
                <a:latin typeface="Times New Roman"/>
                <a:cs typeface="Times New Roman"/>
              </a:rPr>
              <a:t>his payments, </a:t>
            </a:r>
            <a:r>
              <a:rPr dirty="0" sz="1000" spc="-5">
                <a:latin typeface="Times New Roman"/>
                <a:cs typeface="Times New Roman"/>
              </a:rPr>
              <a:t>or </a:t>
            </a:r>
            <a:r>
              <a:rPr dirty="0" sz="1000">
                <a:latin typeface="Times New Roman"/>
                <a:cs typeface="Times New Roman"/>
              </a:rPr>
              <a:t>using it to generate new coins. He ought </a:t>
            </a:r>
            <a:r>
              <a:rPr dirty="0" sz="1000" spc="-5">
                <a:latin typeface="Times New Roman"/>
                <a:cs typeface="Times New Roman"/>
              </a:rPr>
              <a:t>to  </a:t>
            </a:r>
            <a:r>
              <a:rPr dirty="0" sz="1000">
                <a:latin typeface="Times New Roman"/>
                <a:cs typeface="Times New Roman"/>
              </a:rPr>
              <a:t>find it more profitable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play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the rules, such rules that favour </a:t>
            </a:r>
            <a:r>
              <a:rPr dirty="0" sz="1000" spc="5">
                <a:latin typeface="Times New Roman"/>
                <a:cs typeface="Times New Roman"/>
              </a:rPr>
              <a:t>him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>
                <a:latin typeface="Times New Roman"/>
                <a:cs typeface="Times New Roman"/>
              </a:rPr>
              <a:t>more new coins than  everyone else combined, than to undermine the system and the validity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 spc="-5">
                <a:latin typeface="Times New Roman"/>
                <a:cs typeface="Times New Roman"/>
              </a:rPr>
              <a:t>his </a:t>
            </a:r>
            <a:r>
              <a:rPr dirty="0" sz="1000">
                <a:latin typeface="Times New Roman"/>
                <a:cs typeface="Times New Roman"/>
              </a:rPr>
              <a:t>own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wealth.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332105" algn="l"/>
                <a:tab pos="332740" algn="l"/>
              </a:tabLst>
            </a:pPr>
            <a:r>
              <a:rPr dirty="0" sz="1150" spc="-5" b="1">
                <a:latin typeface="Schoolbook Uralic"/>
                <a:cs typeface="Schoolbook Uralic"/>
              </a:rPr>
              <a:t>Reclaiming Disk</a:t>
            </a:r>
            <a:r>
              <a:rPr dirty="0" sz="1150" spc="5" b="1">
                <a:latin typeface="Schoolbook Uralic"/>
                <a:cs typeface="Schoolbook Uralic"/>
              </a:rPr>
              <a:t> </a:t>
            </a:r>
            <a:r>
              <a:rPr dirty="0" sz="1150" spc="-5" b="1">
                <a:latin typeface="Schoolbook Uralic"/>
                <a:cs typeface="Schoolbook Uralic"/>
              </a:rPr>
              <a:t>Space</a:t>
            </a:r>
            <a:endParaRPr sz="1150">
              <a:latin typeface="Schoolbook Uralic"/>
              <a:cs typeface="Schoolbook Uralic"/>
            </a:endParaRPr>
          </a:p>
          <a:p>
            <a:pPr algn="just" marL="12700" marR="5080">
              <a:lnSpc>
                <a:spcPct val="97100"/>
              </a:lnSpc>
              <a:spcBef>
                <a:spcPts val="715"/>
              </a:spcBef>
            </a:pPr>
            <a:r>
              <a:rPr dirty="0" sz="1000">
                <a:latin typeface="Times New Roman"/>
                <a:cs typeface="Times New Roman"/>
              </a:rPr>
              <a:t>Once the latest transaction in a coin is buried under enough blocks, the spent transactions before  it can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discarded to save </a:t>
            </a:r>
            <a:r>
              <a:rPr dirty="0" sz="1000" spc="-5">
                <a:latin typeface="Times New Roman"/>
                <a:cs typeface="Times New Roman"/>
              </a:rPr>
              <a:t>disk </a:t>
            </a:r>
            <a:r>
              <a:rPr dirty="0" sz="1000">
                <a:latin typeface="Times New Roman"/>
                <a:cs typeface="Times New Roman"/>
              </a:rPr>
              <a:t>space. </a:t>
            </a:r>
            <a:r>
              <a:rPr dirty="0" sz="1000" spc="-3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facilitate </a:t>
            </a:r>
            <a:r>
              <a:rPr dirty="0" sz="1000" spc="-5">
                <a:latin typeface="Times New Roman"/>
                <a:cs typeface="Times New Roman"/>
              </a:rPr>
              <a:t>this </a:t>
            </a:r>
            <a:r>
              <a:rPr dirty="0" sz="1000">
                <a:latin typeface="Times New Roman"/>
                <a:cs typeface="Times New Roman"/>
              </a:rPr>
              <a:t>without breaking the block's hash,  transactions are hashed in a Merkle </a:t>
            </a:r>
            <a:r>
              <a:rPr dirty="0" sz="1000" spc="-10">
                <a:latin typeface="Times New Roman"/>
                <a:cs typeface="Times New Roman"/>
              </a:rPr>
              <a:t>Tree </a:t>
            </a:r>
            <a:r>
              <a:rPr dirty="0" sz="1000">
                <a:latin typeface="Times New Roman"/>
                <a:cs typeface="Times New Roman"/>
              </a:rPr>
              <a:t>[7][2][5], with only the root included in the block's hash.  Old blocks can then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compacted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stubbing </a:t>
            </a:r>
            <a:r>
              <a:rPr dirty="0" sz="1000" spc="-5">
                <a:latin typeface="Times New Roman"/>
                <a:cs typeface="Times New Roman"/>
              </a:rPr>
              <a:t>off </a:t>
            </a:r>
            <a:r>
              <a:rPr dirty="0" sz="1000">
                <a:latin typeface="Times New Roman"/>
                <a:cs typeface="Times New Roman"/>
              </a:rPr>
              <a:t>branches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tree. The interior hashes do  not </a:t>
            </a:r>
            <a:r>
              <a:rPr dirty="0" sz="1000" spc="-5">
                <a:latin typeface="Times New Roman"/>
                <a:cs typeface="Times New Roman"/>
              </a:rPr>
              <a:t>need to </a:t>
            </a:r>
            <a:r>
              <a:rPr dirty="0" sz="1000" spc="5">
                <a:latin typeface="Times New Roman"/>
                <a:cs typeface="Times New Roman"/>
              </a:rPr>
              <a:t>be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stored.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7881619"/>
            <a:ext cx="5052695" cy="77152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 indent="182880">
              <a:lnSpc>
                <a:spcPct val="97100"/>
              </a:lnSpc>
              <a:spcBef>
                <a:spcPts val="145"/>
              </a:spcBef>
            </a:pPr>
            <a:r>
              <a:rPr dirty="0" sz="1000" spc="5">
                <a:latin typeface="Times New Roman"/>
                <a:cs typeface="Times New Roman"/>
              </a:rPr>
              <a:t>A </a:t>
            </a:r>
            <a:r>
              <a:rPr dirty="0" sz="1000" spc="-5">
                <a:latin typeface="Times New Roman"/>
                <a:cs typeface="Times New Roman"/>
              </a:rPr>
              <a:t>block </a:t>
            </a:r>
            <a:r>
              <a:rPr dirty="0" sz="1000">
                <a:latin typeface="Times New Roman"/>
                <a:cs typeface="Times New Roman"/>
              </a:rPr>
              <a:t>header with no transactions would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about 80 bytes. If we suppose blocks are  generated every 10 minutes, </a:t>
            </a:r>
            <a:r>
              <a:rPr dirty="0" sz="1000" spc="5">
                <a:latin typeface="Times New Roman"/>
                <a:cs typeface="Times New Roman"/>
              </a:rPr>
              <a:t>80 </a:t>
            </a:r>
            <a:r>
              <a:rPr dirty="0" sz="1000">
                <a:latin typeface="Times New Roman"/>
                <a:cs typeface="Times New Roman"/>
              </a:rPr>
              <a:t>bytes </a:t>
            </a:r>
            <a:r>
              <a:rPr dirty="0" sz="1000" spc="5">
                <a:latin typeface="Times New Roman"/>
                <a:cs typeface="Times New Roman"/>
              </a:rPr>
              <a:t>* 6 * </a:t>
            </a:r>
            <a:r>
              <a:rPr dirty="0" sz="1000">
                <a:latin typeface="Times New Roman"/>
                <a:cs typeface="Times New Roman"/>
              </a:rPr>
              <a:t>24 </a:t>
            </a:r>
            <a:r>
              <a:rPr dirty="0" sz="1000" spc="5">
                <a:latin typeface="Times New Roman"/>
                <a:cs typeface="Times New Roman"/>
              </a:rPr>
              <a:t>* </a:t>
            </a:r>
            <a:r>
              <a:rPr dirty="0" sz="1000">
                <a:latin typeface="Times New Roman"/>
                <a:cs typeface="Times New Roman"/>
              </a:rPr>
              <a:t>365 </a:t>
            </a:r>
            <a:r>
              <a:rPr dirty="0" sz="1000" spc="5">
                <a:latin typeface="Times New Roman"/>
                <a:cs typeface="Times New Roman"/>
              </a:rPr>
              <a:t>= </a:t>
            </a:r>
            <a:r>
              <a:rPr dirty="0" sz="1000">
                <a:latin typeface="Times New Roman"/>
                <a:cs typeface="Times New Roman"/>
              </a:rPr>
              <a:t>4.2MB per </a:t>
            </a:r>
            <a:r>
              <a:rPr dirty="0" sz="1000" spc="-15">
                <a:latin typeface="Times New Roman"/>
                <a:cs typeface="Times New Roman"/>
              </a:rPr>
              <a:t>year. </a:t>
            </a:r>
            <a:r>
              <a:rPr dirty="0" sz="1000" spc="-10">
                <a:latin typeface="Times New Roman"/>
                <a:cs typeface="Times New Roman"/>
              </a:rPr>
              <a:t>With </a:t>
            </a:r>
            <a:r>
              <a:rPr dirty="0" sz="1000">
                <a:latin typeface="Times New Roman"/>
                <a:cs typeface="Times New Roman"/>
              </a:rPr>
              <a:t>computer systems  typically selling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 spc="5">
                <a:latin typeface="Times New Roman"/>
                <a:cs typeface="Times New Roman"/>
              </a:rPr>
              <a:t>2GB of RAM </a:t>
            </a:r>
            <a:r>
              <a:rPr dirty="0" sz="1000">
                <a:latin typeface="Times New Roman"/>
                <a:cs typeface="Times New Roman"/>
              </a:rPr>
              <a:t>as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2008, and Moore's </a:t>
            </a:r>
            <a:r>
              <a:rPr dirty="0" sz="1000" spc="5">
                <a:latin typeface="Times New Roman"/>
                <a:cs typeface="Times New Roman"/>
              </a:rPr>
              <a:t>Law </a:t>
            </a:r>
            <a:r>
              <a:rPr dirty="0" sz="1000">
                <a:latin typeface="Times New Roman"/>
                <a:cs typeface="Times New Roman"/>
              </a:rPr>
              <a:t>predicting current growth </a:t>
            </a:r>
            <a:r>
              <a:rPr dirty="0" sz="1000" spc="5">
                <a:latin typeface="Times New Roman"/>
                <a:cs typeface="Times New Roman"/>
              </a:rPr>
              <a:t>of  </a:t>
            </a:r>
            <a:r>
              <a:rPr dirty="0" sz="1000">
                <a:latin typeface="Times New Roman"/>
                <a:cs typeface="Times New Roman"/>
              </a:rPr>
              <a:t>1.2GB per </a:t>
            </a:r>
            <a:r>
              <a:rPr dirty="0" sz="1000" spc="-10">
                <a:latin typeface="Times New Roman"/>
                <a:cs typeface="Times New Roman"/>
              </a:rPr>
              <a:t>year, </a:t>
            </a:r>
            <a:r>
              <a:rPr dirty="0" sz="1000">
                <a:latin typeface="Times New Roman"/>
                <a:cs typeface="Times New Roman"/>
              </a:rPr>
              <a:t>storage should not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a problem even if the </a:t>
            </a:r>
            <a:r>
              <a:rPr dirty="0" sz="1000" spc="-5">
                <a:latin typeface="Times New Roman"/>
                <a:cs typeface="Times New Roman"/>
              </a:rPr>
              <a:t>block </a:t>
            </a:r>
            <a:r>
              <a:rPr dirty="0" sz="1000">
                <a:latin typeface="Times New Roman"/>
                <a:cs typeface="Times New Roman"/>
              </a:rPr>
              <a:t>headers must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kept </a:t>
            </a:r>
            <a:r>
              <a:rPr dirty="0" sz="1000" spc="-5">
                <a:latin typeface="Times New Roman"/>
                <a:cs typeface="Times New Roman"/>
              </a:rPr>
              <a:t>in  </a:t>
            </a:r>
            <a:r>
              <a:rPr dirty="0" sz="1000" spc="-10">
                <a:latin typeface="Times New Roman"/>
                <a:cs typeface="Times New Roman"/>
              </a:rPr>
              <a:t>memory.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2789" y="5660390"/>
            <a:ext cx="1750060" cy="1884680"/>
          </a:xfrm>
          <a:custGeom>
            <a:avLst/>
            <a:gdLst/>
            <a:ahLst/>
            <a:cxnLst/>
            <a:rect l="l" t="t" r="r" b="b"/>
            <a:pathLst>
              <a:path w="1750060" h="1884679">
                <a:moveTo>
                  <a:pt x="875030" y="1884680"/>
                </a:moveTo>
                <a:lnTo>
                  <a:pt x="0" y="1884680"/>
                </a:lnTo>
                <a:lnTo>
                  <a:pt x="0" y="0"/>
                </a:lnTo>
                <a:lnTo>
                  <a:pt x="1750060" y="0"/>
                </a:lnTo>
                <a:lnTo>
                  <a:pt x="1750060" y="1884680"/>
                </a:lnTo>
                <a:lnTo>
                  <a:pt x="875030" y="18846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68829" y="5681979"/>
            <a:ext cx="22860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latin typeface="Arial"/>
                <a:cs typeface="Arial"/>
              </a:rPr>
              <a:t>Bl</a:t>
            </a:r>
            <a:r>
              <a:rPr dirty="0" sz="700">
                <a:latin typeface="Arial"/>
                <a:cs typeface="Arial"/>
              </a:rPr>
              <a:t>o</a:t>
            </a:r>
            <a:r>
              <a:rPr dirty="0" sz="700" spc="-5">
                <a:latin typeface="Arial"/>
                <a:cs typeface="Arial"/>
              </a:rPr>
              <a:t>ck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3310" y="5730240"/>
            <a:ext cx="1259840" cy="6286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280"/>
              </a:spcBef>
            </a:pPr>
            <a:r>
              <a:rPr dirty="0" sz="700" spc="-5">
                <a:latin typeface="Arial"/>
                <a:cs typeface="Arial"/>
              </a:rPr>
              <a:t>Block Header </a:t>
            </a:r>
            <a:r>
              <a:rPr dirty="0" sz="700" spc="-10">
                <a:latin typeface="Arial"/>
                <a:cs typeface="Arial"/>
              </a:rPr>
              <a:t>(Block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Hash)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3010" y="5939790"/>
            <a:ext cx="560070" cy="139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20"/>
              </a:spcBef>
            </a:pPr>
            <a:r>
              <a:rPr dirty="0" sz="700" spc="-10">
                <a:latin typeface="Arial"/>
                <a:cs typeface="Arial"/>
              </a:rPr>
              <a:t>Prev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2929" y="5939790"/>
            <a:ext cx="420370" cy="139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120"/>
              </a:spcBef>
            </a:pPr>
            <a:r>
              <a:rPr dirty="0" sz="700" spc="-10">
                <a:latin typeface="Arial"/>
                <a:cs typeface="Arial"/>
              </a:rPr>
              <a:t>Nonce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3460" y="6568440"/>
            <a:ext cx="419100" cy="139700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50"/>
              </a:spcBef>
            </a:pPr>
            <a:r>
              <a:rPr dirty="0" sz="700" spc="-10">
                <a:latin typeface="Arial"/>
                <a:cs typeface="Arial"/>
              </a:rPr>
              <a:t>Hash01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2489" y="6986269"/>
            <a:ext cx="280670" cy="139700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20"/>
              </a:spcBef>
            </a:pPr>
            <a:r>
              <a:rPr dirty="0" sz="700" spc="-20">
                <a:latin typeface="Arial"/>
                <a:cs typeface="Arial"/>
              </a:rPr>
              <a:t>H</a:t>
            </a:r>
            <a:r>
              <a:rPr dirty="0" sz="700">
                <a:latin typeface="Arial"/>
                <a:cs typeface="Arial"/>
              </a:rPr>
              <a:t>a</a:t>
            </a:r>
            <a:r>
              <a:rPr dirty="0" sz="700" spc="-5">
                <a:latin typeface="Arial"/>
                <a:cs typeface="Arial"/>
              </a:rPr>
              <a:t>s</a:t>
            </a:r>
            <a:r>
              <a:rPr dirty="0" sz="700" spc="-10">
                <a:latin typeface="Arial"/>
                <a:cs typeface="Arial"/>
              </a:rPr>
              <a:t>h</a:t>
            </a:r>
            <a:r>
              <a:rPr dirty="0" sz="700" spc="-5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2860" y="6986269"/>
            <a:ext cx="280670" cy="139700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20"/>
              </a:spcBef>
            </a:pPr>
            <a:r>
              <a:rPr dirty="0" sz="700" spc="-20">
                <a:latin typeface="Arial"/>
                <a:cs typeface="Arial"/>
              </a:rPr>
              <a:t>H</a:t>
            </a:r>
            <a:r>
              <a:rPr dirty="0" sz="700">
                <a:latin typeface="Arial"/>
                <a:cs typeface="Arial"/>
              </a:rPr>
              <a:t>a</a:t>
            </a:r>
            <a:r>
              <a:rPr dirty="0" sz="700" spc="-5">
                <a:latin typeface="Arial"/>
                <a:cs typeface="Arial"/>
              </a:rPr>
              <a:t>s</a:t>
            </a:r>
            <a:r>
              <a:rPr dirty="0" sz="700" spc="-10">
                <a:latin typeface="Arial"/>
                <a:cs typeface="Arial"/>
              </a:rPr>
              <a:t>h</a:t>
            </a:r>
            <a:r>
              <a:rPr dirty="0" sz="700" spc="-5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3229" y="6986269"/>
            <a:ext cx="279400" cy="139700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20"/>
              </a:spcBef>
            </a:pPr>
            <a:r>
              <a:rPr dirty="0" sz="700" spc="-10">
                <a:latin typeface="Arial"/>
                <a:cs typeface="Arial"/>
              </a:rPr>
              <a:t>H</a:t>
            </a:r>
            <a:r>
              <a:rPr dirty="0" sz="700" spc="-10">
                <a:latin typeface="Arial"/>
                <a:cs typeface="Arial"/>
              </a:rPr>
              <a:t>a</a:t>
            </a:r>
            <a:r>
              <a:rPr dirty="0" sz="700" spc="-5">
                <a:latin typeface="Arial"/>
                <a:cs typeface="Arial"/>
              </a:rPr>
              <a:t>s</a:t>
            </a:r>
            <a:r>
              <a:rPr dirty="0" sz="700">
                <a:latin typeface="Arial"/>
                <a:cs typeface="Arial"/>
              </a:rPr>
              <a:t>h</a:t>
            </a:r>
            <a:r>
              <a:rPr dirty="0" sz="700" spc="-5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3600" y="6986269"/>
            <a:ext cx="279400" cy="139700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20"/>
              </a:spcBef>
            </a:pPr>
            <a:r>
              <a:rPr dirty="0" sz="700" spc="-10">
                <a:latin typeface="Arial"/>
                <a:cs typeface="Arial"/>
              </a:rPr>
              <a:t>H</a:t>
            </a:r>
            <a:r>
              <a:rPr dirty="0" sz="700" spc="-10">
                <a:latin typeface="Arial"/>
                <a:cs typeface="Arial"/>
              </a:rPr>
              <a:t>a</a:t>
            </a:r>
            <a:r>
              <a:rPr dirty="0" sz="700" spc="-5">
                <a:latin typeface="Arial"/>
                <a:cs typeface="Arial"/>
              </a:rPr>
              <a:t>s</a:t>
            </a:r>
            <a:r>
              <a:rPr dirty="0" sz="700">
                <a:latin typeface="Arial"/>
                <a:cs typeface="Arial"/>
              </a:rPr>
              <a:t>h</a:t>
            </a:r>
            <a:r>
              <a:rPr dirty="0" sz="700" spc="-5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2929" y="6568440"/>
            <a:ext cx="420370" cy="139700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150"/>
              </a:spcBef>
            </a:pPr>
            <a:r>
              <a:rPr dirty="0" sz="700" spc="-5">
                <a:latin typeface="Arial"/>
                <a:cs typeface="Arial"/>
              </a:rPr>
              <a:t>Hash23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82825" y="6708140"/>
            <a:ext cx="1261110" cy="278765"/>
            <a:chOff x="2282825" y="6708140"/>
            <a:chExt cx="1261110" cy="278765"/>
          </a:xfrm>
        </p:grpSpPr>
        <p:sp>
          <p:nvSpPr>
            <p:cNvPr id="16" name="object 16"/>
            <p:cNvSpPr/>
            <p:nvPr/>
          </p:nvSpPr>
          <p:spPr>
            <a:xfrm>
              <a:off x="2360930" y="6708140"/>
              <a:ext cx="62230" cy="86360"/>
            </a:xfrm>
            <a:custGeom>
              <a:avLst/>
              <a:gdLst/>
              <a:ahLst/>
              <a:cxnLst/>
              <a:rect l="l" t="t" r="r" b="b"/>
              <a:pathLst>
                <a:path w="62230" h="86359">
                  <a:moveTo>
                    <a:pt x="62230" y="0"/>
                  </a:moveTo>
                  <a:lnTo>
                    <a:pt x="0" y="62229"/>
                  </a:lnTo>
                  <a:lnTo>
                    <a:pt x="49530" y="86359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83460" y="6767830"/>
              <a:ext cx="109220" cy="218440"/>
            </a:xfrm>
            <a:custGeom>
              <a:avLst/>
              <a:gdLst/>
              <a:ahLst/>
              <a:cxnLst/>
              <a:rect l="l" t="t" r="r" b="b"/>
              <a:pathLst>
                <a:path w="109219" h="218440">
                  <a:moveTo>
                    <a:pt x="0" y="218440"/>
                  </a:moveTo>
                  <a:lnTo>
                    <a:pt x="1092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62859" y="6708140"/>
              <a:ext cx="62230" cy="86360"/>
            </a:xfrm>
            <a:custGeom>
              <a:avLst/>
              <a:gdLst/>
              <a:ahLst/>
              <a:cxnLst/>
              <a:rect l="l" t="t" r="r" b="b"/>
              <a:pathLst>
                <a:path w="62230" h="86359">
                  <a:moveTo>
                    <a:pt x="0" y="0"/>
                  </a:moveTo>
                  <a:lnTo>
                    <a:pt x="12700" y="86359"/>
                  </a:lnTo>
                  <a:lnTo>
                    <a:pt x="62229" y="62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93340" y="6767830"/>
              <a:ext cx="109220" cy="218440"/>
            </a:xfrm>
            <a:custGeom>
              <a:avLst/>
              <a:gdLst/>
              <a:ahLst/>
              <a:cxnLst/>
              <a:rect l="l" t="t" r="r" b="b"/>
              <a:pathLst>
                <a:path w="109219" h="218440">
                  <a:moveTo>
                    <a:pt x="109220" y="2184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00400" y="6708140"/>
              <a:ext cx="62230" cy="86360"/>
            </a:xfrm>
            <a:custGeom>
              <a:avLst/>
              <a:gdLst/>
              <a:ahLst/>
              <a:cxnLst/>
              <a:rect l="l" t="t" r="r" b="b"/>
              <a:pathLst>
                <a:path w="62229" h="86359">
                  <a:moveTo>
                    <a:pt x="62229" y="0"/>
                  </a:moveTo>
                  <a:lnTo>
                    <a:pt x="0" y="62229"/>
                  </a:lnTo>
                  <a:lnTo>
                    <a:pt x="50800" y="86359"/>
                  </a:lnTo>
                  <a:lnTo>
                    <a:pt x="622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122930" y="6767830"/>
              <a:ext cx="110489" cy="218440"/>
            </a:xfrm>
            <a:custGeom>
              <a:avLst/>
              <a:gdLst/>
              <a:ahLst/>
              <a:cxnLst/>
              <a:rect l="l" t="t" r="r" b="b"/>
              <a:pathLst>
                <a:path w="110489" h="218440">
                  <a:moveTo>
                    <a:pt x="0" y="218440"/>
                  </a:moveTo>
                  <a:lnTo>
                    <a:pt x="1104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403600" y="6708140"/>
              <a:ext cx="62230" cy="86360"/>
            </a:xfrm>
            <a:custGeom>
              <a:avLst/>
              <a:gdLst/>
              <a:ahLst/>
              <a:cxnLst/>
              <a:rect l="l" t="t" r="r" b="b"/>
              <a:pathLst>
                <a:path w="62229" h="86359">
                  <a:moveTo>
                    <a:pt x="0" y="0"/>
                  </a:moveTo>
                  <a:lnTo>
                    <a:pt x="11429" y="86359"/>
                  </a:lnTo>
                  <a:lnTo>
                    <a:pt x="62229" y="62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432810" y="6767830"/>
              <a:ext cx="110489" cy="218440"/>
            </a:xfrm>
            <a:custGeom>
              <a:avLst/>
              <a:gdLst/>
              <a:ahLst/>
              <a:cxnLst/>
              <a:rect l="l" t="t" r="r" b="b"/>
              <a:pathLst>
                <a:path w="110489" h="218440">
                  <a:moveTo>
                    <a:pt x="110489" y="2184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632710" y="6149340"/>
            <a:ext cx="560070" cy="139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30"/>
              </a:spcBef>
            </a:pPr>
            <a:r>
              <a:rPr dirty="0" sz="700" spc="-5">
                <a:latin typeface="Arial"/>
                <a:cs typeface="Arial"/>
              </a:rPr>
              <a:t>Root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42489" y="6289040"/>
            <a:ext cx="1540510" cy="1186180"/>
            <a:chOff x="2142489" y="6289040"/>
            <a:chExt cx="1540510" cy="1186180"/>
          </a:xfrm>
        </p:grpSpPr>
        <p:sp>
          <p:nvSpPr>
            <p:cNvPr id="26" name="object 26"/>
            <p:cNvSpPr/>
            <p:nvPr/>
          </p:nvSpPr>
          <p:spPr>
            <a:xfrm>
              <a:off x="2700019" y="6289040"/>
              <a:ext cx="72390" cy="83820"/>
            </a:xfrm>
            <a:custGeom>
              <a:avLst/>
              <a:gdLst/>
              <a:ahLst/>
              <a:cxnLst/>
              <a:rect l="l" t="t" r="r" b="b"/>
              <a:pathLst>
                <a:path w="72389" h="83820">
                  <a:moveTo>
                    <a:pt x="72390" y="0"/>
                  </a:moveTo>
                  <a:lnTo>
                    <a:pt x="0" y="49530"/>
                  </a:lnTo>
                  <a:lnTo>
                    <a:pt x="45719" y="8382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62859" y="6342380"/>
              <a:ext cx="170180" cy="226060"/>
            </a:xfrm>
            <a:custGeom>
              <a:avLst/>
              <a:gdLst/>
              <a:ahLst/>
              <a:cxnLst/>
              <a:rect l="l" t="t" r="r" b="b"/>
              <a:pathLst>
                <a:path w="170180" h="226059">
                  <a:moveTo>
                    <a:pt x="0" y="226060"/>
                  </a:moveTo>
                  <a:lnTo>
                    <a:pt x="1701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53079" y="6289040"/>
              <a:ext cx="72390" cy="83820"/>
            </a:xfrm>
            <a:custGeom>
              <a:avLst/>
              <a:gdLst/>
              <a:ahLst/>
              <a:cxnLst/>
              <a:rect l="l" t="t" r="r" b="b"/>
              <a:pathLst>
                <a:path w="72389" h="83820">
                  <a:moveTo>
                    <a:pt x="0" y="0"/>
                  </a:moveTo>
                  <a:lnTo>
                    <a:pt x="27939" y="83820"/>
                  </a:lnTo>
                  <a:lnTo>
                    <a:pt x="72389" y="49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93719" y="6342380"/>
              <a:ext cx="168910" cy="226060"/>
            </a:xfrm>
            <a:custGeom>
              <a:avLst/>
              <a:gdLst/>
              <a:ahLst/>
              <a:cxnLst/>
              <a:rect l="l" t="t" r="r" b="b"/>
              <a:pathLst>
                <a:path w="168910" h="226059">
                  <a:moveTo>
                    <a:pt x="168909" y="2260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142489" y="7335520"/>
              <a:ext cx="1540510" cy="139700"/>
            </a:xfrm>
            <a:custGeom>
              <a:avLst/>
              <a:gdLst/>
              <a:ahLst/>
              <a:cxnLst/>
              <a:rect l="l" t="t" r="r" b="b"/>
              <a:pathLst>
                <a:path w="1540510" h="139700">
                  <a:moveTo>
                    <a:pt x="140970" y="139699"/>
                  </a:moveTo>
                  <a:lnTo>
                    <a:pt x="0" y="139699"/>
                  </a:lnTo>
                  <a:lnTo>
                    <a:pt x="0" y="0"/>
                  </a:lnTo>
                  <a:lnTo>
                    <a:pt x="280670" y="0"/>
                  </a:lnTo>
                  <a:lnTo>
                    <a:pt x="280670" y="139699"/>
                  </a:lnTo>
                  <a:lnTo>
                    <a:pt x="140970" y="139699"/>
                  </a:lnTo>
                  <a:close/>
                </a:path>
                <a:path w="1540510" h="139700">
                  <a:moveTo>
                    <a:pt x="560070" y="139699"/>
                  </a:moveTo>
                  <a:lnTo>
                    <a:pt x="420370" y="139699"/>
                  </a:lnTo>
                  <a:lnTo>
                    <a:pt x="420370" y="0"/>
                  </a:lnTo>
                  <a:lnTo>
                    <a:pt x="701040" y="0"/>
                  </a:lnTo>
                  <a:lnTo>
                    <a:pt x="701040" y="139699"/>
                  </a:lnTo>
                  <a:lnTo>
                    <a:pt x="560070" y="139699"/>
                  </a:lnTo>
                  <a:close/>
                </a:path>
                <a:path w="1540510" h="139700">
                  <a:moveTo>
                    <a:pt x="980440" y="139699"/>
                  </a:moveTo>
                  <a:lnTo>
                    <a:pt x="840740" y="139699"/>
                  </a:lnTo>
                  <a:lnTo>
                    <a:pt x="840740" y="0"/>
                  </a:lnTo>
                  <a:lnTo>
                    <a:pt x="1120139" y="0"/>
                  </a:lnTo>
                  <a:lnTo>
                    <a:pt x="1120139" y="139699"/>
                  </a:lnTo>
                  <a:lnTo>
                    <a:pt x="980440" y="139699"/>
                  </a:lnTo>
                  <a:close/>
                </a:path>
                <a:path w="1540510" h="139700">
                  <a:moveTo>
                    <a:pt x="1400810" y="139699"/>
                  </a:moveTo>
                  <a:lnTo>
                    <a:pt x="1261110" y="139699"/>
                  </a:lnTo>
                  <a:lnTo>
                    <a:pt x="1261110" y="0"/>
                  </a:lnTo>
                  <a:lnTo>
                    <a:pt x="1540510" y="0"/>
                  </a:lnTo>
                  <a:lnTo>
                    <a:pt x="1540510" y="139699"/>
                  </a:lnTo>
                  <a:lnTo>
                    <a:pt x="1400810" y="1396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300220" y="6568440"/>
            <a:ext cx="420370" cy="139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50"/>
              </a:spcBef>
            </a:pPr>
            <a:r>
              <a:rPr dirty="0" sz="700" spc="-10">
                <a:latin typeface="Arial"/>
                <a:cs typeface="Arial"/>
              </a:rPr>
              <a:t>Hash01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13959" y="6986269"/>
            <a:ext cx="279400" cy="139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20"/>
              </a:spcBef>
            </a:pPr>
            <a:r>
              <a:rPr dirty="0" sz="700" spc="-10">
                <a:latin typeface="Arial"/>
                <a:cs typeface="Arial"/>
              </a:rPr>
              <a:t>H</a:t>
            </a:r>
            <a:r>
              <a:rPr dirty="0" sz="700" spc="-10">
                <a:latin typeface="Arial"/>
                <a:cs typeface="Arial"/>
              </a:rPr>
              <a:t>a</a:t>
            </a:r>
            <a:r>
              <a:rPr dirty="0" sz="700" spc="-5">
                <a:latin typeface="Arial"/>
                <a:cs typeface="Arial"/>
              </a:rPr>
              <a:t>s</a:t>
            </a:r>
            <a:r>
              <a:rPr dirty="0" sz="700">
                <a:latin typeface="Arial"/>
                <a:cs typeface="Arial"/>
              </a:rPr>
              <a:t>h</a:t>
            </a:r>
            <a:r>
              <a:rPr dirty="0" sz="700" spc="-5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33059" y="7335519"/>
            <a:ext cx="280670" cy="139700"/>
          </a:xfrm>
          <a:custGeom>
            <a:avLst/>
            <a:gdLst/>
            <a:ahLst/>
            <a:cxnLst/>
            <a:rect l="l" t="t" r="r" b="b"/>
            <a:pathLst>
              <a:path w="280670" h="139700">
                <a:moveTo>
                  <a:pt x="140969" y="139699"/>
                </a:moveTo>
                <a:lnTo>
                  <a:pt x="0" y="139699"/>
                </a:lnTo>
                <a:lnTo>
                  <a:pt x="0" y="0"/>
                </a:lnTo>
                <a:lnTo>
                  <a:pt x="280669" y="0"/>
                </a:lnTo>
                <a:lnTo>
                  <a:pt x="280669" y="139699"/>
                </a:lnTo>
                <a:lnTo>
                  <a:pt x="140969" y="1396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033520" y="5660390"/>
            <a:ext cx="1737360" cy="18846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3019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259"/>
              </a:spcBef>
            </a:pPr>
            <a:r>
              <a:rPr dirty="0" sz="700" spc="-5">
                <a:latin typeface="Arial"/>
                <a:cs typeface="Arial"/>
              </a:rPr>
              <a:t>Block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Arial"/>
              <a:cs typeface="Arial"/>
            </a:endParaRPr>
          </a:p>
          <a:p>
            <a:pPr algn="r" marR="116839">
              <a:lnSpc>
                <a:spcPct val="100000"/>
              </a:lnSpc>
            </a:pPr>
            <a:r>
              <a:rPr dirty="0" sz="700" spc="-10">
                <a:latin typeface="Arial"/>
                <a:cs typeface="Arial"/>
              </a:rPr>
              <a:t>T</a:t>
            </a:r>
            <a:r>
              <a:rPr dirty="0" sz="700" spc="-25">
                <a:latin typeface="Arial"/>
                <a:cs typeface="Arial"/>
              </a:rPr>
              <a:t>x</a:t>
            </a:r>
            <a:r>
              <a:rPr dirty="0" sz="700" spc="-5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40959" y="6568440"/>
            <a:ext cx="420370" cy="139700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50"/>
              </a:spcBef>
            </a:pPr>
            <a:r>
              <a:rPr dirty="0" sz="700" spc="-5">
                <a:latin typeface="Arial"/>
                <a:cs typeface="Arial"/>
              </a:rPr>
              <a:t>Hash23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140325" y="6708140"/>
            <a:ext cx="140335" cy="278765"/>
            <a:chOff x="5140325" y="6708140"/>
            <a:chExt cx="140335" cy="278765"/>
          </a:xfrm>
        </p:grpSpPr>
        <p:sp>
          <p:nvSpPr>
            <p:cNvPr id="37" name="object 37"/>
            <p:cNvSpPr/>
            <p:nvPr/>
          </p:nvSpPr>
          <p:spPr>
            <a:xfrm>
              <a:off x="5218430" y="6708140"/>
              <a:ext cx="62230" cy="86360"/>
            </a:xfrm>
            <a:custGeom>
              <a:avLst/>
              <a:gdLst/>
              <a:ahLst/>
              <a:cxnLst/>
              <a:rect l="l" t="t" r="r" b="b"/>
              <a:pathLst>
                <a:path w="62229" h="86359">
                  <a:moveTo>
                    <a:pt x="62230" y="0"/>
                  </a:moveTo>
                  <a:lnTo>
                    <a:pt x="0" y="62229"/>
                  </a:lnTo>
                  <a:lnTo>
                    <a:pt x="49530" y="86359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140960" y="6767830"/>
              <a:ext cx="109220" cy="218440"/>
            </a:xfrm>
            <a:custGeom>
              <a:avLst/>
              <a:gdLst/>
              <a:ahLst/>
              <a:cxnLst/>
              <a:rect l="l" t="t" r="r" b="b"/>
              <a:pathLst>
                <a:path w="109220" h="218440">
                  <a:moveTo>
                    <a:pt x="0" y="218440"/>
                  </a:moveTo>
                  <a:lnTo>
                    <a:pt x="1092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5420359" y="6708140"/>
            <a:ext cx="141605" cy="278765"/>
            <a:chOff x="5420359" y="6708140"/>
            <a:chExt cx="141605" cy="278765"/>
          </a:xfrm>
        </p:grpSpPr>
        <p:sp>
          <p:nvSpPr>
            <p:cNvPr id="40" name="object 40"/>
            <p:cNvSpPr/>
            <p:nvPr/>
          </p:nvSpPr>
          <p:spPr>
            <a:xfrm>
              <a:off x="5420359" y="6708140"/>
              <a:ext cx="63500" cy="86360"/>
            </a:xfrm>
            <a:custGeom>
              <a:avLst/>
              <a:gdLst/>
              <a:ahLst/>
              <a:cxnLst/>
              <a:rect l="l" t="t" r="r" b="b"/>
              <a:pathLst>
                <a:path w="63500" h="86359">
                  <a:moveTo>
                    <a:pt x="0" y="0"/>
                  </a:moveTo>
                  <a:lnTo>
                    <a:pt x="12700" y="86359"/>
                  </a:lnTo>
                  <a:lnTo>
                    <a:pt x="63500" y="62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450839" y="6767830"/>
              <a:ext cx="110489" cy="218440"/>
            </a:xfrm>
            <a:custGeom>
              <a:avLst/>
              <a:gdLst/>
              <a:ahLst/>
              <a:cxnLst/>
              <a:rect l="l" t="t" r="r" b="b"/>
              <a:pathLst>
                <a:path w="110489" h="218440">
                  <a:moveTo>
                    <a:pt x="110489" y="2184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382770" y="5730240"/>
            <a:ext cx="1261110" cy="6286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280"/>
              </a:spcBef>
            </a:pPr>
            <a:r>
              <a:rPr dirty="0" sz="700" spc="-5">
                <a:latin typeface="Arial"/>
                <a:cs typeface="Arial"/>
              </a:rPr>
              <a:t>Block Header </a:t>
            </a:r>
            <a:r>
              <a:rPr dirty="0" sz="700" spc="-10">
                <a:latin typeface="Arial"/>
                <a:cs typeface="Arial"/>
              </a:rPr>
              <a:t>(Block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Hash)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63440" y="6149340"/>
            <a:ext cx="560070" cy="139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30"/>
              </a:spcBef>
            </a:pPr>
            <a:r>
              <a:rPr dirty="0" sz="700" spc="-5">
                <a:latin typeface="Arial"/>
                <a:cs typeface="Arial"/>
              </a:rPr>
              <a:t>Root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580254" y="6289040"/>
            <a:ext cx="210185" cy="280035"/>
            <a:chOff x="4580254" y="6289040"/>
            <a:chExt cx="210185" cy="280035"/>
          </a:xfrm>
        </p:grpSpPr>
        <p:sp>
          <p:nvSpPr>
            <p:cNvPr id="45" name="object 45"/>
            <p:cNvSpPr/>
            <p:nvPr/>
          </p:nvSpPr>
          <p:spPr>
            <a:xfrm>
              <a:off x="4718049" y="6289040"/>
              <a:ext cx="72390" cy="83820"/>
            </a:xfrm>
            <a:custGeom>
              <a:avLst/>
              <a:gdLst/>
              <a:ahLst/>
              <a:cxnLst/>
              <a:rect l="l" t="t" r="r" b="b"/>
              <a:pathLst>
                <a:path w="72389" h="83820">
                  <a:moveTo>
                    <a:pt x="72389" y="0"/>
                  </a:moveTo>
                  <a:lnTo>
                    <a:pt x="0" y="49530"/>
                  </a:lnTo>
                  <a:lnTo>
                    <a:pt x="44450" y="83820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80889" y="6342380"/>
              <a:ext cx="170180" cy="226060"/>
            </a:xfrm>
            <a:custGeom>
              <a:avLst/>
              <a:gdLst/>
              <a:ahLst/>
              <a:cxnLst/>
              <a:rect l="l" t="t" r="r" b="b"/>
              <a:pathLst>
                <a:path w="170179" h="226059">
                  <a:moveTo>
                    <a:pt x="0" y="226060"/>
                  </a:moveTo>
                  <a:lnTo>
                    <a:pt x="1701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5071109" y="6289040"/>
            <a:ext cx="210185" cy="280035"/>
            <a:chOff x="5071109" y="6289040"/>
            <a:chExt cx="210185" cy="280035"/>
          </a:xfrm>
        </p:grpSpPr>
        <p:sp>
          <p:nvSpPr>
            <p:cNvPr id="48" name="object 48"/>
            <p:cNvSpPr/>
            <p:nvPr/>
          </p:nvSpPr>
          <p:spPr>
            <a:xfrm>
              <a:off x="5071109" y="6289040"/>
              <a:ext cx="72390" cy="83820"/>
            </a:xfrm>
            <a:custGeom>
              <a:avLst/>
              <a:gdLst/>
              <a:ahLst/>
              <a:cxnLst/>
              <a:rect l="l" t="t" r="r" b="b"/>
              <a:pathLst>
                <a:path w="72389" h="83820">
                  <a:moveTo>
                    <a:pt x="0" y="0"/>
                  </a:moveTo>
                  <a:lnTo>
                    <a:pt x="27939" y="83820"/>
                  </a:lnTo>
                  <a:lnTo>
                    <a:pt x="72389" y="49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110479" y="6342380"/>
              <a:ext cx="170180" cy="226060"/>
            </a:xfrm>
            <a:custGeom>
              <a:avLst/>
              <a:gdLst/>
              <a:ahLst/>
              <a:cxnLst/>
              <a:rect l="l" t="t" r="r" b="b"/>
              <a:pathLst>
                <a:path w="170179" h="226059">
                  <a:moveTo>
                    <a:pt x="170180" y="2260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2128520" y="7339330"/>
            <a:ext cx="1508760" cy="393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61594">
              <a:lnSpc>
                <a:spcPct val="100000"/>
              </a:lnSpc>
              <a:spcBef>
                <a:spcPts val="90"/>
              </a:spcBef>
              <a:tabLst>
                <a:tab pos="476884" algn="l"/>
                <a:tab pos="899794" algn="l"/>
                <a:tab pos="1315085" algn="l"/>
              </a:tabLst>
            </a:pPr>
            <a:r>
              <a:rPr dirty="0" sz="700" spc="-15">
                <a:latin typeface="Arial"/>
                <a:cs typeface="Arial"/>
              </a:rPr>
              <a:t>Tx0	</a:t>
            </a:r>
            <a:r>
              <a:rPr dirty="0" sz="700" spc="-20">
                <a:latin typeface="Arial"/>
                <a:cs typeface="Arial"/>
              </a:rPr>
              <a:t>Tx1	Tx2	</a:t>
            </a:r>
            <a:r>
              <a:rPr dirty="0" sz="700" spc="-15">
                <a:latin typeface="Arial"/>
                <a:cs typeface="Arial"/>
              </a:rPr>
              <a:t>Tx3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700" spc="-10">
                <a:latin typeface="Arial"/>
                <a:cs typeface="Arial"/>
              </a:rPr>
              <a:t>Transactions Hashed </a:t>
            </a:r>
            <a:r>
              <a:rPr dirty="0" sz="700" spc="-5">
                <a:latin typeface="Arial"/>
                <a:cs typeface="Arial"/>
              </a:rPr>
              <a:t>in a </a:t>
            </a:r>
            <a:r>
              <a:rPr dirty="0" sz="700" spc="-10">
                <a:latin typeface="Arial"/>
                <a:cs typeface="Arial"/>
              </a:rPr>
              <a:t>Merkle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-15">
                <a:latin typeface="Arial"/>
                <a:cs typeface="Arial"/>
              </a:rPr>
              <a:t>Tree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36720" y="7602219"/>
            <a:ext cx="137160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-10">
                <a:latin typeface="Arial"/>
                <a:cs typeface="Arial"/>
              </a:rPr>
              <a:t>After Pruning </a:t>
            </a:r>
            <a:r>
              <a:rPr dirty="0" sz="700" spc="-15">
                <a:latin typeface="Arial"/>
                <a:cs typeface="Arial"/>
              </a:rPr>
              <a:t>Tx0-2 </a:t>
            </a:r>
            <a:r>
              <a:rPr dirty="0" sz="700" spc="-10">
                <a:latin typeface="Arial"/>
                <a:cs typeface="Arial"/>
              </a:rPr>
              <a:t>from </a:t>
            </a:r>
            <a:r>
              <a:rPr dirty="0" sz="700" spc="-5">
                <a:latin typeface="Arial"/>
                <a:cs typeface="Arial"/>
              </a:rPr>
              <a:t>the</a:t>
            </a:r>
            <a:r>
              <a:rPr dirty="0" sz="700" spc="2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Block</a:t>
            </a:r>
            <a:endParaRPr sz="7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23740" y="5939790"/>
            <a:ext cx="560070" cy="139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20"/>
              </a:spcBef>
            </a:pPr>
            <a:r>
              <a:rPr dirty="0" sz="700" spc="-10">
                <a:latin typeface="Arial"/>
                <a:cs typeface="Arial"/>
              </a:rPr>
              <a:t>Prev</a:t>
            </a:r>
            <a:r>
              <a:rPr dirty="0" sz="700" spc="-3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53659" y="5939790"/>
            <a:ext cx="420370" cy="139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20"/>
              </a:spcBef>
            </a:pPr>
            <a:r>
              <a:rPr dirty="0" sz="700" spc="-5">
                <a:latin typeface="Arial"/>
                <a:cs typeface="Arial"/>
              </a:rPr>
              <a:t>Nonce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33059" y="6986269"/>
            <a:ext cx="267970" cy="139700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4445">
              <a:lnSpc>
                <a:spcPct val="100000"/>
              </a:lnSpc>
              <a:spcBef>
                <a:spcPts val="120"/>
              </a:spcBef>
            </a:pPr>
            <a:r>
              <a:rPr dirty="0" sz="700" spc="-20">
                <a:latin typeface="Arial"/>
                <a:cs typeface="Arial"/>
              </a:rPr>
              <a:t>H</a:t>
            </a:r>
            <a:r>
              <a:rPr dirty="0" sz="700">
                <a:latin typeface="Arial"/>
                <a:cs typeface="Arial"/>
              </a:rPr>
              <a:t>a</a:t>
            </a:r>
            <a:r>
              <a:rPr dirty="0" sz="700" spc="-5">
                <a:latin typeface="Arial"/>
                <a:cs typeface="Arial"/>
              </a:rPr>
              <a:t>s</a:t>
            </a:r>
            <a:r>
              <a:rPr dirty="0" sz="700" spc="-10">
                <a:latin typeface="Arial"/>
                <a:cs typeface="Arial"/>
              </a:rPr>
              <a:t>h</a:t>
            </a:r>
            <a:r>
              <a:rPr dirty="0" sz="700" spc="-5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255520" y="7125969"/>
            <a:ext cx="1315720" cy="209550"/>
            <a:chOff x="2255520" y="7125969"/>
            <a:chExt cx="1315720" cy="209550"/>
          </a:xfrm>
        </p:grpSpPr>
        <p:sp>
          <p:nvSpPr>
            <p:cNvPr id="56" name="object 56"/>
            <p:cNvSpPr/>
            <p:nvPr/>
          </p:nvSpPr>
          <p:spPr>
            <a:xfrm>
              <a:off x="2255520" y="7125969"/>
              <a:ext cx="55880" cy="83820"/>
            </a:xfrm>
            <a:custGeom>
              <a:avLst/>
              <a:gdLst/>
              <a:ahLst/>
              <a:cxnLst/>
              <a:rect l="l" t="t" r="r" b="b"/>
              <a:pathLst>
                <a:path w="55880" h="83820">
                  <a:moveTo>
                    <a:pt x="27940" y="0"/>
                  </a:moveTo>
                  <a:lnTo>
                    <a:pt x="0" y="83819"/>
                  </a:lnTo>
                  <a:lnTo>
                    <a:pt x="55880" y="8381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283460" y="7193279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w="0" h="142240">
                  <a:moveTo>
                    <a:pt x="0" y="1422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674620" y="7125969"/>
              <a:ext cx="55880" cy="83820"/>
            </a:xfrm>
            <a:custGeom>
              <a:avLst/>
              <a:gdLst/>
              <a:ahLst/>
              <a:cxnLst/>
              <a:rect l="l" t="t" r="r" b="b"/>
              <a:pathLst>
                <a:path w="55880" h="83820">
                  <a:moveTo>
                    <a:pt x="27940" y="0"/>
                  </a:moveTo>
                  <a:lnTo>
                    <a:pt x="0" y="83819"/>
                  </a:lnTo>
                  <a:lnTo>
                    <a:pt x="55880" y="8381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702560" y="7193279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w="0" h="142240">
                  <a:moveTo>
                    <a:pt x="0" y="1422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94990" y="7125969"/>
              <a:ext cx="55880" cy="83820"/>
            </a:xfrm>
            <a:custGeom>
              <a:avLst/>
              <a:gdLst/>
              <a:ahLst/>
              <a:cxnLst/>
              <a:rect l="l" t="t" r="r" b="b"/>
              <a:pathLst>
                <a:path w="55880" h="83820">
                  <a:moveTo>
                    <a:pt x="27940" y="0"/>
                  </a:moveTo>
                  <a:lnTo>
                    <a:pt x="0" y="83819"/>
                  </a:lnTo>
                  <a:lnTo>
                    <a:pt x="55880" y="8381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122930" y="7193279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w="0" h="142240">
                  <a:moveTo>
                    <a:pt x="0" y="1422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515360" y="7125969"/>
              <a:ext cx="55880" cy="83820"/>
            </a:xfrm>
            <a:custGeom>
              <a:avLst/>
              <a:gdLst/>
              <a:ahLst/>
              <a:cxnLst/>
              <a:rect l="l" t="t" r="r" b="b"/>
              <a:pathLst>
                <a:path w="55879" h="83820">
                  <a:moveTo>
                    <a:pt x="27939" y="0"/>
                  </a:moveTo>
                  <a:lnTo>
                    <a:pt x="0" y="83819"/>
                  </a:lnTo>
                  <a:lnTo>
                    <a:pt x="55879" y="83819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543300" y="7193279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w="0" h="142240">
                  <a:moveTo>
                    <a:pt x="0" y="1422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/>
          <p:cNvGrpSpPr/>
          <p:nvPr/>
        </p:nvGrpSpPr>
        <p:grpSpPr>
          <a:xfrm>
            <a:off x="5546090" y="7125969"/>
            <a:ext cx="55880" cy="209550"/>
            <a:chOff x="5546090" y="7125969"/>
            <a:chExt cx="55880" cy="209550"/>
          </a:xfrm>
        </p:grpSpPr>
        <p:sp>
          <p:nvSpPr>
            <p:cNvPr id="65" name="object 65"/>
            <p:cNvSpPr/>
            <p:nvPr/>
          </p:nvSpPr>
          <p:spPr>
            <a:xfrm>
              <a:off x="5546090" y="7125969"/>
              <a:ext cx="55880" cy="83820"/>
            </a:xfrm>
            <a:custGeom>
              <a:avLst/>
              <a:gdLst/>
              <a:ahLst/>
              <a:cxnLst/>
              <a:rect l="l" t="t" r="r" b="b"/>
              <a:pathLst>
                <a:path w="55879" h="83820">
                  <a:moveTo>
                    <a:pt x="27939" y="0"/>
                  </a:moveTo>
                  <a:lnTo>
                    <a:pt x="0" y="83819"/>
                  </a:lnTo>
                  <a:lnTo>
                    <a:pt x="55880" y="83819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574030" y="7193279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w="0" h="142240">
                  <a:moveTo>
                    <a:pt x="0" y="1422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931815"/>
            <a:ext cx="5052060" cy="156273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332105" algn="l"/>
              </a:tabLst>
            </a:pPr>
            <a:r>
              <a:rPr dirty="0" sz="1150" spc="-5" b="1">
                <a:latin typeface="Schoolbook Uralic"/>
                <a:cs typeface="Schoolbook Uralic"/>
              </a:rPr>
              <a:t>8.	Simplified Payment</a:t>
            </a:r>
            <a:r>
              <a:rPr dirty="0" sz="1150" b="1">
                <a:latin typeface="Schoolbook Uralic"/>
                <a:cs typeface="Schoolbook Uralic"/>
              </a:rPr>
              <a:t> </a:t>
            </a:r>
            <a:r>
              <a:rPr dirty="0" sz="1150" spc="-5" b="1">
                <a:latin typeface="Schoolbook Uralic"/>
                <a:cs typeface="Schoolbook Uralic"/>
              </a:rPr>
              <a:t>Verification</a:t>
            </a:r>
            <a:endParaRPr sz="1150">
              <a:latin typeface="Schoolbook Uralic"/>
              <a:cs typeface="Schoolbook Uralic"/>
            </a:endParaRPr>
          </a:p>
          <a:p>
            <a:pPr algn="just" marL="12700" marR="5080">
              <a:lnSpc>
                <a:spcPct val="97200"/>
              </a:lnSpc>
              <a:spcBef>
                <a:spcPts val="715"/>
              </a:spcBef>
            </a:pPr>
            <a:r>
              <a:rPr dirty="0" sz="1000">
                <a:latin typeface="Times New Roman"/>
                <a:cs typeface="Times New Roman"/>
              </a:rPr>
              <a:t>It is possible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verify payments without running a full network node. </a:t>
            </a:r>
            <a:r>
              <a:rPr dirty="0" sz="1000" spc="5">
                <a:latin typeface="Times New Roman"/>
                <a:cs typeface="Times New Roman"/>
              </a:rPr>
              <a:t>A </a:t>
            </a:r>
            <a:r>
              <a:rPr dirty="0" sz="1000">
                <a:latin typeface="Times New Roman"/>
                <a:cs typeface="Times New Roman"/>
              </a:rPr>
              <a:t>user only needs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keep  a copy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block headers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 longest proof-of-work chain, which </a:t>
            </a:r>
            <a:r>
              <a:rPr dirty="0" sz="1000" spc="5">
                <a:latin typeface="Times New Roman"/>
                <a:cs typeface="Times New Roman"/>
              </a:rPr>
              <a:t>he </a:t>
            </a:r>
            <a:r>
              <a:rPr dirty="0" sz="1000">
                <a:latin typeface="Times New Roman"/>
                <a:cs typeface="Times New Roman"/>
              </a:rPr>
              <a:t>can </a:t>
            </a:r>
            <a:r>
              <a:rPr dirty="0" sz="1000" spc="5">
                <a:latin typeface="Times New Roman"/>
                <a:cs typeface="Times New Roman"/>
              </a:rPr>
              <a:t>get by </a:t>
            </a:r>
            <a:r>
              <a:rPr dirty="0" sz="1000">
                <a:latin typeface="Times New Roman"/>
                <a:cs typeface="Times New Roman"/>
              </a:rPr>
              <a:t>querying  network nodes until he's convinced </a:t>
            </a:r>
            <a:r>
              <a:rPr dirty="0" sz="1000" spc="5">
                <a:latin typeface="Times New Roman"/>
                <a:cs typeface="Times New Roman"/>
              </a:rPr>
              <a:t>he </a:t>
            </a:r>
            <a:r>
              <a:rPr dirty="0" sz="1000">
                <a:latin typeface="Times New Roman"/>
                <a:cs typeface="Times New Roman"/>
              </a:rPr>
              <a:t>has the longest chain, and obtain the Merkle branch  linking the transaction to the block </a:t>
            </a:r>
            <a:r>
              <a:rPr dirty="0" sz="1000" spc="-5">
                <a:latin typeface="Times New Roman"/>
                <a:cs typeface="Times New Roman"/>
              </a:rPr>
              <a:t>it's </a:t>
            </a:r>
            <a:r>
              <a:rPr dirty="0" sz="1000">
                <a:latin typeface="Times New Roman"/>
                <a:cs typeface="Times New Roman"/>
              </a:rPr>
              <a:t>timestamped in. </a:t>
            </a:r>
            <a:r>
              <a:rPr dirty="0" sz="1000" spc="5">
                <a:latin typeface="Times New Roman"/>
                <a:cs typeface="Times New Roman"/>
              </a:rPr>
              <a:t>He </a:t>
            </a:r>
            <a:r>
              <a:rPr dirty="0" sz="1000">
                <a:latin typeface="Times New Roman"/>
                <a:cs typeface="Times New Roman"/>
              </a:rPr>
              <a:t>can't check the transaction for  himself, but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 spc="-5">
                <a:latin typeface="Times New Roman"/>
                <a:cs typeface="Times New Roman"/>
              </a:rPr>
              <a:t>linking </a:t>
            </a:r>
            <a:r>
              <a:rPr dirty="0" sz="1000">
                <a:latin typeface="Times New Roman"/>
                <a:cs typeface="Times New Roman"/>
              </a:rPr>
              <a:t>it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a place </a:t>
            </a:r>
            <a:r>
              <a:rPr dirty="0" sz="1000" spc="-5">
                <a:latin typeface="Times New Roman"/>
                <a:cs typeface="Times New Roman"/>
              </a:rPr>
              <a:t>in the </a:t>
            </a:r>
            <a:r>
              <a:rPr dirty="0" sz="1000">
                <a:latin typeface="Times New Roman"/>
                <a:cs typeface="Times New Roman"/>
              </a:rPr>
              <a:t>chain, </a:t>
            </a:r>
            <a:r>
              <a:rPr dirty="0" sz="1000" spc="-5">
                <a:latin typeface="Times New Roman"/>
                <a:cs typeface="Times New Roman"/>
              </a:rPr>
              <a:t>he </a:t>
            </a:r>
            <a:r>
              <a:rPr dirty="0" sz="1000">
                <a:latin typeface="Times New Roman"/>
                <a:cs typeface="Times New Roman"/>
              </a:rPr>
              <a:t>can see that a network node </a:t>
            </a:r>
            <a:r>
              <a:rPr dirty="0" sz="1000" spc="5">
                <a:latin typeface="Times New Roman"/>
                <a:cs typeface="Times New Roman"/>
              </a:rPr>
              <a:t>has </a:t>
            </a:r>
            <a:r>
              <a:rPr dirty="0" sz="1000">
                <a:latin typeface="Times New Roman"/>
                <a:cs typeface="Times New Roman"/>
              </a:rPr>
              <a:t>accepted </a:t>
            </a:r>
            <a:r>
              <a:rPr dirty="0" sz="1000" spc="-5">
                <a:latin typeface="Times New Roman"/>
                <a:cs typeface="Times New Roman"/>
              </a:rPr>
              <a:t>it,  </a:t>
            </a:r>
            <a:r>
              <a:rPr dirty="0" sz="1000">
                <a:latin typeface="Times New Roman"/>
                <a:cs typeface="Times New Roman"/>
              </a:rPr>
              <a:t>and blocks added after it </a:t>
            </a:r>
            <a:r>
              <a:rPr dirty="0" sz="1000" spc="-5">
                <a:latin typeface="Times New Roman"/>
                <a:cs typeface="Times New Roman"/>
              </a:rPr>
              <a:t>further </a:t>
            </a:r>
            <a:r>
              <a:rPr dirty="0" sz="1000">
                <a:latin typeface="Times New Roman"/>
                <a:cs typeface="Times New Roman"/>
              </a:rPr>
              <a:t>confirm the network has accepted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700">
                <a:latin typeface="Arial"/>
                <a:cs typeface="Arial"/>
              </a:rPr>
              <a:t>Longest Proof-of-Work</a:t>
            </a:r>
            <a:r>
              <a:rPr dirty="0" sz="700" spc="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Chain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8012430"/>
            <a:ext cx="5051425" cy="47561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 indent="182880">
              <a:lnSpc>
                <a:spcPct val="97100"/>
              </a:lnSpc>
              <a:spcBef>
                <a:spcPts val="145"/>
              </a:spcBef>
            </a:pPr>
            <a:r>
              <a:rPr dirty="0" sz="1000">
                <a:latin typeface="Times New Roman"/>
                <a:cs typeface="Times New Roman"/>
              </a:rPr>
              <a:t>It should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noted that fan-out, where a transaction depends </a:t>
            </a:r>
            <a:r>
              <a:rPr dirty="0" sz="1000" spc="5">
                <a:latin typeface="Times New Roman"/>
                <a:cs typeface="Times New Roman"/>
              </a:rPr>
              <a:t>on </a:t>
            </a:r>
            <a:r>
              <a:rPr dirty="0" sz="1000">
                <a:latin typeface="Times New Roman"/>
                <a:cs typeface="Times New Roman"/>
              </a:rPr>
              <a:t>several transactions, and those  transactions </a:t>
            </a:r>
            <a:r>
              <a:rPr dirty="0" sz="1000" spc="-5">
                <a:latin typeface="Times New Roman"/>
                <a:cs typeface="Times New Roman"/>
              </a:rPr>
              <a:t>depend </a:t>
            </a:r>
            <a:r>
              <a:rPr dirty="0" sz="1000" spc="5">
                <a:latin typeface="Times New Roman"/>
                <a:cs typeface="Times New Roman"/>
              </a:rPr>
              <a:t>on </a:t>
            </a:r>
            <a:r>
              <a:rPr dirty="0" sz="1000">
                <a:latin typeface="Times New Roman"/>
                <a:cs typeface="Times New Roman"/>
              </a:rPr>
              <a:t>many more, is not a problem </a:t>
            </a:r>
            <a:r>
              <a:rPr dirty="0" sz="1000" spc="-5">
                <a:latin typeface="Times New Roman"/>
                <a:cs typeface="Times New Roman"/>
              </a:rPr>
              <a:t>here. </a:t>
            </a:r>
            <a:r>
              <a:rPr dirty="0" sz="1000">
                <a:latin typeface="Times New Roman"/>
                <a:cs typeface="Times New Roman"/>
              </a:rPr>
              <a:t>There is never the need to extract a  complete standalone copy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a transaction's</a:t>
            </a:r>
            <a:r>
              <a:rPr dirty="0" sz="1000" spc="-10">
                <a:latin typeface="Times New Roman"/>
                <a:cs typeface="Times New Roman"/>
              </a:rPr>
              <a:t> history.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64559" y="7044690"/>
            <a:ext cx="774700" cy="842010"/>
          </a:xfrm>
          <a:custGeom>
            <a:avLst/>
            <a:gdLst/>
            <a:ahLst/>
            <a:cxnLst/>
            <a:rect l="l" t="t" r="r" b="b"/>
            <a:pathLst>
              <a:path w="774700" h="842009">
                <a:moveTo>
                  <a:pt x="387350" y="842009"/>
                </a:moveTo>
                <a:lnTo>
                  <a:pt x="0" y="842009"/>
                </a:lnTo>
                <a:lnTo>
                  <a:pt x="0" y="0"/>
                </a:lnTo>
                <a:lnTo>
                  <a:pt x="774700" y="0"/>
                </a:lnTo>
                <a:lnTo>
                  <a:pt x="774700" y="842009"/>
                </a:lnTo>
                <a:lnTo>
                  <a:pt x="387350" y="8420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60169" y="4493259"/>
            <a:ext cx="5055235" cy="269621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 indent="182880">
              <a:lnSpc>
                <a:spcPct val="97100"/>
              </a:lnSpc>
              <a:spcBef>
                <a:spcPts val="145"/>
              </a:spcBef>
            </a:pPr>
            <a:r>
              <a:rPr dirty="0" sz="1000" spc="5">
                <a:latin typeface="Times New Roman"/>
                <a:cs typeface="Times New Roman"/>
              </a:rPr>
              <a:t>As </a:t>
            </a:r>
            <a:r>
              <a:rPr dirty="0" sz="1000">
                <a:latin typeface="Times New Roman"/>
                <a:cs typeface="Times New Roman"/>
              </a:rPr>
              <a:t>such, the verification is reliable as long as honest nodes control the network, but is more  vulnerable if the network is overpowered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an </a:t>
            </a:r>
            <a:r>
              <a:rPr dirty="0" sz="1000" spc="-5">
                <a:latin typeface="Times New Roman"/>
                <a:cs typeface="Times New Roman"/>
              </a:rPr>
              <a:t>attacker. </a:t>
            </a:r>
            <a:r>
              <a:rPr dirty="0" sz="1000">
                <a:latin typeface="Times New Roman"/>
                <a:cs typeface="Times New Roman"/>
              </a:rPr>
              <a:t>While network nodes can verify  transactions for themselves, the simplified method can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fooled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an attacker's fabricated  transactions </a:t>
            </a:r>
            <a:r>
              <a:rPr dirty="0" sz="1000" spc="-5">
                <a:latin typeface="Times New Roman"/>
                <a:cs typeface="Times New Roman"/>
              </a:rPr>
              <a:t>for </a:t>
            </a:r>
            <a:r>
              <a:rPr dirty="0" sz="1000">
                <a:latin typeface="Times New Roman"/>
                <a:cs typeface="Times New Roman"/>
              </a:rPr>
              <a:t>as long as the attacker can continue to overpower the network. </a:t>
            </a:r>
            <a:r>
              <a:rPr dirty="0" sz="1000" spc="5">
                <a:latin typeface="Times New Roman"/>
                <a:cs typeface="Times New Roman"/>
              </a:rPr>
              <a:t>One </a:t>
            </a:r>
            <a:r>
              <a:rPr dirty="0" sz="1000">
                <a:latin typeface="Times New Roman"/>
                <a:cs typeface="Times New Roman"/>
              </a:rPr>
              <a:t>strategy </a:t>
            </a:r>
            <a:r>
              <a:rPr dirty="0" sz="1000" spc="-5">
                <a:latin typeface="Times New Roman"/>
                <a:cs typeface="Times New Roman"/>
              </a:rPr>
              <a:t>to  </a:t>
            </a:r>
            <a:r>
              <a:rPr dirty="0" sz="1000">
                <a:latin typeface="Times New Roman"/>
                <a:cs typeface="Times New Roman"/>
              </a:rPr>
              <a:t>protect against this would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accept alerts from network nodes when they detect </a:t>
            </a:r>
            <a:r>
              <a:rPr dirty="0" sz="1000" spc="-5">
                <a:latin typeface="Times New Roman"/>
                <a:cs typeface="Times New Roman"/>
              </a:rPr>
              <a:t>an </a:t>
            </a:r>
            <a:r>
              <a:rPr dirty="0" sz="1000">
                <a:latin typeface="Times New Roman"/>
                <a:cs typeface="Times New Roman"/>
              </a:rPr>
              <a:t>invalid  block, prompting the user's software to download the full </a:t>
            </a:r>
            <a:r>
              <a:rPr dirty="0" sz="1000" spc="-5">
                <a:latin typeface="Times New Roman"/>
                <a:cs typeface="Times New Roman"/>
              </a:rPr>
              <a:t>block </a:t>
            </a:r>
            <a:r>
              <a:rPr dirty="0" sz="1000">
                <a:latin typeface="Times New Roman"/>
                <a:cs typeface="Times New Roman"/>
              </a:rPr>
              <a:t>and </a:t>
            </a:r>
            <a:r>
              <a:rPr dirty="0" sz="1000" spc="-5">
                <a:latin typeface="Times New Roman"/>
                <a:cs typeface="Times New Roman"/>
              </a:rPr>
              <a:t>alerted </a:t>
            </a:r>
            <a:r>
              <a:rPr dirty="0" sz="1000">
                <a:latin typeface="Times New Roman"/>
                <a:cs typeface="Times New Roman"/>
              </a:rPr>
              <a:t>transactions </a:t>
            </a:r>
            <a:r>
              <a:rPr dirty="0" sz="1000" spc="-5">
                <a:latin typeface="Times New Roman"/>
                <a:cs typeface="Times New Roman"/>
              </a:rPr>
              <a:t>to  </a:t>
            </a:r>
            <a:r>
              <a:rPr dirty="0" sz="1000">
                <a:latin typeface="Times New Roman"/>
                <a:cs typeface="Times New Roman"/>
              </a:rPr>
              <a:t>confirm the </a:t>
            </a:r>
            <a:r>
              <a:rPr dirty="0" sz="1000" spc="-5">
                <a:latin typeface="Times New Roman"/>
                <a:cs typeface="Times New Roman"/>
              </a:rPr>
              <a:t>inconsistency. </a:t>
            </a:r>
            <a:r>
              <a:rPr dirty="0" sz="1000">
                <a:latin typeface="Times New Roman"/>
                <a:cs typeface="Times New Roman"/>
              </a:rPr>
              <a:t>Businesses that receive frequent payments will probably still </a:t>
            </a:r>
            <a:r>
              <a:rPr dirty="0" sz="1000" spc="5">
                <a:latin typeface="Times New Roman"/>
                <a:cs typeface="Times New Roman"/>
              </a:rPr>
              <a:t>want </a:t>
            </a:r>
            <a:r>
              <a:rPr dirty="0" sz="1000" spc="-5">
                <a:latin typeface="Times New Roman"/>
                <a:cs typeface="Times New Roman"/>
              </a:rPr>
              <a:t>to  </a:t>
            </a:r>
            <a:r>
              <a:rPr dirty="0" sz="1000">
                <a:latin typeface="Times New Roman"/>
                <a:cs typeface="Times New Roman"/>
              </a:rPr>
              <a:t>run </a:t>
            </a:r>
            <a:r>
              <a:rPr dirty="0" sz="1000" spc="-5">
                <a:latin typeface="Times New Roman"/>
                <a:cs typeface="Times New Roman"/>
              </a:rPr>
              <a:t>their </a:t>
            </a:r>
            <a:r>
              <a:rPr dirty="0" sz="1000">
                <a:latin typeface="Times New Roman"/>
                <a:cs typeface="Times New Roman"/>
              </a:rPr>
              <a:t>own nodes for more independent security and quicker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verification.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32105" algn="l"/>
              </a:tabLst>
            </a:pPr>
            <a:r>
              <a:rPr dirty="0" sz="1150" spc="-5" b="1">
                <a:latin typeface="Schoolbook Uralic"/>
                <a:cs typeface="Schoolbook Uralic"/>
              </a:rPr>
              <a:t>9.	Combining and Splitting Value</a:t>
            </a:r>
            <a:endParaRPr sz="1150">
              <a:latin typeface="Schoolbook Uralic"/>
              <a:cs typeface="Schoolbook Uralic"/>
            </a:endParaRPr>
          </a:p>
          <a:p>
            <a:pPr algn="just" marL="12700" marR="8255">
              <a:lnSpc>
                <a:spcPct val="97100"/>
              </a:lnSpc>
              <a:spcBef>
                <a:spcPts val="725"/>
              </a:spcBef>
            </a:pPr>
            <a:r>
              <a:rPr dirty="0" sz="1000">
                <a:latin typeface="Times New Roman"/>
                <a:cs typeface="Times New Roman"/>
              </a:rPr>
              <a:t>Although it would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possible to handle coins </a:t>
            </a:r>
            <a:r>
              <a:rPr dirty="0" sz="1000" spc="-5">
                <a:latin typeface="Times New Roman"/>
                <a:cs typeface="Times New Roman"/>
              </a:rPr>
              <a:t>individually, </a:t>
            </a:r>
            <a:r>
              <a:rPr dirty="0" sz="1000">
                <a:latin typeface="Times New Roman"/>
                <a:cs typeface="Times New Roman"/>
              </a:rPr>
              <a:t>it would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unwieldy to make a  separate transaction for every cent in a </a:t>
            </a:r>
            <a:r>
              <a:rPr dirty="0" sz="1000" spc="-5">
                <a:latin typeface="Times New Roman"/>
                <a:cs typeface="Times New Roman"/>
              </a:rPr>
              <a:t>transfer. </a:t>
            </a:r>
            <a:r>
              <a:rPr dirty="0" sz="1000" spc="-3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allow value to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split and combined,  transactions contain </a:t>
            </a:r>
            <a:r>
              <a:rPr dirty="0" sz="1000" spc="-5">
                <a:latin typeface="Times New Roman"/>
                <a:cs typeface="Times New Roman"/>
              </a:rPr>
              <a:t>multiple </a:t>
            </a:r>
            <a:r>
              <a:rPr dirty="0" sz="1000">
                <a:latin typeface="Times New Roman"/>
                <a:cs typeface="Times New Roman"/>
              </a:rPr>
              <a:t>inputs and outputs. Normally there will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either a single input  from a </a:t>
            </a:r>
            <a:r>
              <a:rPr dirty="0" sz="1000" spc="-5">
                <a:latin typeface="Times New Roman"/>
                <a:cs typeface="Times New Roman"/>
              </a:rPr>
              <a:t>larger </a:t>
            </a:r>
            <a:r>
              <a:rPr dirty="0" sz="1000">
                <a:latin typeface="Times New Roman"/>
                <a:cs typeface="Times New Roman"/>
              </a:rPr>
              <a:t>previous transaction </a:t>
            </a:r>
            <a:r>
              <a:rPr dirty="0" sz="1000" spc="5">
                <a:latin typeface="Times New Roman"/>
                <a:cs typeface="Times New Roman"/>
              </a:rPr>
              <a:t>or </a:t>
            </a:r>
            <a:r>
              <a:rPr dirty="0" sz="1000">
                <a:latin typeface="Times New Roman"/>
                <a:cs typeface="Times New Roman"/>
              </a:rPr>
              <a:t>multiple inputs combining smaller amounts, and at most two  outputs: one for the payment, and one returning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change, if </a:t>
            </a:r>
            <a:r>
              <a:rPr dirty="0" sz="1000" spc="-15">
                <a:latin typeface="Times New Roman"/>
                <a:cs typeface="Times New Roman"/>
              </a:rPr>
              <a:t>any, </a:t>
            </a:r>
            <a:r>
              <a:rPr dirty="0" sz="1000">
                <a:latin typeface="Times New Roman"/>
                <a:cs typeface="Times New Roman"/>
              </a:rPr>
              <a:t>back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sender.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R="239395">
              <a:lnSpc>
                <a:spcPct val="100000"/>
              </a:lnSpc>
            </a:pPr>
            <a:r>
              <a:rPr dirty="0" sz="700" spc="-10">
                <a:latin typeface="Arial"/>
                <a:cs typeface="Arial"/>
              </a:rPr>
              <a:t>Transaction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5529" y="7465059"/>
            <a:ext cx="210820" cy="1409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20"/>
              </a:spcBef>
            </a:pPr>
            <a:r>
              <a:rPr dirty="0" sz="700" spc="-5">
                <a:latin typeface="Arial"/>
                <a:cs typeface="Arial"/>
              </a:rPr>
              <a:t>In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5529" y="7675880"/>
            <a:ext cx="210820" cy="1409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20"/>
              </a:spcBef>
            </a:pPr>
            <a:r>
              <a:rPr dirty="0" sz="700" spc="-5">
                <a:latin typeface="Arial"/>
                <a:cs typeface="Arial"/>
              </a:rPr>
              <a:t>...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5529" y="7255509"/>
            <a:ext cx="210820" cy="139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Arial"/>
                <a:cs typeface="Arial"/>
              </a:rPr>
              <a:t>In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7320" y="7255509"/>
            <a:ext cx="212090" cy="1397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latin typeface="Arial"/>
                <a:cs typeface="Arial"/>
              </a:rPr>
              <a:t>Out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7320" y="7465059"/>
            <a:ext cx="212090" cy="1409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20"/>
              </a:spcBef>
            </a:pPr>
            <a:r>
              <a:rPr dirty="0" sz="700" spc="-5">
                <a:latin typeface="Arial"/>
                <a:cs typeface="Arial"/>
              </a:rPr>
              <a:t>...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82620" y="7297419"/>
            <a:ext cx="1409700" cy="476250"/>
            <a:chOff x="3182620" y="7297419"/>
            <a:chExt cx="1409700" cy="476250"/>
          </a:xfrm>
        </p:grpSpPr>
        <p:sp>
          <p:nvSpPr>
            <p:cNvPr id="12" name="object 12"/>
            <p:cNvSpPr/>
            <p:nvPr/>
          </p:nvSpPr>
          <p:spPr>
            <a:xfrm>
              <a:off x="3520440" y="7297419"/>
              <a:ext cx="85090" cy="55880"/>
            </a:xfrm>
            <a:custGeom>
              <a:avLst/>
              <a:gdLst/>
              <a:ahLst/>
              <a:cxnLst/>
              <a:rect l="l" t="t" r="r" b="b"/>
              <a:pathLst>
                <a:path w="85089" h="55879">
                  <a:moveTo>
                    <a:pt x="0" y="0"/>
                  </a:moveTo>
                  <a:lnTo>
                    <a:pt x="0" y="55879"/>
                  </a:lnTo>
                  <a:lnTo>
                    <a:pt x="85089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82620" y="7325359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0" y="0"/>
                  </a:moveTo>
                  <a:lnTo>
                    <a:pt x="355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20440" y="7508239"/>
              <a:ext cx="85090" cy="55880"/>
            </a:xfrm>
            <a:custGeom>
              <a:avLst/>
              <a:gdLst/>
              <a:ahLst/>
              <a:cxnLst/>
              <a:rect l="l" t="t" r="r" b="b"/>
              <a:pathLst>
                <a:path w="85089" h="55879">
                  <a:moveTo>
                    <a:pt x="0" y="0"/>
                  </a:moveTo>
                  <a:lnTo>
                    <a:pt x="0" y="55879"/>
                  </a:lnTo>
                  <a:lnTo>
                    <a:pt x="85089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82620" y="7536179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0" y="0"/>
                  </a:moveTo>
                  <a:lnTo>
                    <a:pt x="355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20440" y="7717789"/>
              <a:ext cx="85090" cy="55880"/>
            </a:xfrm>
            <a:custGeom>
              <a:avLst/>
              <a:gdLst/>
              <a:ahLst/>
              <a:cxnLst/>
              <a:rect l="l" t="t" r="r" b="b"/>
              <a:pathLst>
                <a:path w="85089" h="55879">
                  <a:moveTo>
                    <a:pt x="0" y="0"/>
                  </a:moveTo>
                  <a:lnTo>
                    <a:pt x="0" y="55879"/>
                  </a:lnTo>
                  <a:lnTo>
                    <a:pt x="85089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82620" y="7745729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0" y="0"/>
                  </a:moveTo>
                  <a:lnTo>
                    <a:pt x="355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07230" y="7297419"/>
              <a:ext cx="85090" cy="55880"/>
            </a:xfrm>
            <a:custGeom>
              <a:avLst/>
              <a:gdLst/>
              <a:ahLst/>
              <a:cxnLst/>
              <a:rect l="l" t="t" r="r" b="b"/>
              <a:pathLst>
                <a:path w="85089" h="55879">
                  <a:moveTo>
                    <a:pt x="0" y="0"/>
                  </a:moveTo>
                  <a:lnTo>
                    <a:pt x="0" y="55879"/>
                  </a:lnTo>
                  <a:lnTo>
                    <a:pt x="85090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69410" y="7325359"/>
              <a:ext cx="354330" cy="0"/>
            </a:xfrm>
            <a:custGeom>
              <a:avLst/>
              <a:gdLst/>
              <a:ahLst/>
              <a:cxnLst/>
              <a:rect l="l" t="t" r="r" b="b"/>
              <a:pathLst>
                <a:path w="354329" h="0">
                  <a:moveTo>
                    <a:pt x="0" y="0"/>
                  </a:moveTo>
                  <a:lnTo>
                    <a:pt x="3543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07230" y="7508239"/>
              <a:ext cx="85090" cy="55880"/>
            </a:xfrm>
            <a:custGeom>
              <a:avLst/>
              <a:gdLst/>
              <a:ahLst/>
              <a:cxnLst/>
              <a:rect l="l" t="t" r="r" b="b"/>
              <a:pathLst>
                <a:path w="85089" h="55879">
                  <a:moveTo>
                    <a:pt x="0" y="0"/>
                  </a:moveTo>
                  <a:lnTo>
                    <a:pt x="0" y="55879"/>
                  </a:lnTo>
                  <a:lnTo>
                    <a:pt x="85090" y="27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69410" y="7536179"/>
              <a:ext cx="354330" cy="0"/>
            </a:xfrm>
            <a:custGeom>
              <a:avLst/>
              <a:gdLst/>
              <a:ahLst/>
              <a:cxnLst/>
              <a:rect l="l" t="t" r="r" b="b"/>
              <a:pathLst>
                <a:path w="354329" h="0">
                  <a:moveTo>
                    <a:pt x="0" y="0"/>
                  </a:moveTo>
                  <a:lnTo>
                    <a:pt x="3543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164839" y="3427729"/>
            <a:ext cx="433070" cy="1447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70"/>
              </a:spcBef>
            </a:pPr>
            <a:r>
              <a:rPr dirty="0" sz="700">
                <a:latin typeface="Arial"/>
                <a:cs typeface="Arial"/>
              </a:rPr>
              <a:t>Hash01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5079" y="3860800"/>
            <a:ext cx="360680" cy="1447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700" spc="5">
                <a:latin typeface="Arial"/>
                <a:cs typeface="Arial"/>
              </a:rPr>
              <a:t>Hash2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9270" y="3860800"/>
            <a:ext cx="361950" cy="144780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700">
                <a:latin typeface="Arial"/>
                <a:cs typeface="Arial"/>
              </a:rPr>
              <a:t>Hash3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0979" y="3427729"/>
            <a:ext cx="433070" cy="144780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70"/>
              </a:spcBef>
            </a:pPr>
            <a:r>
              <a:rPr dirty="0" sz="700">
                <a:latin typeface="Arial"/>
                <a:cs typeface="Arial"/>
              </a:rPr>
              <a:t>Hash23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30345" y="3572509"/>
            <a:ext cx="145415" cy="288925"/>
            <a:chOff x="4030345" y="3572509"/>
            <a:chExt cx="145415" cy="288925"/>
          </a:xfrm>
        </p:grpSpPr>
        <p:sp>
          <p:nvSpPr>
            <p:cNvPr id="27" name="object 27"/>
            <p:cNvSpPr/>
            <p:nvPr/>
          </p:nvSpPr>
          <p:spPr>
            <a:xfrm>
              <a:off x="4110990" y="3572509"/>
              <a:ext cx="64769" cy="90170"/>
            </a:xfrm>
            <a:custGeom>
              <a:avLst/>
              <a:gdLst/>
              <a:ahLst/>
              <a:cxnLst/>
              <a:rect l="l" t="t" r="r" b="b"/>
              <a:pathLst>
                <a:path w="64770" h="90170">
                  <a:moveTo>
                    <a:pt x="64770" y="0"/>
                  </a:moveTo>
                  <a:lnTo>
                    <a:pt x="0" y="64769"/>
                  </a:lnTo>
                  <a:lnTo>
                    <a:pt x="52070" y="90169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30980" y="3634739"/>
              <a:ext cx="113030" cy="226060"/>
            </a:xfrm>
            <a:custGeom>
              <a:avLst/>
              <a:gdLst/>
              <a:ahLst/>
              <a:cxnLst/>
              <a:rect l="l" t="t" r="r" b="b"/>
              <a:pathLst>
                <a:path w="113029" h="226060">
                  <a:moveTo>
                    <a:pt x="0" y="226060"/>
                  </a:moveTo>
                  <a:lnTo>
                    <a:pt x="1130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4319270" y="3572509"/>
            <a:ext cx="145415" cy="288925"/>
            <a:chOff x="4319270" y="3572509"/>
            <a:chExt cx="145415" cy="288925"/>
          </a:xfrm>
        </p:grpSpPr>
        <p:sp>
          <p:nvSpPr>
            <p:cNvPr id="30" name="object 30"/>
            <p:cNvSpPr/>
            <p:nvPr/>
          </p:nvSpPr>
          <p:spPr>
            <a:xfrm>
              <a:off x="4319270" y="3572509"/>
              <a:ext cx="64769" cy="90170"/>
            </a:xfrm>
            <a:custGeom>
              <a:avLst/>
              <a:gdLst/>
              <a:ahLst/>
              <a:cxnLst/>
              <a:rect l="l" t="t" r="r" b="b"/>
              <a:pathLst>
                <a:path w="64770" h="90170">
                  <a:moveTo>
                    <a:pt x="0" y="0"/>
                  </a:moveTo>
                  <a:lnTo>
                    <a:pt x="13969" y="90169"/>
                  </a:lnTo>
                  <a:lnTo>
                    <a:pt x="64769" y="64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351020" y="3634739"/>
              <a:ext cx="113030" cy="226060"/>
            </a:xfrm>
            <a:custGeom>
              <a:avLst/>
              <a:gdLst/>
              <a:ahLst/>
              <a:cxnLst/>
              <a:rect l="l" t="t" r="r" b="b"/>
              <a:pathLst>
                <a:path w="113029" h="226060">
                  <a:moveTo>
                    <a:pt x="113029" y="2260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/>
          <p:nvPr/>
        </p:nvSpPr>
        <p:spPr>
          <a:xfrm>
            <a:off x="3237229" y="2561589"/>
            <a:ext cx="1299210" cy="650240"/>
          </a:xfrm>
          <a:custGeom>
            <a:avLst/>
            <a:gdLst/>
            <a:ahLst/>
            <a:cxnLst/>
            <a:rect l="l" t="t" r="r" b="b"/>
            <a:pathLst>
              <a:path w="1299210" h="650239">
                <a:moveTo>
                  <a:pt x="648969" y="650239"/>
                </a:moveTo>
                <a:lnTo>
                  <a:pt x="0" y="650239"/>
                </a:lnTo>
                <a:lnTo>
                  <a:pt x="0" y="0"/>
                </a:lnTo>
                <a:lnTo>
                  <a:pt x="1299209" y="0"/>
                </a:lnTo>
                <a:lnTo>
                  <a:pt x="1299209" y="650239"/>
                </a:lnTo>
                <a:lnTo>
                  <a:pt x="648969" y="6502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296920" y="2594610"/>
            <a:ext cx="57023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Block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Header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12820" y="2994660"/>
            <a:ext cx="577850" cy="1447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150"/>
              </a:spcBef>
            </a:pPr>
            <a:r>
              <a:rPr dirty="0" sz="700">
                <a:latin typeface="Arial"/>
                <a:cs typeface="Arial"/>
              </a:rPr>
              <a:t>Merkle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Root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52495" y="3139439"/>
            <a:ext cx="723900" cy="288925"/>
            <a:chOff x="3452495" y="3139439"/>
            <a:chExt cx="723900" cy="288925"/>
          </a:xfrm>
        </p:grpSpPr>
        <p:sp>
          <p:nvSpPr>
            <p:cNvPr id="36" name="object 36"/>
            <p:cNvSpPr/>
            <p:nvPr/>
          </p:nvSpPr>
          <p:spPr>
            <a:xfrm>
              <a:off x="3595370" y="3139439"/>
              <a:ext cx="74930" cy="86360"/>
            </a:xfrm>
            <a:custGeom>
              <a:avLst/>
              <a:gdLst/>
              <a:ahLst/>
              <a:cxnLst/>
              <a:rect l="l" t="t" r="r" b="b"/>
              <a:pathLst>
                <a:path w="74929" h="86360">
                  <a:moveTo>
                    <a:pt x="74929" y="0"/>
                  </a:moveTo>
                  <a:lnTo>
                    <a:pt x="0" y="52069"/>
                  </a:lnTo>
                  <a:lnTo>
                    <a:pt x="45719" y="86359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453130" y="3195319"/>
              <a:ext cx="175260" cy="232410"/>
            </a:xfrm>
            <a:custGeom>
              <a:avLst/>
              <a:gdLst/>
              <a:ahLst/>
              <a:cxnLst/>
              <a:rect l="l" t="t" r="r" b="b"/>
              <a:pathLst>
                <a:path w="175260" h="232410">
                  <a:moveTo>
                    <a:pt x="0" y="232409"/>
                  </a:moveTo>
                  <a:lnTo>
                    <a:pt x="1752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958590" y="3139439"/>
              <a:ext cx="74930" cy="86360"/>
            </a:xfrm>
            <a:custGeom>
              <a:avLst/>
              <a:gdLst/>
              <a:ahLst/>
              <a:cxnLst/>
              <a:rect l="l" t="t" r="r" b="b"/>
              <a:pathLst>
                <a:path w="74929" h="86360">
                  <a:moveTo>
                    <a:pt x="0" y="0"/>
                  </a:moveTo>
                  <a:lnTo>
                    <a:pt x="29210" y="86359"/>
                  </a:lnTo>
                  <a:lnTo>
                    <a:pt x="74930" y="52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000500" y="3195319"/>
              <a:ext cx="175260" cy="232410"/>
            </a:xfrm>
            <a:custGeom>
              <a:avLst/>
              <a:gdLst/>
              <a:ahLst/>
              <a:cxnLst/>
              <a:rect l="l" t="t" r="r" b="b"/>
              <a:pathLst>
                <a:path w="175260" h="232410">
                  <a:moveTo>
                    <a:pt x="175260" y="2324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382009" y="2778760"/>
            <a:ext cx="576580" cy="1435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dirty="0" sz="700">
                <a:latin typeface="Arial"/>
                <a:cs typeface="Arial"/>
              </a:rPr>
              <a:t>Prev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 spc="5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30979" y="2778760"/>
            <a:ext cx="433070" cy="1435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40"/>
              </a:spcBef>
            </a:pPr>
            <a:r>
              <a:rPr dirty="0" sz="700" spc="5">
                <a:latin typeface="Arial"/>
                <a:cs typeface="Arial"/>
              </a:rPr>
              <a:t>Nonce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20850" y="2561589"/>
            <a:ext cx="1299210" cy="650240"/>
          </a:xfrm>
          <a:custGeom>
            <a:avLst/>
            <a:gdLst/>
            <a:ahLst/>
            <a:cxnLst/>
            <a:rect l="l" t="t" r="r" b="b"/>
            <a:pathLst>
              <a:path w="1299210" h="650239">
                <a:moveTo>
                  <a:pt x="650239" y="650239"/>
                </a:moveTo>
                <a:lnTo>
                  <a:pt x="0" y="650239"/>
                </a:lnTo>
                <a:lnTo>
                  <a:pt x="0" y="0"/>
                </a:lnTo>
                <a:lnTo>
                  <a:pt x="1299210" y="0"/>
                </a:lnTo>
                <a:lnTo>
                  <a:pt x="1299210" y="650239"/>
                </a:lnTo>
                <a:lnTo>
                  <a:pt x="650239" y="6502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778000" y="2594610"/>
            <a:ext cx="57023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Block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Header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83739" y="2994660"/>
            <a:ext cx="577850" cy="1447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50"/>
              </a:spcBef>
            </a:pPr>
            <a:r>
              <a:rPr dirty="0" sz="700">
                <a:latin typeface="Arial"/>
                <a:cs typeface="Arial"/>
              </a:rPr>
              <a:t>Merkle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Root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52929" y="2778760"/>
            <a:ext cx="577850" cy="1435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40"/>
              </a:spcBef>
            </a:pPr>
            <a:r>
              <a:rPr dirty="0" sz="700">
                <a:latin typeface="Arial"/>
                <a:cs typeface="Arial"/>
              </a:rPr>
              <a:t>Prev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 spc="5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01900" y="2778760"/>
            <a:ext cx="433070" cy="1435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40"/>
              </a:spcBef>
            </a:pPr>
            <a:r>
              <a:rPr dirty="0" sz="700">
                <a:latin typeface="Arial"/>
                <a:cs typeface="Arial"/>
              </a:rPr>
              <a:t>Nonce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52340" y="2561589"/>
            <a:ext cx="1299210" cy="650240"/>
          </a:xfrm>
          <a:custGeom>
            <a:avLst/>
            <a:gdLst/>
            <a:ahLst/>
            <a:cxnLst/>
            <a:rect l="l" t="t" r="r" b="b"/>
            <a:pathLst>
              <a:path w="1299210" h="650239">
                <a:moveTo>
                  <a:pt x="650239" y="650239"/>
                </a:moveTo>
                <a:lnTo>
                  <a:pt x="0" y="650239"/>
                </a:lnTo>
                <a:lnTo>
                  <a:pt x="0" y="0"/>
                </a:lnTo>
                <a:lnTo>
                  <a:pt x="1299210" y="0"/>
                </a:lnTo>
                <a:lnTo>
                  <a:pt x="1299210" y="650239"/>
                </a:lnTo>
                <a:lnTo>
                  <a:pt x="650239" y="6502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808220" y="2594610"/>
            <a:ext cx="57023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 spc="5">
                <a:latin typeface="Arial"/>
                <a:cs typeface="Arial"/>
              </a:rPr>
              <a:t>Block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Header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29200" y="2994660"/>
            <a:ext cx="576580" cy="1447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50"/>
              </a:spcBef>
            </a:pPr>
            <a:r>
              <a:rPr dirty="0" sz="700">
                <a:latin typeface="Arial"/>
                <a:cs typeface="Arial"/>
              </a:rPr>
              <a:t>Merkle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Root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7120" y="2778760"/>
            <a:ext cx="577850" cy="1435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dirty="0" sz="700">
                <a:latin typeface="Arial"/>
                <a:cs typeface="Arial"/>
              </a:rPr>
              <a:t>Prev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 spc="5">
                <a:latin typeface="Arial"/>
                <a:cs typeface="Arial"/>
              </a:rPr>
              <a:t>Hash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47359" y="2778760"/>
            <a:ext cx="433070" cy="1435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40"/>
              </a:spcBef>
            </a:pPr>
            <a:r>
              <a:rPr dirty="0" sz="700" spc="5">
                <a:latin typeface="Arial"/>
                <a:cs typeface="Arial"/>
              </a:rPr>
              <a:t>Nonce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577339" y="2821939"/>
            <a:ext cx="4691380" cy="57150"/>
            <a:chOff x="1577339" y="2821939"/>
            <a:chExt cx="4691380" cy="57150"/>
          </a:xfrm>
        </p:grpSpPr>
        <p:sp>
          <p:nvSpPr>
            <p:cNvPr id="53" name="object 53"/>
            <p:cNvSpPr/>
            <p:nvPr/>
          </p:nvSpPr>
          <p:spPr>
            <a:xfrm>
              <a:off x="4810760" y="2821939"/>
              <a:ext cx="86360" cy="57150"/>
            </a:xfrm>
            <a:custGeom>
              <a:avLst/>
              <a:gdLst/>
              <a:ahLst/>
              <a:cxnLst/>
              <a:rect l="l" t="t" r="r" b="b"/>
              <a:pathLst>
                <a:path w="86360" h="57150">
                  <a:moveTo>
                    <a:pt x="0" y="0"/>
                  </a:moveTo>
                  <a:lnTo>
                    <a:pt x="0" y="57150"/>
                  </a:lnTo>
                  <a:lnTo>
                    <a:pt x="86360" y="29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536439" y="2851149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 h="0">
                  <a:moveTo>
                    <a:pt x="0" y="0"/>
                  </a:moveTo>
                  <a:lnTo>
                    <a:pt x="2921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295650" y="2821939"/>
              <a:ext cx="86360" cy="57150"/>
            </a:xfrm>
            <a:custGeom>
              <a:avLst/>
              <a:gdLst/>
              <a:ahLst/>
              <a:cxnLst/>
              <a:rect l="l" t="t" r="r" b="b"/>
              <a:pathLst>
                <a:path w="86360" h="57150">
                  <a:moveTo>
                    <a:pt x="0" y="0"/>
                  </a:moveTo>
                  <a:lnTo>
                    <a:pt x="0" y="57150"/>
                  </a:lnTo>
                  <a:lnTo>
                    <a:pt x="86360" y="29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020059" y="2851149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 h="0">
                  <a:moveTo>
                    <a:pt x="0" y="0"/>
                  </a:moveTo>
                  <a:lnTo>
                    <a:pt x="2921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182360" y="2821939"/>
              <a:ext cx="86360" cy="57150"/>
            </a:xfrm>
            <a:custGeom>
              <a:avLst/>
              <a:gdLst/>
              <a:ahLst/>
              <a:cxnLst/>
              <a:rect l="l" t="t" r="r" b="b"/>
              <a:pathLst>
                <a:path w="86360" h="57150">
                  <a:moveTo>
                    <a:pt x="0" y="0"/>
                  </a:moveTo>
                  <a:lnTo>
                    <a:pt x="0" y="57150"/>
                  </a:lnTo>
                  <a:lnTo>
                    <a:pt x="86360" y="29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051549" y="2851149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20" h="0">
                  <a:moveTo>
                    <a:pt x="0" y="0"/>
                  </a:moveTo>
                  <a:lnTo>
                    <a:pt x="1473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779269" y="2821939"/>
              <a:ext cx="86360" cy="57150"/>
            </a:xfrm>
            <a:custGeom>
              <a:avLst/>
              <a:gdLst/>
              <a:ahLst/>
              <a:cxnLst/>
              <a:rect l="l" t="t" r="r" b="b"/>
              <a:pathLst>
                <a:path w="86360" h="57150">
                  <a:moveTo>
                    <a:pt x="0" y="0"/>
                  </a:moveTo>
                  <a:lnTo>
                    <a:pt x="0" y="57150"/>
                  </a:lnTo>
                  <a:lnTo>
                    <a:pt x="86360" y="29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577339" y="2851149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 h="0">
                  <a:moveTo>
                    <a:pt x="0" y="0"/>
                  </a:moveTo>
                  <a:lnTo>
                    <a:pt x="2197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4589779" y="3630929"/>
            <a:ext cx="91186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00">
                <a:latin typeface="Arial"/>
                <a:cs typeface="Arial"/>
              </a:rPr>
              <a:t>Merkle </a:t>
            </a:r>
            <a:r>
              <a:rPr dirty="0" sz="700" spc="5">
                <a:latin typeface="Arial"/>
                <a:cs typeface="Arial"/>
              </a:rPr>
              <a:t>Branch </a:t>
            </a:r>
            <a:r>
              <a:rPr dirty="0" sz="700">
                <a:latin typeface="Arial"/>
                <a:cs typeface="Arial"/>
              </a:rPr>
              <a:t>for</a:t>
            </a:r>
            <a:r>
              <a:rPr dirty="0" sz="700" spc="-65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Tx3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91659" y="4221479"/>
            <a:ext cx="289560" cy="1447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200"/>
              </a:spcBef>
            </a:pPr>
            <a:r>
              <a:rPr dirty="0" sz="700" spc="-5">
                <a:latin typeface="Arial"/>
                <a:cs typeface="Arial"/>
              </a:rPr>
              <a:t>Tx3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507229" y="4005579"/>
            <a:ext cx="58419" cy="215900"/>
            <a:chOff x="4507229" y="4005579"/>
            <a:chExt cx="58419" cy="215900"/>
          </a:xfrm>
        </p:grpSpPr>
        <p:sp>
          <p:nvSpPr>
            <p:cNvPr id="64" name="object 64"/>
            <p:cNvSpPr/>
            <p:nvPr/>
          </p:nvSpPr>
          <p:spPr>
            <a:xfrm>
              <a:off x="4507229" y="4005579"/>
              <a:ext cx="58419" cy="86360"/>
            </a:xfrm>
            <a:custGeom>
              <a:avLst/>
              <a:gdLst/>
              <a:ahLst/>
              <a:cxnLst/>
              <a:rect l="l" t="t" r="r" b="b"/>
              <a:pathLst>
                <a:path w="58420" h="86360">
                  <a:moveTo>
                    <a:pt x="29210" y="0"/>
                  </a:moveTo>
                  <a:lnTo>
                    <a:pt x="0" y="86360"/>
                  </a:lnTo>
                  <a:lnTo>
                    <a:pt x="58420" y="86360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536439" y="4074159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w="0" h="147320">
                  <a:moveTo>
                    <a:pt x="0" y="1473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931815"/>
            <a:ext cx="5050155" cy="142430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150" spc="-5" b="1">
                <a:latin typeface="Schoolbook Uralic"/>
                <a:cs typeface="Schoolbook Uralic"/>
              </a:rPr>
              <a:t>10.</a:t>
            </a:r>
            <a:r>
              <a:rPr dirty="0" sz="1150" spc="220" b="1">
                <a:latin typeface="Schoolbook Uralic"/>
                <a:cs typeface="Schoolbook Uralic"/>
              </a:rPr>
              <a:t> </a:t>
            </a:r>
            <a:r>
              <a:rPr dirty="0" sz="1150" spc="-5" b="1">
                <a:latin typeface="Schoolbook Uralic"/>
                <a:cs typeface="Schoolbook Uralic"/>
              </a:rPr>
              <a:t>Privacy</a:t>
            </a:r>
            <a:endParaRPr sz="1150">
              <a:latin typeface="Schoolbook Uralic"/>
              <a:cs typeface="Schoolbook Uralic"/>
            </a:endParaRPr>
          </a:p>
          <a:p>
            <a:pPr algn="just" marL="12700" marR="5080">
              <a:lnSpc>
                <a:spcPct val="97100"/>
              </a:lnSpc>
              <a:spcBef>
                <a:spcPts val="715"/>
              </a:spcBef>
            </a:pPr>
            <a:r>
              <a:rPr dirty="0" sz="1000">
                <a:latin typeface="Times New Roman"/>
                <a:cs typeface="Times New Roman"/>
              </a:rPr>
              <a:t>The traditional banking model achieves a level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privacy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 spc="-5">
                <a:latin typeface="Times New Roman"/>
                <a:cs typeface="Times New Roman"/>
              </a:rPr>
              <a:t>limiting </a:t>
            </a:r>
            <a:r>
              <a:rPr dirty="0" sz="1000">
                <a:latin typeface="Times New Roman"/>
                <a:cs typeface="Times New Roman"/>
              </a:rPr>
              <a:t>access to information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the  parties involved and the trusted </a:t>
            </a:r>
            <a:r>
              <a:rPr dirty="0" sz="1000" spc="-5">
                <a:latin typeface="Times New Roman"/>
                <a:cs typeface="Times New Roman"/>
              </a:rPr>
              <a:t>third </a:t>
            </a:r>
            <a:r>
              <a:rPr dirty="0" sz="1000" spc="-15">
                <a:latin typeface="Times New Roman"/>
                <a:cs typeface="Times New Roman"/>
              </a:rPr>
              <a:t>party. </a:t>
            </a:r>
            <a:r>
              <a:rPr dirty="0" sz="1000">
                <a:latin typeface="Times New Roman"/>
                <a:cs typeface="Times New Roman"/>
              </a:rPr>
              <a:t>The necessity to announce </a:t>
            </a:r>
            <a:r>
              <a:rPr dirty="0" sz="1000" spc="-5">
                <a:latin typeface="Times New Roman"/>
                <a:cs typeface="Times New Roman"/>
              </a:rPr>
              <a:t>all </a:t>
            </a:r>
            <a:r>
              <a:rPr dirty="0" sz="1000">
                <a:latin typeface="Times New Roman"/>
                <a:cs typeface="Times New Roman"/>
              </a:rPr>
              <a:t>transactions </a:t>
            </a:r>
            <a:r>
              <a:rPr dirty="0" sz="1000" spc="-5">
                <a:latin typeface="Times New Roman"/>
                <a:cs typeface="Times New Roman"/>
              </a:rPr>
              <a:t>publicly  </a:t>
            </a:r>
            <a:r>
              <a:rPr dirty="0" sz="1000">
                <a:latin typeface="Times New Roman"/>
                <a:cs typeface="Times New Roman"/>
              </a:rPr>
              <a:t>precludes </a:t>
            </a:r>
            <a:r>
              <a:rPr dirty="0" sz="1000" spc="-5">
                <a:latin typeface="Times New Roman"/>
                <a:cs typeface="Times New Roman"/>
              </a:rPr>
              <a:t>this </a:t>
            </a:r>
            <a:r>
              <a:rPr dirty="0" sz="1000">
                <a:latin typeface="Times New Roman"/>
                <a:cs typeface="Times New Roman"/>
              </a:rPr>
              <a:t>method, but privacy can </a:t>
            </a:r>
            <a:r>
              <a:rPr dirty="0" sz="1000" spc="-5">
                <a:latin typeface="Times New Roman"/>
                <a:cs typeface="Times New Roman"/>
              </a:rPr>
              <a:t>still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maintained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breaking the flow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information </a:t>
            </a:r>
            <a:r>
              <a:rPr dirty="0" sz="1000" spc="-5">
                <a:latin typeface="Times New Roman"/>
                <a:cs typeface="Times New Roman"/>
              </a:rPr>
              <a:t>in  </a:t>
            </a:r>
            <a:r>
              <a:rPr dirty="0" sz="1000">
                <a:latin typeface="Times New Roman"/>
                <a:cs typeface="Times New Roman"/>
              </a:rPr>
              <a:t>another place: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keeping public keys anonymous. The public can see that someone is sending  an amount to someone else, but without information linking the transaction to anyone. This </a:t>
            </a:r>
            <a:r>
              <a:rPr dirty="0" sz="1000" spc="-5">
                <a:latin typeface="Times New Roman"/>
                <a:cs typeface="Times New Roman"/>
              </a:rPr>
              <a:t>is  </a:t>
            </a:r>
            <a:r>
              <a:rPr dirty="0" sz="1000">
                <a:latin typeface="Times New Roman"/>
                <a:cs typeface="Times New Roman"/>
              </a:rPr>
              <a:t>similar </a:t>
            </a:r>
            <a:r>
              <a:rPr dirty="0" sz="1000" spc="-5">
                <a:latin typeface="Times New Roman"/>
                <a:cs typeface="Times New Roman"/>
              </a:rPr>
              <a:t>to the </a:t>
            </a:r>
            <a:r>
              <a:rPr dirty="0" sz="1000">
                <a:latin typeface="Times New Roman"/>
                <a:cs typeface="Times New Roman"/>
              </a:rPr>
              <a:t>level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information released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stock exchanges, where the </a:t>
            </a:r>
            <a:r>
              <a:rPr dirty="0" sz="1000" spc="-5">
                <a:latin typeface="Times New Roman"/>
                <a:cs typeface="Times New Roman"/>
              </a:rPr>
              <a:t>time </a:t>
            </a:r>
            <a:r>
              <a:rPr dirty="0" sz="1000">
                <a:latin typeface="Times New Roman"/>
                <a:cs typeface="Times New Roman"/>
              </a:rPr>
              <a:t>and size </a:t>
            </a:r>
            <a:r>
              <a:rPr dirty="0" sz="1000" spc="5">
                <a:latin typeface="Times New Roman"/>
                <a:cs typeface="Times New Roman"/>
              </a:rPr>
              <a:t>of  </a:t>
            </a:r>
            <a:r>
              <a:rPr dirty="0" sz="1000">
                <a:latin typeface="Times New Roman"/>
                <a:cs typeface="Times New Roman"/>
              </a:rPr>
              <a:t>individual trades,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"tape", is made public, but without telling who the parties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were.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7469" y="3801109"/>
            <a:ext cx="5078730" cy="389318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25400" marR="17780" indent="182880">
              <a:lnSpc>
                <a:spcPct val="97100"/>
              </a:lnSpc>
              <a:spcBef>
                <a:spcPts val="145"/>
              </a:spcBef>
            </a:pPr>
            <a:r>
              <a:rPr dirty="0" sz="1000" spc="5">
                <a:latin typeface="Times New Roman"/>
                <a:cs typeface="Times New Roman"/>
              </a:rPr>
              <a:t>As </a:t>
            </a:r>
            <a:r>
              <a:rPr dirty="0" sz="1000" spc="-5">
                <a:latin typeface="Times New Roman"/>
                <a:cs typeface="Times New Roman"/>
              </a:rPr>
              <a:t>an </a:t>
            </a:r>
            <a:r>
              <a:rPr dirty="0" sz="1000">
                <a:latin typeface="Times New Roman"/>
                <a:cs typeface="Times New Roman"/>
              </a:rPr>
              <a:t>additional firewall, a </a:t>
            </a:r>
            <a:r>
              <a:rPr dirty="0" sz="1000" spc="5">
                <a:latin typeface="Times New Roman"/>
                <a:cs typeface="Times New Roman"/>
              </a:rPr>
              <a:t>new </a:t>
            </a:r>
            <a:r>
              <a:rPr dirty="0" sz="1000">
                <a:latin typeface="Times New Roman"/>
                <a:cs typeface="Times New Roman"/>
              </a:rPr>
              <a:t>key pair should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used for each transaction </a:t>
            </a:r>
            <a:r>
              <a:rPr dirty="0" sz="1000" spc="-5">
                <a:latin typeface="Times New Roman"/>
                <a:cs typeface="Times New Roman"/>
              </a:rPr>
              <a:t>to keep </a:t>
            </a:r>
            <a:r>
              <a:rPr dirty="0" sz="1000">
                <a:latin typeface="Times New Roman"/>
                <a:cs typeface="Times New Roman"/>
              </a:rPr>
              <a:t>them  from being linked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a common </a:t>
            </a:r>
            <a:r>
              <a:rPr dirty="0" sz="1000" spc="-10">
                <a:latin typeface="Times New Roman"/>
                <a:cs typeface="Times New Roman"/>
              </a:rPr>
              <a:t>owner. </a:t>
            </a:r>
            <a:r>
              <a:rPr dirty="0" sz="1000">
                <a:latin typeface="Times New Roman"/>
                <a:cs typeface="Times New Roman"/>
              </a:rPr>
              <a:t>Some linking is </a:t>
            </a:r>
            <a:r>
              <a:rPr dirty="0" sz="1000" spc="-5">
                <a:latin typeface="Times New Roman"/>
                <a:cs typeface="Times New Roman"/>
              </a:rPr>
              <a:t>still </a:t>
            </a:r>
            <a:r>
              <a:rPr dirty="0" sz="1000">
                <a:latin typeface="Times New Roman"/>
                <a:cs typeface="Times New Roman"/>
              </a:rPr>
              <a:t>unavoidable with multi-input  transactions, which necessarily reveal that their inputs were </a:t>
            </a:r>
            <a:r>
              <a:rPr dirty="0" sz="1000" spc="5">
                <a:latin typeface="Times New Roman"/>
                <a:cs typeface="Times New Roman"/>
              </a:rPr>
              <a:t>owned by </a:t>
            </a:r>
            <a:r>
              <a:rPr dirty="0" sz="1000">
                <a:latin typeface="Times New Roman"/>
                <a:cs typeface="Times New Roman"/>
              </a:rPr>
              <a:t>the same </a:t>
            </a:r>
            <a:r>
              <a:rPr dirty="0" sz="1000" spc="-10">
                <a:latin typeface="Times New Roman"/>
                <a:cs typeface="Times New Roman"/>
              </a:rPr>
              <a:t>owner. </a:t>
            </a:r>
            <a:r>
              <a:rPr dirty="0" sz="1000">
                <a:latin typeface="Times New Roman"/>
                <a:cs typeface="Times New Roman"/>
              </a:rPr>
              <a:t>The risk  is that if the </a:t>
            </a:r>
            <a:r>
              <a:rPr dirty="0" sz="1000" spc="5">
                <a:latin typeface="Times New Roman"/>
                <a:cs typeface="Times New Roman"/>
              </a:rPr>
              <a:t>owner of </a:t>
            </a:r>
            <a:r>
              <a:rPr dirty="0" sz="1000">
                <a:latin typeface="Times New Roman"/>
                <a:cs typeface="Times New Roman"/>
              </a:rPr>
              <a:t>a </a:t>
            </a:r>
            <a:r>
              <a:rPr dirty="0" sz="1000" spc="5">
                <a:latin typeface="Times New Roman"/>
                <a:cs typeface="Times New Roman"/>
              </a:rPr>
              <a:t>key </a:t>
            </a:r>
            <a:r>
              <a:rPr dirty="0" sz="1000">
                <a:latin typeface="Times New Roman"/>
                <a:cs typeface="Times New Roman"/>
              </a:rPr>
              <a:t>is revealed, </a:t>
            </a:r>
            <a:r>
              <a:rPr dirty="0" sz="1000" spc="-5">
                <a:latin typeface="Times New Roman"/>
                <a:cs typeface="Times New Roman"/>
              </a:rPr>
              <a:t>linking </a:t>
            </a:r>
            <a:r>
              <a:rPr dirty="0" sz="1000">
                <a:latin typeface="Times New Roman"/>
                <a:cs typeface="Times New Roman"/>
              </a:rPr>
              <a:t>could reveal </a:t>
            </a:r>
            <a:r>
              <a:rPr dirty="0" sz="1000" spc="-5">
                <a:latin typeface="Times New Roman"/>
                <a:cs typeface="Times New Roman"/>
              </a:rPr>
              <a:t>other </a:t>
            </a:r>
            <a:r>
              <a:rPr dirty="0" sz="1000">
                <a:latin typeface="Times New Roman"/>
                <a:cs typeface="Times New Roman"/>
              </a:rPr>
              <a:t>transactions that belonged </a:t>
            </a:r>
            <a:r>
              <a:rPr dirty="0" sz="1000" spc="-5">
                <a:latin typeface="Times New Roman"/>
                <a:cs typeface="Times New Roman"/>
              </a:rPr>
              <a:t>to  </a:t>
            </a:r>
            <a:r>
              <a:rPr dirty="0" sz="1000">
                <a:latin typeface="Times New Roman"/>
                <a:cs typeface="Times New Roman"/>
              </a:rPr>
              <a:t>the same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owner.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1150" spc="-5" b="1">
                <a:latin typeface="Schoolbook Uralic"/>
                <a:cs typeface="Schoolbook Uralic"/>
              </a:rPr>
              <a:t>11. </a:t>
            </a:r>
            <a:r>
              <a:rPr dirty="0" sz="1150" spc="170" b="1">
                <a:latin typeface="Schoolbook Uralic"/>
                <a:cs typeface="Schoolbook Uralic"/>
              </a:rPr>
              <a:t> </a:t>
            </a:r>
            <a:r>
              <a:rPr dirty="0" sz="1150" spc="-5" b="1">
                <a:latin typeface="Schoolbook Uralic"/>
                <a:cs typeface="Schoolbook Uralic"/>
              </a:rPr>
              <a:t>Calculations</a:t>
            </a:r>
            <a:endParaRPr sz="1150">
              <a:latin typeface="Schoolbook Uralic"/>
              <a:cs typeface="Schoolbook Uralic"/>
            </a:endParaRPr>
          </a:p>
          <a:p>
            <a:pPr algn="just" marL="25400" marR="20320">
              <a:lnSpc>
                <a:spcPct val="97000"/>
              </a:lnSpc>
              <a:spcBef>
                <a:spcPts val="725"/>
              </a:spcBef>
            </a:pPr>
            <a:r>
              <a:rPr dirty="0" sz="1000" spc="-40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consider the scenario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 spc="-5">
                <a:latin typeface="Times New Roman"/>
                <a:cs typeface="Times New Roman"/>
              </a:rPr>
              <a:t>an </a:t>
            </a:r>
            <a:r>
              <a:rPr dirty="0" sz="1000">
                <a:latin typeface="Times New Roman"/>
                <a:cs typeface="Times New Roman"/>
              </a:rPr>
              <a:t>attacker </a:t>
            </a:r>
            <a:r>
              <a:rPr dirty="0" sz="1000" spc="-5">
                <a:latin typeface="Times New Roman"/>
                <a:cs typeface="Times New Roman"/>
              </a:rPr>
              <a:t>trying </a:t>
            </a:r>
            <a:r>
              <a:rPr dirty="0" sz="1000">
                <a:latin typeface="Times New Roman"/>
                <a:cs typeface="Times New Roman"/>
              </a:rPr>
              <a:t>to generate an alternate chain faster </a:t>
            </a:r>
            <a:r>
              <a:rPr dirty="0" sz="1000" spc="-5">
                <a:latin typeface="Times New Roman"/>
                <a:cs typeface="Times New Roman"/>
              </a:rPr>
              <a:t>than </a:t>
            </a:r>
            <a:r>
              <a:rPr dirty="0" sz="1000">
                <a:latin typeface="Times New Roman"/>
                <a:cs typeface="Times New Roman"/>
              </a:rPr>
              <a:t>the honest  chain. Even if </a:t>
            </a:r>
            <a:r>
              <a:rPr dirty="0" sz="1000" spc="-5">
                <a:latin typeface="Times New Roman"/>
                <a:cs typeface="Times New Roman"/>
              </a:rPr>
              <a:t>this </a:t>
            </a:r>
            <a:r>
              <a:rPr dirty="0" sz="1000">
                <a:latin typeface="Times New Roman"/>
                <a:cs typeface="Times New Roman"/>
              </a:rPr>
              <a:t>is accomplished, it does not throw the system open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arbitrary changes, such  as creating value out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thin air </a:t>
            </a:r>
            <a:r>
              <a:rPr dirty="0" sz="1000" spc="-5">
                <a:latin typeface="Times New Roman"/>
                <a:cs typeface="Times New Roman"/>
              </a:rPr>
              <a:t>or </a:t>
            </a:r>
            <a:r>
              <a:rPr dirty="0" sz="1000">
                <a:latin typeface="Times New Roman"/>
                <a:cs typeface="Times New Roman"/>
              </a:rPr>
              <a:t>taking money that never belonged to the </a:t>
            </a:r>
            <a:r>
              <a:rPr dirty="0" sz="1000" spc="-10">
                <a:latin typeface="Times New Roman"/>
                <a:cs typeface="Times New Roman"/>
              </a:rPr>
              <a:t>attacker. </a:t>
            </a:r>
            <a:r>
              <a:rPr dirty="0" sz="1000">
                <a:latin typeface="Times New Roman"/>
                <a:cs typeface="Times New Roman"/>
              </a:rPr>
              <a:t>Nodes are  not going to accept </a:t>
            </a:r>
            <a:r>
              <a:rPr dirty="0" sz="1000" spc="-5">
                <a:latin typeface="Times New Roman"/>
                <a:cs typeface="Times New Roman"/>
              </a:rPr>
              <a:t>an </a:t>
            </a:r>
            <a:r>
              <a:rPr dirty="0" sz="1000">
                <a:latin typeface="Times New Roman"/>
                <a:cs typeface="Times New Roman"/>
              </a:rPr>
              <a:t>invalid transaction as payment, and honest nodes will never accept a </a:t>
            </a:r>
            <a:r>
              <a:rPr dirty="0" sz="1000" spc="-5">
                <a:latin typeface="Times New Roman"/>
                <a:cs typeface="Times New Roman"/>
              </a:rPr>
              <a:t>block  </a:t>
            </a:r>
            <a:r>
              <a:rPr dirty="0" sz="1000">
                <a:latin typeface="Times New Roman"/>
                <a:cs typeface="Times New Roman"/>
              </a:rPr>
              <a:t>containing them. An attacker can only try to change one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his own transactions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take back  </a:t>
            </a:r>
            <a:r>
              <a:rPr dirty="0" sz="1000" spc="5">
                <a:latin typeface="Times New Roman"/>
                <a:cs typeface="Times New Roman"/>
              </a:rPr>
              <a:t>money he </a:t>
            </a:r>
            <a:r>
              <a:rPr dirty="0" sz="1000">
                <a:latin typeface="Times New Roman"/>
                <a:cs typeface="Times New Roman"/>
              </a:rPr>
              <a:t>recently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spent.</a:t>
            </a:r>
            <a:endParaRPr sz="1000">
              <a:latin typeface="Times New Roman"/>
              <a:cs typeface="Times New Roman"/>
            </a:endParaRPr>
          </a:p>
          <a:p>
            <a:pPr algn="just" marL="25400" marR="17780" indent="182880">
              <a:lnSpc>
                <a:spcPct val="969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The race between the honest chain and an attacker chain can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characterized as a Binomial  Random </a:t>
            </a:r>
            <a:r>
              <a:rPr dirty="0" sz="1000" spc="-15">
                <a:latin typeface="Times New Roman"/>
                <a:cs typeface="Times New Roman"/>
              </a:rPr>
              <a:t>Walk. </a:t>
            </a:r>
            <a:r>
              <a:rPr dirty="0" sz="1000">
                <a:latin typeface="Times New Roman"/>
                <a:cs typeface="Times New Roman"/>
              </a:rPr>
              <a:t>The success event is the honest chain being extended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one block, increasing </a:t>
            </a:r>
            <a:r>
              <a:rPr dirty="0" sz="1000" spc="-5">
                <a:latin typeface="Times New Roman"/>
                <a:cs typeface="Times New Roman"/>
              </a:rPr>
              <a:t>its  </a:t>
            </a:r>
            <a:r>
              <a:rPr dirty="0" sz="1000">
                <a:latin typeface="Times New Roman"/>
                <a:cs typeface="Times New Roman"/>
              </a:rPr>
              <a:t>lead </a:t>
            </a:r>
            <a:r>
              <a:rPr dirty="0" sz="1000" spc="5">
                <a:latin typeface="Times New Roman"/>
                <a:cs typeface="Times New Roman"/>
              </a:rPr>
              <a:t>by +1, </a:t>
            </a:r>
            <a:r>
              <a:rPr dirty="0" sz="1000">
                <a:latin typeface="Times New Roman"/>
                <a:cs typeface="Times New Roman"/>
              </a:rPr>
              <a:t>and the failure event is the attacker's chain </a:t>
            </a:r>
            <a:r>
              <a:rPr dirty="0" sz="1000" spc="-5">
                <a:latin typeface="Times New Roman"/>
                <a:cs typeface="Times New Roman"/>
              </a:rPr>
              <a:t>being </a:t>
            </a:r>
            <a:r>
              <a:rPr dirty="0" sz="1000">
                <a:latin typeface="Times New Roman"/>
                <a:cs typeface="Times New Roman"/>
              </a:rPr>
              <a:t>extended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one block, reducing the  gap </a:t>
            </a:r>
            <a:r>
              <a:rPr dirty="0" sz="1000" spc="5">
                <a:latin typeface="Times New Roman"/>
                <a:cs typeface="Times New Roman"/>
              </a:rPr>
              <a:t>by</a:t>
            </a:r>
            <a:r>
              <a:rPr dirty="0" sz="1000">
                <a:latin typeface="Times New Roman"/>
                <a:cs typeface="Times New Roman"/>
              </a:rPr>
              <a:t> -1.</a:t>
            </a:r>
            <a:endParaRPr sz="1000">
              <a:latin typeface="Times New Roman"/>
              <a:cs typeface="Times New Roman"/>
            </a:endParaRPr>
          </a:p>
          <a:p>
            <a:pPr algn="just" marL="25400" marR="17780" indent="182880">
              <a:lnSpc>
                <a:spcPct val="96900"/>
              </a:lnSpc>
              <a:spcBef>
                <a:spcPts val="10"/>
              </a:spcBef>
            </a:pPr>
            <a:r>
              <a:rPr dirty="0" sz="1000">
                <a:latin typeface="Times New Roman"/>
                <a:cs typeface="Times New Roman"/>
              </a:rPr>
              <a:t>The probability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an attacker catching </a:t>
            </a:r>
            <a:r>
              <a:rPr dirty="0" sz="1000" spc="5">
                <a:latin typeface="Times New Roman"/>
                <a:cs typeface="Times New Roman"/>
              </a:rPr>
              <a:t>up </a:t>
            </a:r>
            <a:r>
              <a:rPr dirty="0" sz="1000">
                <a:latin typeface="Times New Roman"/>
                <a:cs typeface="Times New Roman"/>
              </a:rPr>
              <a:t>from a given deficit is analogous to a Gambler's  Ruin problem. Suppose a gambler with unlimited credit starts at a </a:t>
            </a:r>
            <a:r>
              <a:rPr dirty="0" sz="1000" spc="-5">
                <a:latin typeface="Times New Roman"/>
                <a:cs typeface="Times New Roman"/>
              </a:rPr>
              <a:t>deficit </a:t>
            </a:r>
            <a:r>
              <a:rPr dirty="0" sz="1000">
                <a:latin typeface="Times New Roman"/>
                <a:cs typeface="Times New Roman"/>
              </a:rPr>
              <a:t>and plays potentially </a:t>
            </a:r>
            <a:r>
              <a:rPr dirty="0" sz="1000" spc="-5">
                <a:latin typeface="Times New Roman"/>
                <a:cs typeface="Times New Roman"/>
              </a:rPr>
              <a:t>an  infinite </a:t>
            </a:r>
            <a:r>
              <a:rPr dirty="0" sz="1000">
                <a:latin typeface="Times New Roman"/>
                <a:cs typeface="Times New Roman"/>
              </a:rPr>
              <a:t>number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 spc="-5">
                <a:latin typeface="Times New Roman"/>
                <a:cs typeface="Times New Roman"/>
              </a:rPr>
              <a:t>trials </a:t>
            </a:r>
            <a:r>
              <a:rPr dirty="0" sz="1000">
                <a:latin typeface="Times New Roman"/>
                <a:cs typeface="Times New Roman"/>
              </a:rPr>
              <a:t>to try to reach breakeven. </a:t>
            </a:r>
            <a:r>
              <a:rPr dirty="0" sz="1000" spc="-40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can calculate the probability </a:t>
            </a:r>
            <a:r>
              <a:rPr dirty="0" sz="1000" spc="5">
                <a:latin typeface="Times New Roman"/>
                <a:cs typeface="Times New Roman"/>
              </a:rPr>
              <a:t>he </a:t>
            </a:r>
            <a:r>
              <a:rPr dirty="0" sz="1000">
                <a:latin typeface="Times New Roman"/>
                <a:cs typeface="Times New Roman"/>
              </a:rPr>
              <a:t>ever  reaches breakeven, </a:t>
            </a:r>
            <a:r>
              <a:rPr dirty="0" sz="1000" spc="-5">
                <a:latin typeface="Times New Roman"/>
                <a:cs typeface="Times New Roman"/>
              </a:rPr>
              <a:t>or </a:t>
            </a:r>
            <a:r>
              <a:rPr dirty="0" sz="1000">
                <a:latin typeface="Times New Roman"/>
                <a:cs typeface="Times New Roman"/>
              </a:rPr>
              <a:t>that an attacker ever catches </a:t>
            </a:r>
            <a:r>
              <a:rPr dirty="0" sz="1000" spc="5">
                <a:latin typeface="Times New Roman"/>
                <a:cs typeface="Times New Roman"/>
              </a:rPr>
              <a:t>up </a:t>
            </a:r>
            <a:r>
              <a:rPr dirty="0" sz="1000">
                <a:latin typeface="Times New Roman"/>
                <a:cs typeface="Times New Roman"/>
              </a:rPr>
              <a:t>with the honest chain, as follows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[8]: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208279">
              <a:lnSpc>
                <a:spcPts val="1185"/>
              </a:lnSpc>
            </a:pPr>
            <a:r>
              <a:rPr dirty="0" sz="1000" spc="5" i="1">
                <a:latin typeface="Times New Roman"/>
                <a:cs typeface="Times New Roman"/>
              </a:rPr>
              <a:t>p </a:t>
            </a:r>
            <a:r>
              <a:rPr dirty="0" sz="1000" spc="5">
                <a:latin typeface="Times New Roman"/>
                <a:cs typeface="Times New Roman"/>
              </a:rPr>
              <a:t>= </a:t>
            </a:r>
            <a:r>
              <a:rPr dirty="0" sz="1000">
                <a:latin typeface="Times New Roman"/>
                <a:cs typeface="Times New Roman"/>
              </a:rPr>
              <a:t>probability </a:t>
            </a:r>
            <a:r>
              <a:rPr dirty="0" sz="1000" spc="-5">
                <a:latin typeface="Times New Roman"/>
                <a:cs typeface="Times New Roman"/>
              </a:rPr>
              <a:t>an </a:t>
            </a:r>
            <a:r>
              <a:rPr dirty="0" sz="1000">
                <a:latin typeface="Times New Roman"/>
                <a:cs typeface="Times New Roman"/>
              </a:rPr>
              <a:t>honest node finds the next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block</a:t>
            </a:r>
            <a:endParaRPr sz="1000">
              <a:latin typeface="Times New Roman"/>
              <a:cs typeface="Times New Roman"/>
            </a:endParaRPr>
          </a:p>
          <a:p>
            <a:pPr marL="208279">
              <a:lnSpc>
                <a:spcPts val="1165"/>
              </a:lnSpc>
            </a:pPr>
            <a:r>
              <a:rPr dirty="0" sz="1000" spc="5" i="1">
                <a:latin typeface="Times New Roman"/>
                <a:cs typeface="Times New Roman"/>
              </a:rPr>
              <a:t>q </a:t>
            </a:r>
            <a:r>
              <a:rPr dirty="0" sz="1000" spc="5">
                <a:latin typeface="Times New Roman"/>
                <a:cs typeface="Times New Roman"/>
              </a:rPr>
              <a:t>= </a:t>
            </a:r>
            <a:r>
              <a:rPr dirty="0" sz="1000">
                <a:latin typeface="Times New Roman"/>
                <a:cs typeface="Times New Roman"/>
              </a:rPr>
              <a:t>probability the attacker finds the next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</a:t>
            </a:r>
            <a:endParaRPr sz="1000">
              <a:latin typeface="Times New Roman"/>
              <a:cs typeface="Times New Roman"/>
            </a:endParaRPr>
          </a:p>
          <a:p>
            <a:pPr marL="208279">
              <a:lnSpc>
                <a:spcPts val="1180"/>
              </a:lnSpc>
            </a:pPr>
            <a:r>
              <a:rPr dirty="0" sz="1000" i="1">
                <a:latin typeface="Times New Roman"/>
                <a:cs typeface="Times New Roman"/>
              </a:rPr>
              <a:t>q</a:t>
            </a:r>
            <a:r>
              <a:rPr dirty="0" baseline="-9259" sz="900" i="1">
                <a:latin typeface="Times New Roman"/>
                <a:cs typeface="Times New Roman"/>
              </a:rPr>
              <a:t>z </a:t>
            </a:r>
            <a:r>
              <a:rPr dirty="0" sz="1000" spc="5">
                <a:latin typeface="Times New Roman"/>
                <a:cs typeface="Times New Roman"/>
              </a:rPr>
              <a:t>= </a:t>
            </a:r>
            <a:r>
              <a:rPr dirty="0" sz="1000">
                <a:latin typeface="Times New Roman"/>
                <a:cs typeface="Times New Roman"/>
              </a:rPr>
              <a:t>probability the attacker will ever catch </a:t>
            </a:r>
            <a:r>
              <a:rPr dirty="0" sz="1000" spc="5">
                <a:latin typeface="Times New Roman"/>
                <a:cs typeface="Times New Roman"/>
              </a:rPr>
              <a:t>up </a:t>
            </a:r>
            <a:r>
              <a:rPr dirty="0" sz="1000">
                <a:latin typeface="Times New Roman"/>
                <a:cs typeface="Times New Roman"/>
              </a:rPr>
              <a:t>from z blocks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behind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6239" y="8002269"/>
            <a:ext cx="58419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i="1">
                <a:latin typeface="Times New Roman"/>
                <a:cs typeface="Times New Roman"/>
              </a:rPr>
              <a:t>z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880" y="7917180"/>
            <a:ext cx="2609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Times New Roman"/>
                <a:cs typeface="Times New Roman"/>
              </a:rPr>
              <a:t>q</a:t>
            </a:r>
            <a:r>
              <a:rPr dirty="0" sz="1100" spc="70" i="1">
                <a:latin typeface="Times New Roman"/>
                <a:cs typeface="Times New Roman"/>
              </a:rPr>
              <a:t> </a:t>
            </a:r>
            <a:r>
              <a:rPr dirty="0" sz="1100">
                <a:latin typeface="OpenSymbol"/>
                <a:cs typeface="OpenSymbol"/>
              </a:rPr>
              <a:t>=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6920" y="7832090"/>
            <a:ext cx="7810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dirty="0" sz="1100">
                <a:latin typeface="Times New Roman"/>
                <a:cs typeface="Times New Roman"/>
              </a:rPr>
              <a:t>1	</a:t>
            </a:r>
            <a:r>
              <a:rPr dirty="0" sz="1100" spc="-5" i="1">
                <a:latin typeface="Times New Roman"/>
                <a:cs typeface="Times New Roman"/>
              </a:rPr>
              <a:t>if</a:t>
            </a:r>
            <a:r>
              <a:rPr dirty="0" sz="1100" spc="16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25">
                <a:latin typeface="OpenSymbol"/>
                <a:cs typeface="OpenSymbol"/>
              </a:rPr>
              <a:t>≤</a:t>
            </a:r>
            <a:r>
              <a:rPr dirty="0" sz="1100" spc="-465">
                <a:latin typeface="OpenSymbol"/>
                <a:cs typeface="OpenSymbol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q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120" y="8022590"/>
            <a:ext cx="9842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4035" algn="l"/>
              </a:tabLst>
            </a:pPr>
            <a:r>
              <a:rPr dirty="0" sz="1100" spc="15">
                <a:latin typeface="OpenSymbol"/>
                <a:cs typeface="OpenSymbol"/>
              </a:rPr>
              <a:t></a:t>
            </a:r>
            <a:r>
              <a:rPr dirty="0" sz="1100" spc="15" i="1">
                <a:latin typeface="Times New Roman"/>
                <a:cs typeface="Times New Roman"/>
              </a:rPr>
              <a:t>q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OpenSymbol"/>
                <a:cs typeface="OpenSymbol"/>
              </a:rPr>
              <a:t>/</a:t>
            </a:r>
            <a:r>
              <a:rPr dirty="0" sz="1100" spc="-254">
                <a:latin typeface="OpenSymbol"/>
                <a:cs typeface="OpenSymbol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25">
                <a:latin typeface="OpenSymbol"/>
                <a:cs typeface="OpenSymbol"/>
              </a:rPr>
              <a:t></a:t>
            </a:r>
            <a:r>
              <a:rPr dirty="0" baseline="51282" sz="975" spc="37" i="1">
                <a:latin typeface="Times New Roman"/>
                <a:cs typeface="Times New Roman"/>
              </a:rPr>
              <a:t>z	</a:t>
            </a:r>
            <a:r>
              <a:rPr dirty="0" sz="1100" spc="-5" i="1">
                <a:latin typeface="Times New Roman"/>
                <a:cs typeface="Times New Roman"/>
              </a:rPr>
              <a:t>if</a:t>
            </a:r>
            <a:r>
              <a:rPr dirty="0" sz="1100" spc="18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25">
                <a:latin typeface="OpenSymbol"/>
                <a:cs typeface="OpenSymbol"/>
              </a:rPr>
              <a:t></a:t>
            </a:r>
            <a:r>
              <a:rPr dirty="0" sz="1100" spc="-465">
                <a:latin typeface="OpenSymbol"/>
                <a:cs typeface="OpenSymbol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q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8479" y="7754619"/>
            <a:ext cx="1080135" cy="481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92505" algn="l"/>
              </a:tabLst>
            </a:pPr>
            <a:r>
              <a:rPr dirty="0" sz="3000" spc="-565">
                <a:latin typeface="OpenSymbol"/>
                <a:cs typeface="OpenSymbol"/>
              </a:rPr>
              <a:t>{</a:t>
            </a:r>
            <a:r>
              <a:rPr dirty="0" sz="3000" spc="-565">
                <a:latin typeface="OpenSymbol"/>
                <a:cs typeface="OpenSymbol"/>
              </a:rPr>
              <a:t>	</a:t>
            </a:r>
            <a:r>
              <a:rPr dirty="0" sz="3000" spc="-565">
                <a:latin typeface="OpenSymbol"/>
                <a:cs typeface="OpenSymbol"/>
              </a:rPr>
              <a:t>}</a:t>
            </a:r>
            <a:endParaRPr sz="300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7720" y="2743200"/>
            <a:ext cx="561340" cy="1854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380"/>
              </a:spcBef>
            </a:pPr>
            <a:r>
              <a:rPr dirty="0" sz="600">
                <a:latin typeface="Arial"/>
                <a:cs typeface="Arial"/>
              </a:rPr>
              <a:t>Identities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7020" y="2743200"/>
            <a:ext cx="561340" cy="1854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380"/>
              </a:spcBef>
            </a:pPr>
            <a:r>
              <a:rPr dirty="0" sz="600">
                <a:latin typeface="Arial"/>
                <a:cs typeface="Arial"/>
              </a:rPr>
              <a:t>Transactions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5920" y="2739389"/>
            <a:ext cx="21717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3835" algn="l"/>
              </a:tabLst>
            </a:pPr>
            <a:r>
              <a:rPr dirty="0" u="sng" sz="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279" y="2680970"/>
            <a:ext cx="561340" cy="3098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550">
              <a:latin typeface="Times New Roman"/>
              <a:cs typeface="Times New Roman"/>
            </a:endParaRPr>
          </a:p>
          <a:p>
            <a:pPr marL="90170" marR="81280" indent="59690">
              <a:lnSpc>
                <a:spcPts val="670"/>
              </a:lnSpc>
            </a:pPr>
            <a:r>
              <a:rPr dirty="0" sz="600">
                <a:latin typeface="Arial"/>
                <a:cs typeface="Arial"/>
              </a:rPr>
              <a:t>Trusted  Third</a:t>
            </a:r>
            <a:r>
              <a:rPr dirty="0" sz="600" spc="-65">
                <a:latin typeface="Arial"/>
                <a:cs typeface="Arial"/>
              </a:rPr>
              <a:t> </a:t>
            </a:r>
            <a:r>
              <a:rPr dirty="0" sz="600" spc="5">
                <a:latin typeface="Arial"/>
                <a:cs typeface="Arial"/>
              </a:rPr>
              <a:t>Party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8809" y="2680970"/>
            <a:ext cx="561340" cy="3098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r>
              <a:rPr dirty="0" sz="600" spc="5">
                <a:latin typeface="Arial"/>
                <a:cs typeface="Arial"/>
              </a:rPr>
              <a:t>Counterparty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9070" y="2680970"/>
            <a:ext cx="562610" cy="3098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</a:pPr>
            <a:r>
              <a:rPr dirty="0" sz="600">
                <a:latin typeface="Arial"/>
                <a:cs typeface="Arial"/>
              </a:rPr>
              <a:t>Public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34609" y="261873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77720" y="3426459"/>
            <a:ext cx="561340" cy="1866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400"/>
              </a:spcBef>
            </a:pPr>
            <a:r>
              <a:rPr dirty="0" sz="600">
                <a:latin typeface="Arial"/>
                <a:cs typeface="Arial"/>
              </a:rPr>
              <a:t>Identities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99509" y="3364229"/>
            <a:ext cx="562610" cy="311150"/>
          </a:xfrm>
          <a:custGeom>
            <a:avLst/>
            <a:gdLst/>
            <a:ahLst/>
            <a:cxnLst/>
            <a:rect l="l" t="t" r="r" b="b"/>
            <a:pathLst>
              <a:path w="562610" h="311150">
                <a:moveTo>
                  <a:pt x="280669" y="311150"/>
                </a:moveTo>
                <a:lnTo>
                  <a:pt x="0" y="311150"/>
                </a:lnTo>
                <a:lnTo>
                  <a:pt x="0" y="0"/>
                </a:lnTo>
                <a:lnTo>
                  <a:pt x="562610" y="0"/>
                </a:lnTo>
                <a:lnTo>
                  <a:pt x="562610" y="311150"/>
                </a:lnTo>
                <a:lnTo>
                  <a:pt x="280669" y="311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889250" y="3426459"/>
            <a:ext cx="1214120" cy="1866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400"/>
              </a:spcBef>
              <a:tabLst>
                <a:tab pos="987425" algn="l"/>
              </a:tabLst>
            </a:pPr>
            <a:r>
              <a:rPr dirty="0" sz="600">
                <a:latin typeface="Arial"/>
                <a:cs typeface="Arial"/>
              </a:rPr>
              <a:t>Transactions	Public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4789" y="3364229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0"/>
                </a:moveTo>
                <a:lnTo>
                  <a:pt x="0" y="3111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3450590" y="3488690"/>
            <a:ext cx="248920" cy="62230"/>
            <a:chOff x="3450590" y="3488690"/>
            <a:chExt cx="248920" cy="62230"/>
          </a:xfrm>
        </p:grpSpPr>
        <p:sp>
          <p:nvSpPr>
            <p:cNvPr id="21" name="object 21"/>
            <p:cNvSpPr/>
            <p:nvPr/>
          </p:nvSpPr>
          <p:spPr>
            <a:xfrm>
              <a:off x="3606800" y="3488690"/>
              <a:ext cx="92710" cy="62230"/>
            </a:xfrm>
            <a:custGeom>
              <a:avLst/>
              <a:gdLst/>
              <a:ahLst/>
              <a:cxnLst/>
              <a:rect l="l" t="t" r="r" b="b"/>
              <a:pathLst>
                <a:path w="92710" h="62229">
                  <a:moveTo>
                    <a:pt x="0" y="0"/>
                  </a:moveTo>
                  <a:lnTo>
                    <a:pt x="0" y="62229"/>
                  </a:lnTo>
                  <a:lnTo>
                    <a:pt x="92710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450590" y="351917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 h="0">
                  <a:moveTo>
                    <a:pt x="0" y="0"/>
                  </a:moveTo>
                  <a:lnTo>
                    <a:pt x="1739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998979" y="3197860"/>
            <a:ext cx="69215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 spc="5">
                <a:latin typeface="Arial"/>
                <a:cs typeface="Arial"/>
              </a:rPr>
              <a:t>New </a:t>
            </a:r>
            <a:r>
              <a:rPr dirty="0" sz="600">
                <a:latin typeface="Arial"/>
                <a:cs typeface="Arial"/>
              </a:rPr>
              <a:t>Privacy</a:t>
            </a:r>
            <a:r>
              <a:rPr dirty="0" sz="600" spc="-4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5329" y="2518410"/>
            <a:ext cx="900430" cy="118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">
                <a:latin typeface="Arial"/>
                <a:cs typeface="Arial"/>
              </a:rPr>
              <a:t>Traditional Privacy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88359" y="2805429"/>
            <a:ext cx="248920" cy="62230"/>
            <a:chOff x="3388359" y="2805429"/>
            <a:chExt cx="248920" cy="62230"/>
          </a:xfrm>
        </p:grpSpPr>
        <p:sp>
          <p:nvSpPr>
            <p:cNvPr id="26" name="object 26"/>
            <p:cNvSpPr/>
            <p:nvPr/>
          </p:nvSpPr>
          <p:spPr>
            <a:xfrm>
              <a:off x="3544569" y="2805429"/>
              <a:ext cx="92710" cy="62230"/>
            </a:xfrm>
            <a:custGeom>
              <a:avLst/>
              <a:gdLst/>
              <a:ahLst/>
              <a:cxnLst/>
              <a:rect l="l" t="t" r="r" b="b"/>
              <a:pathLst>
                <a:path w="92710" h="62230">
                  <a:moveTo>
                    <a:pt x="0" y="0"/>
                  </a:moveTo>
                  <a:lnTo>
                    <a:pt x="0" y="62229"/>
                  </a:lnTo>
                  <a:lnTo>
                    <a:pt x="92709" y="30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388359" y="2835909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89" h="0">
                  <a:moveTo>
                    <a:pt x="0" y="0"/>
                  </a:moveTo>
                  <a:lnTo>
                    <a:pt x="1739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4354829" y="2805429"/>
            <a:ext cx="93980" cy="62230"/>
          </a:xfrm>
          <a:custGeom>
            <a:avLst/>
            <a:gdLst/>
            <a:ahLst/>
            <a:cxnLst/>
            <a:rect l="l" t="t" r="r" b="b"/>
            <a:pathLst>
              <a:path w="93979" h="62230">
                <a:moveTo>
                  <a:pt x="0" y="0"/>
                </a:moveTo>
                <a:lnTo>
                  <a:pt x="0" y="62229"/>
                </a:lnTo>
                <a:lnTo>
                  <a:pt x="93980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39060" y="2835910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 h="0">
                <a:moveTo>
                  <a:pt x="0" y="0"/>
                </a:moveTo>
                <a:lnTo>
                  <a:pt x="1879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1022349"/>
            <a:ext cx="5055870" cy="254698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715">
              <a:lnSpc>
                <a:spcPct val="97100"/>
              </a:lnSpc>
              <a:spcBef>
                <a:spcPts val="145"/>
              </a:spcBef>
            </a:pPr>
            <a:r>
              <a:rPr dirty="0" sz="1000">
                <a:latin typeface="Times New Roman"/>
                <a:cs typeface="Times New Roman"/>
              </a:rPr>
              <a:t>Given our assumption that </a:t>
            </a:r>
            <a:r>
              <a:rPr dirty="0" sz="1000" spc="5" i="1">
                <a:latin typeface="Times New Roman"/>
                <a:cs typeface="Times New Roman"/>
              </a:rPr>
              <a:t>p &gt; </a:t>
            </a:r>
            <a:r>
              <a:rPr dirty="0" sz="1000" i="1">
                <a:latin typeface="Times New Roman"/>
                <a:cs typeface="Times New Roman"/>
              </a:rPr>
              <a:t>q</a:t>
            </a:r>
            <a:r>
              <a:rPr dirty="0" sz="1000">
                <a:latin typeface="Times New Roman"/>
                <a:cs typeface="Times New Roman"/>
              </a:rPr>
              <a:t>, the probability drops exponentially as the number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blocks the  attacker has to catch </a:t>
            </a:r>
            <a:r>
              <a:rPr dirty="0" sz="1000" spc="5">
                <a:latin typeface="Times New Roman"/>
                <a:cs typeface="Times New Roman"/>
              </a:rPr>
              <a:t>up </a:t>
            </a:r>
            <a:r>
              <a:rPr dirty="0" sz="1000">
                <a:latin typeface="Times New Roman"/>
                <a:cs typeface="Times New Roman"/>
              </a:rPr>
              <a:t>with increases. </a:t>
            </a:r>
            <a:r>
              <a:rPr dirty="0" sz="1000" spc="-15">
                <a:latin typeface="Times New Roman"/>
                <a:cs typeface="Times New Roman"/>
              </a:rPr>
              <a:t>With </a:t>
            </a:r>
            <a:r>
              <a:rPr dirty="0" sz="1000">
                <a:latin typeface="Times New Roman"/>
                <a:cs typeface="Times New Roman"/>
              </a:rPr>
              <a:t>the odds against him, if </a:t>
            </a:r>
            <a:r>
              <a:rPr dirty="0" sz="1000" spc="-5">
                <a:latin typeface="Times New Roman"/>
                <a:cs typeface="Times New Roman"/>
              </a:rPr>
              <a:t>he </a:t>
            </a:r>
            <a:r>
              <a:rPr dirty="0" sz="1000">
                <a:latin typeface="Times New Roman"/>
                <a:cs typeface="Times New Roman"/>
              </a:rPr>
              <a:t>doesn't make a lucky  lunge forward early on, </a:t>
            </a:r>
            <a:r>
              <a:rPr dirty="0" sz="1000" spc="-5">
                <a:latin typeface="Times New Roman"/>
                <a:cs typeface="Times New Roman"/>
              </a:rPr>
              <a:t>his </a:t>
            </a:r>
            <a:r>
              <a:rPr dirty="0" sz="1000">
                <a:latin typeface="Times New Roman"/>
                <a:cs typeface="Times New Roman"/>
              </a:rPr>
              <a:t>chances become vanishingly small as </a:t>
            </a:r>
            <a:r>
              <a:rPr dirty="0" sz="1000" spc="5">
                <a:latin typeface="Times New Roman"/>
                <a:cs typeface="Times New Roman"/>
              </a:rPr>
              <a:t>he </a:t>
            </a:r>
            <a:r>
              <a:rPr dirty="0" sz="1000" spc="-5">
                <a:latin typeface="Times New Roman"/>
                <a:cs typeface="Times New Roman"/>
              </a:rPr>
              <a:t>falls </a:t>
            </a:r>
            <a:r>
              <a:rPr dirty="0" sz="1000">
                <a:latin typeface="Times New Roman"/>
                <a:cs typeface="Times New Roman"/>
              </a:rPr>
              <a:t>further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behind.</a:t>
            </a:r>
            <a:endParaRPr sz="1000">
              <a:latin typeface="Times New Roman"/>
              <a:cs typeface="Times New Roman"/>
            </a:endParaRPr>
          </a:p>
          <a:p>
            <a:pPr algn="just" marL="12700" indent="182880">
              <a:lnSpc>
                <a:spcPts val="1145"/>
              </a:lnSpc>
            </a:pPr>
            <a:r>
              <a:rPr dirty="0" sz="1000" spc="-40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now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consider</a:t>
            </a:r>
            <a:r>
              <a:rPr dirty="0" sz="1000" spc="1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how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long</a:t>
            </a:r>
            <a:r>
              <a:rPr dirty="0" sz="1000" spc="1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recipient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of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</a:t>
            </a:r>
            <a:r>
              <a:rPr dirty="0" sz="1000" spc="1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new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transaction</a:t>
            </a:r>
            <a:r>
              <a:rPr dirty="0" sz="1000" spc="1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needs</a:t>
            </a:r>
            <a:r>
              <a:rPr dirty="0" sz="1000" spc="1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to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wait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before</a:t>
            </a:r>
            <a:r>
              <a:rPr dirty="0" sz="1000" spc="1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being</a:t>
            </a:r>
            <a:endParaRPr sz="1000">
              <a:latin typeface="Times New Roman"/>
              <a:cs typeface="Times New Roman"/>
            </a:endParaRPr>
          </a:p>
          <a:p>
            <a:pPr algn="just" marL="12700" marR="8255">
              <a:lnSpc>
                <a:spcPct val="96900"/>
              </a:lnSpc>
              <a:spcBef>
                <a:spcPts val="20"/>
              </a:spcBef>
            </a:pPr>
            <a:r>
              <a:rPr dirty="0" sz="1000">
                <a:latin typeface="Times New Roman"/>
                <a:cs typeface="Times New Roman"/>
              </a:rPr>
              <a:t>sufficiently certain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sender </a:t>
            </a:r>
            <a:r>
              <a:rPr dirty="0" sz="1000" spc="-5">
                <a:latin typeface="Times New Roman"/>
                <a:cs typeface="Times New Roman"/>
              </a:rPr>
              <a:t>can't </a:t>
            </a:r>
            <a:r>
              <a:rPr dirty="0" sz="1000">
                <a:latin typeface="Times New Roman"/>
                <a:cs typeface="Times New Roman"/>
              </a:rPr>
              <a:t>change the transaction. </a:t>
            </a:r>
            <a:r>
              <a:rPr dirty="0" sz="1000" spc="-40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assume the sender is </a:t>
            </a:r>
            <a:r>
              <a:rPr dirty="0" sz="1000" spc="-5">
                <a:latin typeface="Times New Roman"/>
                <a:cs typeface="Times New Roman"/>
              </a:rPr>
              <a:t>an </a:t>
            </a:r>
            <a:r>
              <a:rPr dirty="0" sz="1000">
                <a:latin typeface="Times New Roman"/>
                <a:cs typeface="Times New Roman"/>
              </a:rPr>
              <a:t>attacker  who wants to make the recipient believe </a:t>
            </a:r>
            <a:r>
              <a:rPr dirty="0" sz="1000" spc="5">
                <a:latin typeface="Times New Roman"/>
                <a:cs typeface="Times New Roman"/>
              </a:rPr>
              <a:t>he </a:t>
            </a:r>
            <a:r>
              <a:rPr dirty="0" sz="1000">
                <a:latin typeface="Times New Roman"/>
                <a:cs typeface="Times New Roman"/>
              </a:rPr>
              <a:t>paid </a:t>
            </a:r>
            <a:r>
              <a:rPr dirty="0" sz="1000" spc="5">
                <a:latin typeface="Times New Roman"/>
                <a:cs typeface="Times New Roman"/>
              </a:rPr>
              <a:t>him </a:t>
            </a:r>
            <a:r>
              <a:rPr dirty="0" sz="1000" spc="-5">
                <a:latin typeface="Times New Roman"/>
                <a:cs typeface="Times New Roman"/>
              </a:rPr>
              <a:t>for </a:t>
            </a:r>
            <a:r>
              <a:rPr dirty="0" sz="1000">
                <a:latin typeface="Times New Roman"/>
                <a:cs typeface="Times New Roman"/>
              </a:rPr>
              <a:t>a while, then switch it to </a:t>
            </a:r>
            <a:r>
              <a:rPr dirty="0" sz="1000" spc="5">
                <a:latin typeface="Times New Roman"/>
                <a:cs typeface="Times New Roman"/>
              </a:rPr>
              <a:t>pay </a:t>
            </a:r>
            <a:r>
              <a:rPr dirty="0" sz="1000">
                <a:latin typeface="Times New Roman"/>
                <a:cs typeface="Times New Roman"/>
              </a:rPr>
              <a:t>back </a:t>
            </a:r>
            <a:r>
              <a:rPr dirty="0" sz="1000" spc="-5">
                <a:latin typeface="Times New Roman"/>
                <a:cs typeface="Times New Roman"/>
              </a:rPr>
              <a:t>to  </a:t>
            </a:r>
            <a:r>
              <a:rPr dirty="0" sz="1000">
                <a:latin typeface="Times New Roman"/>
                <a:cs typeface="Times New Roman"/>
              </a:rPr>
              <a:t>himself after some time </a:t>
            </a:r>
            <a:r>
              <a:rPr dirty="0" sz="1000" spc="5">
                <a:latin typeface="Times New Roman"/>
                <a:cs typeface="Times New Roman"/>
              </a:rPr>
              <a:t>has </a:t>
            </a:r>
            <a:r>
              <a:rPr dirty="0" sz="1000">
                <a:latin typeface="Times New Roman"/>
                <a:cs typeface="Times New Roman"/>
              </a:rPr>
              <a:t>passed. The receiver will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alerted when that happens, but the  sender hopes it will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too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late.</a:t>
            </a:r>
            <a:endParaRPr sz="1000">
              <a:latin typeface="Times New Roman"/>
              <a:cs typeface="Times New Roman"/>
            </a:endParaRPr>
          </a:p>
          <a:p>
            <a:pPr algn="just" marL="12700" marR="5715" indent="182880">
              <a:lnSpc>
                <a:spcPct val="97100"/>
              </a:lnSpc>
              <a:spcBef>
                <a:spcPts val="5"/>
              </a:spcBef>
            </a:pPr>
            <a:r>
              <a:rPr dirty="0" sz="1000">
                <a:latin typeface="Times New Roman"/>
                <a:cs typeface="Times New Roman"/>
              </a:rPr>
              <a:t>The receiver generates a new </a:t>
            </a:r>
            <a:r>
              <a:rPr dirty="0" sz="1000" spc="5">
                <a:latin typeface="Times New Roman"/>
                <a:cs typeface="Times New Roman"/>
              </a:rPr>
              <a:t>key </a:t>
            </a:r>
            <a:r>
              <a:rPr dirty="0" sz="1000">
                <a:latin typeface="Times New Roman"/>
                <a:cs typeface="Times New Roman"/>
              </a:rPr>
              <a:t>pair and gives the public key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the sender shortly before  signing. This prevents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sender from preparing a chain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blocks ahead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time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working </a:t>
            </a:r>
            <a:r>
              <a:rPr dirty="0" sz="1000" spc="5">
                <a:latin typeface="Times New Roman"/>
                <a:cs typeface="Times New Roman"/>
              </a:rPr>
              <a:t>on  </a:t>
            </a:r>
            <a:r>
              <a:rPr dirty="0" sz="1000">
                <a:latin typeface="Times New Roman"/>
                <a:cs typeface="Times New Roman"/>
              </a:rPr>
              <a:t>it continuously until </a:t>
            </a:r>
            <a:r>
              <a:rPr dirty="0" sz="1000" spc="-5">
                <a:latin typeface="Times New Roman"/>
                <a:cs typeface="Times New Roman"/>
              </a:rPr>
              <a:t>he </a:t>
            </a:r>
            <a:r>
              <a:rPr dirty="0" sz="1000">
                <a:latin typeface="Times New Roman"/>
                <a:cs typeface="Times New Roman"/>
              </a:rPr>
              <a:t>is lucky enough to get far enough ahead, then executing the transaction at  that moment. Once the transaction is sent, the dishonest sender starts working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>
                <a:latin typeface="Times New Roman"/>
                <a:cs typeface="Times New Roman"/>
              </a:rPr>
              <a:t>secret </a:t>
            </a:r>
            <a:r>
              <a:rPr dirty="0" sz="1000" spc="5">
                <a:latin typeface="Times New Roman"/>
                <a:cs typeface="Times New Roman"/>
              </a:rPr>
              <a:t>on </a:t>
            </a:r>
            <a:r>
              <a:rPr dirty="0" sz="1000">
                <a:latin typeface="Times New Roman"/>
                <a:cs typeface="Times New Roman"/>
              </a:rPr>
              <a:t>a  parallel chain containing an alternate </a:t>
            </a:r>
            <a:r>
              <a:rPr dirty="0" sz="1000" spc="-5">
                <a:latin typeface="Times New Roman"/>
                <a:cs typeface="Times New Roman"/>
              </a:rPr>
              <a:t>version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 spc="-5">
                <a:latin typeface="Times New Roman"/>
                <a:cs typeface="Times New Roman"/>
              </a:rPr>
              <a:t>his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transaction.</a:t>
            </a:r>
            <a:endParaRPr sz="1000">
              <a:latin typeface="Times New Roman"/>
              <a:cs typeface="Times New Roman"/>
            </a:endParaRPr>
          </a:p>
          <a:p>
            <a:pPr algn="just" marL="12700" indent="182880">
              <a:lnSpc>
                <a:spcPts val="1145"/>
              </a:lnSpc>
            </a:pP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recipient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waits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until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transaction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has</a:t>
            </a:r>
            <a:r>
              <a:rPr dirty="0" sz="1000" spc="114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been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added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block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and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 i="1">
                <a:latin typeface="Times New Roman"/>
                <a:cs typeface="Times New Roman"/>
              </a:rPr>
              <a:t>z</a:t>
            </a:r>
            <a:r>
              <a:rPr dirty="0" sz="1000" spc="125" i="1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blocks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have</a:t>
            </a:r>
            <a:r>
              <a:rPr dirty="0" sz="1000" spc="1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been</a:t>
            </a:r>
            <a:endParaRPr sz="1000">
              <a:latin typeface="Times New Roman"/>
              <a:cs typeface="Times New Roman"/>
            </a:endParaRPr>
          </a:p>
          <a:p>
            <a:pPr algn="just" marL="12700" marR="8890">
              <a:lnSpc>
                <a:spcPct val="97100"/>
              </a:lnSpc>
              <a:spcBef>
                <a:spcPts val="20"/>
              </a:spcBef>
            </a:pPr>
            <a:r>
              <a:rPr dirty="0" sz="1000">
                <a:latin typeface="Times New Roman"/>
                <a:cs typeface="Times New Roman"/>
              </a:rPr>
              <a:t>linked after </a:t>
            </a:r>
            <a:r>
              <a:rPr dirty="0" sz="1000" spc="-5">
                <a:latin typeface="Times New Roman"/>
                <a:cs typeface="Times New Roman"/>
              </a:rPr>
              <a:t>it. </a:t>
            </a:r>
            <a:r>
              <a:rPr dirty="0" sz="1000" spc="5">
                <a:latin typeface="Times New Roman"/>
                <a:cs typeface="Times New Roman"/>
              </a:rPr>
              <a:t>He </a:t>
            </a:r>
            <a:r>
              <a:rPr dirty="0" sz="1000">
                <a:latin typeface="Times New Roman"/>
                <a:cs typeface="Times New Roman"/>
              </a:rPr>
              <a:t>doesn't </a:t>
            </a:r>
            <a:r>
              <a:rPr dirty="0" sz="1000" spc="5">
                <a:latin typeface="Times New Roman"/>
                <a:cs typeface="Times New Roman"/>
              </a:rPr>
              <a:t>know </a:t>
            </a:r>
            <a:r>
              <a:rPr dirty="0" sz="1000">
                <a:latin typeface="Times New Roman"/>
                <a:cs typeface="Times New Roman"/>
              </a:rPr>
              <a:t>the exact amount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progress the attacker has made, but  assuming the honest blocks </a:t>
            </a:r>
            <a:r>
              <a:rPr dirty="0" sz="1000" spc="-5">
                <a:latin typeface="Times New Roman"/>
                <a:cs typeface="Times New Roman"/>
              </a:rPr>
              <a:t>took </a:t>
            </a:r>
            <a:r>
              <a:rPr dirty="0" sz="1000">
                <a:latin typeface="Times New Roman"/>
                <a:cs typeface="Times New Roman"/>
              </a:rPr>
              <a:t>the average expected </a:t>
            </a:r>
            <a:r>
              <a:rPr dirty="0" sz="1000" spc="-5">
                <a:latin typeface="Times New Roman"/>
                <a:cs typeface="Times New Roman"/>
              </a:rPr>
              <a:t>time </a:t>
            </a:r>
            <a:r>
              <a:rPr dirty="0" sz="1000">
                <a:latin typeface="Times New Roman"/>
                <a:cs typeface="Times New Roman"/>
              </a:rPr>
              <a:t>per block, the attacker's potential  progress will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a Poisson distribution </a:t>
            </a:r>
            <a:r>
              <a:rPr dirty="0" sz="1000" spc="-5">
                <a:latin typeface="Times New Roman"/>
                <a:cs typeface="Times New Roman"/>
              </a:rPr>
              <a:t>with </a:t>
            </a:r>
            <a:r>
              <a:rPr dirty="0" sz="1000">
                <a:latin typeface="Times New Roman"/>
                <a:cs typeface="Times New Roman"/>
              </a:rPr>
              <a:t>expected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value: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4480" y="3754120"/>
            <a:ext cx="4508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OpenSymbol"/>
                <a:cs typeface="OpenSymbol"/>
              </a:rPr>
              <a:t>=</a:t>
            </a:r>
            <a:r>
              <a:rPr dirty="0" sz="1100" spc="-385">
                <a:latin typeface="OpenSymbol"/>
                <a:cs typeface="OpenSymbol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z </a:t>
            </a:r>
            <a:r>
              <a:rPr dirty="0" u="sng" baseline="30303" sz="1650" spc="-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</a:t>
            </a:r>
            <a:endParaRPr baseline="30303"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4839" y="3849370"/>
            <a:ext cx="952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i="1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169" y="4163059"/>
            <a:ext cx="5053330" cy="32702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160"/>
              </a:lnSpc>
              <a:spcBef>
                <a:spcPts val="180"/>
              </a:spcBef>
            </a:pPr>
            <a:r>
              <a:rPr dirty="0" sz="1000" spc="-30">
                <a:latin typeface="Times New Roman"/>
                <a:cs typeface="Times New Roman"/>
              </a:rPr>
              <a:t>To </a:t>
            </a:r>
            <a:r>
              <a:rPr dirty="0" sz="1000" spc="5">
                <a:latin typeface="Times New Roman"/>
                <a:cs typeface="Times New Roman"/>
              </a:rPr>
              <a:t>get </a:t>
            </a:r>
            <a:r>
              <a:rPr dirty="0" sz="1000">
                <a:latin typeface="Times New Roman"/>
                <a:cs typeface="Times New Roman"/>
              </a:rPr>
              <a:t>the probability the attacker could </a:t>
            </a:r>
            <a:r>
              <a:rPr dirty="0" sz="1000" spc="-5">
                <a:latin typeface="Times New Roman"/>
                <a:cs typeface="Times New Roman"/>
              </a:rPr>
              <a:t>still </a:t>
            </a:r>
            <a:r>
              <a:rPr dirty="0" sz="1000">
                <a:latin typeface="Times New Roman"/>
                <a:cs typeface="Times New Roman"/>
              </a:rPr>
              <a:t>catch up </a:t>
            </a:r>
            <a:r>
              <a:rPr dirty="0" sz="1000" spc="-15">
                <a:latin typeface="Times New Roman"/>
                <a:cs typeface="Times New Roman"/>
              </a:rPr>
              <a:t>now, </a:t>
            </a:r>
            <a:r>
              <a:rPr dirty="0" sz="1000">
                <a:latin typeface="Times New Roman"/>
                <a:cs typeface="Times New Roman"/>
              </a:rPr>
              <a:t>we multiply the Poisson density for  each amount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progress </a:t>
            </a:r>
            <a:r>
              <a:rPr dirty="0" sz="1000" spc="-5">
                <a:latin typeface="Times New Roman"/>
                <a:cs typeface="Times New Roman"/>
              </a:rPr>
              <a:t>he </a:t>
            </a:r>
            <a:r>
              <a:rPr dirty="0" sz="1000">
                <a:latin typeface="Times New Roman"/>
                <a:cs typeface="Times New Roman"/>
              </a:rPr>
              <a:t>could have made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the probability </a:t>
            </a:r>
            <a:r>
              <a:rPr dirty="0" sz="1000" spc="5">
                <a:latin typeface="Times New Roman"/>
                <a:cs typeface="Times New Roman"/>
              </a:rPr>
              <a:t>he </a:t>
            </a:r>
            <a:r>
              <a:rPr dirty="0" sz="1000">
                <a:latin typeface="Times New Roman"/>
                <a:cs typeface="Times New Roman"/>
              </a:rPr>
              <a:t>could catch </a:t>
            </a:r>
            <a:r>
              <a:rPr dirty="0" sz="1000" spc="5">
                <a:latin typeface="Times New Roman"/>
                <a:cs typeface="Times New Roman"/>
              </a:rPr>
              <a:t>up </a:t>
            </a:r>
            <a:r>
              <a:rPr dirty="0" sz="1000">
                <a:latin typeface="Times New Roman"/>
                <a:cs typeface="Times New Roman"/>
              </a:rPr>
              <a:t>from that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point: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880" y="4677409"/>
            <a:ext cx="1873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OpenSymbol"/>
                <a:cs typeface="OpenSymbol"/>
              </a:rPr>
              <a:t>∑</a:t>
            </a:r>
            <a:endParaRPr sz="16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880" y="4902200"/>
            <a:ext cx="18224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 i="1">
                <a:latin typeface="Times New Roman"/>
                <a:cs typeface="Times New Roman"/>
              </a:rPr>
              <a:t>k</a:t>
            </a:r>
            <a:r>
              <a:rPr dirty="0" sz="650" spc="-130" i="1">
                <a:latin typeface="Times New Roman"/>
                <a:cs typeface="Times New Roman"/>
              </a:rPr>
              <a:t> </a:t>
            </a:r>
            <a:r>
              <a:rPr dirty="0" sz="650" spc="5">
                <a:latin typeface="OpenSymbol"/>
                <a:cs typeface="OpenSymbol"/>
              </a:rPr>
              <a:t>=</a:t>
            </a:r>
            <a:r>
              <a:rPr dirty="0" sz="650" spc="5">
                <a:latin typeface="Times New Roman"/>
                <a:cs typeface="Times New Roman"/>
              </a:rPr>
              <a:t>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1469" y="4635500"/>
            <a:ext cx="55372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76225" algn="l"/>
              </a:tabLst>
            </a:pPr>
            <a:r>
              <a:rPr dirty="0" sz="650" spc="5">
                <a:latin typeface="OpenSymbol"/>
                <a:cs typeface="OpenSymbol"/>
              </a:rPr>
              <a:t>∞	</a:t>
            </a:r>
            <a:r>
              <a:rPr dirty="0" baseline="4273" sz="975" spc="7" i="1">
                <a:latin typeface="Times New Roman"/>
                <a:cs typeface="Times New Roman"/>
              </a:rPr>
              <a:t>k</a:t>
            </a:r>
            <a:r>
              <a:rPr dirty="0" baseline="4273" sz="975" spc="179" i="1">
                <a:latin typeface="Times New Roman"/>
                <a:cs typeface="Times New Roman"/>
              </a:rPr>
              <a:t> </a:t>
            </a:r>
            <a:r>
              <a:rPr dirty="0" baseline="4273" sz="975" spc="15">
                <a:latin typeface="OpenSymbol"/>
                <a:cs typeface="OpenSymbol"/>
              </a:rPr>
              <a:t>−</a:t>
            </a:r>
            <a:endParaRPr baseline="4273" sz="975">
              <a:latin typeface="OpenSymbol"/>
              <a:cs typeface="Open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83079" y="4828540"/>
            <a:ext cx="332740" cy="6350"/>
          </a:xfrm>
          <a:custGeom>
            <a:avLst/>
            <a:gdLst/>
            <a:ahLst/>
            <a:cxnLst/>
            <a:rect l="l" t="t" r="r" b="b"/>
            <a:pathLst>
              <a:path w="332739" h="6350">
                <a:moveTo>
                  <a:pt x="332739" y="0"/>
                </a:moveTo>
                <a:lnTo>
                  <a:pt x="0" y="0"/>
                </a:lnTo>
                <a:lnTo>
                  <a:pt x="0" y="6350"/>
                </a:lnTo>
                <a:lnTo>
                  <a:pt x="332739" y="6350"/>
                </a:lnTo>
                <a:lnTo>
                  <a:pt x="332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59279" y="4817109"/>
            <a:ext cx="3670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Times New Roman"/>
                <a:cs typeface="Times New Roman"/>
              </a:rPr>
              <a:t>k </a:t>
            </a:r>
            <a:r>
              <a:rPr dirty="0" sz="1100">
                <a:latin typeface="OpenSymbol"/>
                <a:cs typeface="OpenSymbol"/>
              </a:rPr>
              <a:t>!</a:t>
            </a:r>
            <a:r>
              <a:rPr dirty="0" sz="1100" spc="-65">
                <a:latin typeface="OpenSymbol"/>
                <a:cs typeface="OpenSymbol"/>
              </a:rPr>
              <a:t> </a:t>
            </a:r>
            <a:r>
              <a:rPr dirty="0" baseline="37878" sz="1650">
                <a:latin typeface="OpenSymbol"/>
                <a:cs typeface="OpenSymbol"/>
              </a:rPr>
              <a:t>⋅</a:t>
            </a:r>
            <a:endParaRPr baseline="37878" sz="16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9270" y="4646929"/>
            <a:ext cx="79311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dirty="0" sz="1100" spc="35">
                <a:latin typeface="OpenSymbol"/>
                <a:cs typeface="OpenSymbol"/>
              </a:rPr>
              <a:t></a:t>
            </a:r>
            <a:r>
              <a:rPr dirty="0" sz="1100" spc="-50">
                <a:latin typeface="OpenSymbol"/>
                <a:cs typeface="OpenSymbol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e	</a:t>
            </a:r>
            <a:r>
              <a:rPr dirty="0" sz="1100" spc="10">
                <a:latin typeface="OpenSymbol"/>
                <a:cs typeface="OpenSymbol"/>
              </a:rPr>
              <a:t></a:t>
            </a:r>
            <a:r>
              <a:rPr dirty="0" sz="1100" spc="10" i="1">
                <a:latin typeface="Times New Roman"/>
                <a:cs typeface="Times New Roman"/>
              </a:rPr>
              <a:t>q</a:t>
            </a:r>
            <a:r>
              <a:rPr dirty="0" sz="1100" spc="-170" i="1">
                <a:latin typeface="Times New Roman"/>
                <a:cs typeface="Times New Roman"/>
              </a:rPr>
              <a:t> </a:t>
            </a:r>
            <a:r>
              <a:rPr dirty="0" sz="1100">
                <a:latin typeface="OpenSymbol"/>
                <a:cs typeface="OpenSymbol"/>
              </a:rPr>
              <a:t>/</a:t>
            </a:r>
            <a:r>
              <a:rPr dirty="0" sz="1100" spc="-305">
                <a:latin typeface="OpenSymbol"/>
                <a:cs typeface="OpenSymbol"/>
              </a:rPr>
              <a:t> </a:t>
            </a:r>
            <a:r>
              <a:rPr dirty="0" sz="1100" spc="15" i="1">
                <a:latin typeface="Times New Roman"/>
                <a:cs typeface="Times New Roman"/>
              </a:rPr>
              <a:t>p</a:t>
            </a:r>
            <a:r>
              <a:rPr dirty="0" sz="1100" spc="15">
                <a:latin typeface="OpenSymbol"/>
                <a:cs typeface="OpenSymbol"/>
              </a:rPr>
              <a:t>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1270" y="4635500"/>
            <a:ext cx="252729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latin typeface="OpenSymbol"/>
                <a:cs typeface="OpenSymbol"/>
              </a:rPr>
              <a:t></a:t>
            </a:r>
            <a:r>
              <a:rPr dirty="0" sz="650" spc="-250">
                <a:latin typeface="OpenSymbol"/>
                <a:cs typeface="OpenSymbol"/>
              </a:rPr>
              <a:t> </a:t>
            </a:r>
            <a:r>
              <a:rPr dirty="0" sz="650" spc="25" i="1">
                <a:latin typeface="Times New Roman"/>
                <a:cs typeface="Times New Roman"/>
              </a:rPr>
              <a:t>z</a:t>
            </a:r>
            <a:r>
              <a:rPr dirty="0" sz="650" spc="25">
                <a:latin typeface="OpenSymbol"/>
                <a:cs typeface="OpenSymbol"/>
              </a:rPr>
              <a:t>−</a:t>
            </a:r>
            <a:r>
              <a:rPr dirty="0" sz="650" spc="-280">
                <a:latin typeface="OpenSymbol"/>
                <a:cs typeface="OpenSymbol"/>
              </a:rPr>
              <a:t> </a:t>
            </a:r>
            <a:r>
              <a:rPr dirty="0" sz="650" spc="5" i="1">
                <a:latin typeface="Times New Roman"/>
                <a:cs typeface="Times New Roman"/>
              </a:rPr>
              <a:t>k</a:t>
            </a:r>
            <a:r>
              <a:rPr dirty="0" sz="650" spc="-100" i="1">
                <a:latin typeface="Times New Roman"/>
                <a:cs typeface="Times New Roman"/>
              </a:rPr>
              <a:t> </a:t>
            </a:r>
            <a:r>
              <a:rPr dirty="0" sz="650">
                <a:latin typeface="OpenSymbol"/>
                <a:cs typeface="OpenSymbol"/>
              </a:rPr>
              <a:t>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6179" y="4817109"/>
            <a:ext cx="958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4329" y="4646929"/>
            <a:ext cx="412750" cy="3632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1100" spc="-5" i="1">
                <a:latin typeface="Times New Roman"/>
                <a:cs typeface="Times New Roman"/>
              </a:rPr>
              <a:t>if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k</a:t>
            </a:r>
            <a:r>
              <a:rPr dirty="0" sz="1100" spc="-170" i="1">
                <a:latin typeface="Times New Roman"/>
                <a:cs typeface="Times New Roman"/>
              </a:rPr>
              <a:t> </a:t>
            </a:r>
            <a:r>
              <a:rPr dirty="0" sz="1100">
                <a:latin typeface="OpenSymbol"/>
                <a:cs typeface="OpenSymbol"/>
              </a:rPr>
              <a:t>≤</a:t>
            </a:r>
            <a:r>
              <a:rPr dirty="0" sz="1100" spc="-409">
                <a:latin typeface="OpenSymbol"/>
                <a:cs typeface="OpenSymbol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z  </a:t>
            </a:r>
            <a:r>
              <a:rPr dirty="0" sz="1100" spc="-5" i="1">
                <a:latin typeface="Times New Roman"/>
                <a:cs typeface="Times New Roman"/>
              </a:rPr>
              <a:t>if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k</a:t>
            </a:r>
            <a:r>
              <a:rPr dirty="0" sz="1100" spc="-170" i="1">
                <a:latin typeface="Times New Roman"/>
                <a:cs typeface="Times New Roman"/>
              </a:rPr>
              <a:t> </a:t>
            </a:r>
            <a:r>
              <a:rPr dirty="0" sz="1100">
                <a:latin typeface="OpenSymbol"/>
                <a:cs typeface="OpenSymbol"/>
              </a:rPr>
              <a:t></a:t>
            </a:r>
            <a:r>
              <a:rPr dirty="0" sz="1100" spc="-409">
                <a:latin typeface="OpenSymbol"/>
                <a:cs typeface="OpenSymbol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z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1539" y="4549140"/>
            <a:ext cx="1232535" cy="481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4905" algn="l"/>
              </a:tabLst>
            </a:pPr>
            <a:r>
              <a:rPr dirty="0" sz="3000" spc="-565">
                <a:latin typeface="OpenSymbol"/>
                <a:cs typeface="OpenSymbol"/>
              </a:rPr>
              <a:t>{</a:t>
            </a:r>
            <a:r>
              <a:rPr dirty="0" sz="3000" spc="-565">
                <a:latin typeface="OpenSymbol"/>
                <a:cs typeface="OpenSymbol"/>
              </a:rPr>
              <a:t>	</a:t>
            </a:r>
            <a:r>
              <a:rPr dirty="0" sz="3000" spc="-565">
                <a:latin typeface="OpenSymbol"/>
                <a:cs typeface="OpenSymbol"/>
              </a:rPr>
              <a:t>}</a:t>
            </a:r>
            <a:endParaRPr sz="3000">
              <a:latin typeface="OpenSymbol"/>
              <a:cs typeface="Open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0169" y="5148579"/>
            <a:ext cx="3453129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Times New Roman"/>
                <a:cs typeface="Times New Roman"/>
              </a:rPr>
              <a:t>Rearranging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avoid summing the </a:t>
            </a:r>
            <a:r>
              <a:rPr dirty="0" sz="1000" spc="-5">
                <a:latin typeface="Times New Roman"/>
                <a:cs typeface="Times New Roman"/>
              </a:rPr>
              <a:t>infinite </a:t>
            </a:r>
            <a:r>
              <a:rPr dirty="0" sz="1000">
                <a:latin typeface="Times New Roman"/>
                <a:cs typeface="Times New Roman"/>
              </a:rPr>
              <a:t>tail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distribution...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0379" y="5730239"/>
            <a:ext cx="18224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spc="5" i="1">
                <a:latin typeface="Times New Roman"/>
                <a:cs typeface="Times New Roman"/>
              </a:rPr>
              <a:t>k</a:t>
            </a:r>
            <a:r>
              <a:rPr dirty="0" sz="650" spc="-130" i="1">
                <a:latin typeface="Times New Roman"/>
                <a:cs typeface="Times New Roman"/>
              </a:rPr>
              <a:t> </a:t>
            </a:r>
            <a:r>
              <a:rPr dirty="0" sz="650" spc="5">
                <a:latin typeface="OpenSymbol"/>
                <a:cs typeface="OpenSymbol"/>
              </a:rPr>
              <a:t>=</a:t>
            </a:r>
            <a:r>
              <a:rPr dirty="0" sz="650" spc="5">
                <a:latin typeface="Times New Roman"/>
                <a:cs typeface="Times New Roman"/>
              </a:rPr>
              <a:t>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7529" y="5445759"/>
            <a:ext cx="58419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 i="1">
                <a:latin typeface="Times New Roman"/>
                <a:cs typeface="Times New Roman"/>
              </a:rPr>
              <a:t>z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4370" y="5398770"/>
            <a:ext cx="3905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777" sz="1650" spc="7">
                <a:latin typeface="OpenSymbol"/>
                <a:cs typeface="OpenSymbol"/>
              </a:rPr>
              <a:t></a:t>
            </a:r>
            <a:r>
              <a:rPr dirty="0" sz="650" spc="5" i="1">
                <a:latin typeface="Times New Roman"/>
                <a:cs typeface="Times New Roman"/>
              </a:rPr>
              <a:t>k</a:t>
            </a:r>
            <a:r>
              <a:rPr dirty="0" sz="650" spc="25" i="1">
                <a:latin typeface="Times New Roman"/>
                <a:cs typeface="Times New Roman"/>
              </a:rPr>
              <a:t> </a:t>
            </a:r>
            <a:r>
              <a:rPr dirty="0" baseline="-27777" sz="1650" spc="-7" i="1">
                <a:latin typeface="Times New Roman"/>
                <a:cs typeface="Times New Roman"/>
              </a:rPr>
              <a:t>e</a:t>
            </a:r>
            <a:r>
              <a:rPr dirty="0" sz="650" spc="-5">
                <a:latin typeface="OpenSymbol"/>
                <a:cs typeface="OpenSymbol"/>
              </a:rPr>
              <a:t>−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73579" y="5656579"/>
            <a:ext cx="332740" cy="6350"/>
          </a:xfrm>
          <a:custGeom>
            <a:avLst/>
            <a:gdLst/>
            <a:ahLst/>
            <a:cxnLst/>
            <a:rect l="l" t="t" r="r" b="b"/>
            <a:pathLst>
              <a:path w="332739" h="6350">
                <a:moveTo>
                  <a:pt x="332739" y="0"/>
                </a:moveTo>
                <a:lnTo>
                  <a:pt x="0" y="0"/>
                </a:lnTo>
                <a:lnTo>
                  <a:pt x="0" y="6350"/>
                </a:lnTo>
                <a:lnTo>
                  <a:pt x="332739" y="6350"/>
                </a:lnTo>
                <a:lnTo>
                  <a:pt x="332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075179" y="5646420"/>
            <a:ext cx="1422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Times New Roman"/>
                <a:cs typeface="Times New Roman"/>
              </a:rPr>
              <a:t>k</a:t>
            </a:r>
            <a:r>
              <a:rPr dirty="0" sz="1100" spc="-225" i="1">
                <a:latin typeface="Times New Roman"/>
                <a:cs typeface="Times New Roman"/>
              </a:rPr>
              <a:t> </a:t>
            </a:r>
            <a:r>
              <a:rPr dirty="0" sz="1100">
                <a:latin typeface="OpenSymbol"/>
                <a:cs typeface="OpenSymbol"/>
              </a:rPr>
              <a:t>!</a:t>
            </a:r>
            <a:endParaRPr sz="1100">
              <a:latin typeface="OpenSymbol"/>
              <a:cs typeface="OpenSymbo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1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2863850" y="5530850"/>
            <a:ext cx="251460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50">
                <a:latin typeface="OpenSymbol"/>
                <a:cs typeface="OpenSymbol"/>
              </a:rPr>
              <a:t></a:t>
            </a:r>
            <a:r>
              <a:rPr dirty="0" sz="650" spc="-260">
                <a:latin typeface="OpenSymbol"/>
                <a:cs typeface="OpenSymbol"/>
              </a:rPr>
              <a:t> </a:t>
            </a:r>
            <a:r>
              <a:rPr dirty="0" sz="650" spc="25" i="1">
                <a:latin typeface="Times New Roman"/>
                <a:cs typeface="Times New Roman"/>
              </a:rPr>
              <a:t>z</a:t>
            </a:r>
            <a:r>
              <a:rPr dirty="0" sz="650" spc="25">
                <a:latin typeface="OpenSymbol"/>
                <a:cs typeface="OpenSymbol"/>
              </a:rPr>
              <a:t>−</a:t>
            </a:r>
            <a:r>
              <a:rPr dirty="0" sz="650" spc="-275">
                <a:latin typeface="OpenSymbol"/>
                <a:cs typeface="OpenSymbol"/>
              </a:rPr>
              <a:t> </a:t>
            </a:r>
            <a:r>
              <a:rPr dirty="0" sz="650" spc="5" i="1">
                <a:latin typeface="Times New Roman"/>
                <a:cs typeface="Times New Roman"/>
              </a:rPr>
              <a:t>k</a:t>
            </a:r>
            <a:r>
              <a:rPr dirty="0" sz="650" spc="-105" i="1">
                <a:latin typeface="Times New Roman"/>
                <a:cs typeface="Times New Roman"/>
              </a:rPr>
              <a:t> </a:t>
            </a:r>
            <a:r>
              <a:rPr dirty="0" sz="650">
                <a:latin typeface="OpenSymbol"/>
                <a:cs typeface="OpenSymbol"/>
              </a:rPr>
              <a:t></a:t>
            </a:r>
            <a:endParaRPr sz="650">
              <a:latin typeface="OpenSymbol"/>
              <a:cs typeface="Open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9880" y="5487670"/>
            <a:ext cx="15722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855" algn="l"/>
                <a:tab pos="1524635" algn="l"/>
              </a:tabLst>
            </a:pPr>
            <a:r>
              <a:rPr dirty="0" sz="1100" spc="-35">
                <a:latin typeface="Times New Roman"/>
                <a:cs typeface="Times New Roman"/>
              </a:rPr>
              <a:t>1</a:t>
            </a:r>
            <a:r>
              <a:rPr dirty="0" sz="1100" spc="20">
                <a:latin typeface="OpenSymbol"/>
                <a:cs typeface="OpenSymbol"/>
              </a:rPr>
              <a:t>−</a:t>
            </a:r>
            <a:r>
              <a:rPr dirty="0" baseline="-5208" sz="2400">
                <a:latin typeface="OpenSymbol"/>
                <a:cs typeface="OpenSymbol"/>
              </a:rPr>
              <a:t>∑</a:t>
            </a:r>
            <a:r>
              <a:rPr dirty="0" baseline="-5208" sz="2400">
                <a:latin typeface="OpenSymbol"/>
                <a:cs typeface="OpenSymbol"/>
              </a:rPr>
              <a:t>	</a:t>
            </a:r>
            <a:r>
              <a:rPr dirty="0" sz="1450" spc="-155">
                <a:latin typeface="OpenSymbol"/>
                <a:cs typeface="OpenSymbol"/>
              </a:rPr>
              <a:t></a:t>
            </a:r>
            <a:r>
              <a:rPr dirty="0" sz="1100" spc="45">
                <a:latin typeface="Times New Roman"/>
                <a:cs typeface="Times New Roman"/>
              </a:rPr>
              <a:t>1</a:t>
            </a:r>
            <a:r>
              <a:rPr dirty="0" sz="1100" spc="10">
                <a:latin typeface="OpenSymbol"/>
                <a:cs typeface="OpenSymbol"/>
              </a:rPr>
              <a:t>−</a:t>
            </a:r>
            <a:r>
              <a:rPr dirty="0" sz="1100" spc="35">
                <a:latin typeface="OpenSymbol"/>
                <a:cs typeface="OpenSymbol"/>
              </a:rPr>
              <a:t></a:t>
            </a:r>
            <a:r>
              <a:rPr dirty="0" sz="1100" i="1">
                <a:latin typeface="Times New Roman"/>
                <a:cs typeface="Times New Roman"/>
              </a:rPr>
              <a:t>q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>
                <a:latin typeface="OpenSymbol"/>
                <a:cs typeface="OpenSymbol"/>
              </a:rPr>
              <a:t>/</a:t>
            </a:r>
            <a:r>
              <a:rPr dirty="0" sz="1100" spc="-260">
                <a:latin typeface="OpenSymbol"/>
                <a:cs typeface="OpenSymbol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p</a:t>
            </a:r>
            <a:r>
              <a:rPr dirty="0" sz="1100">
                <a:latin typeface="OpenSymbol"/>
                <a:cs typeface="OpenSymbol"/>
              </a:rPr>
              <a:t></a:t>
            </a:r>
            <a:r>
              <a:rPr dirty="0" sz="1100">
                <a:latin typeface="OpenSymbol"/>
                <a:cs typeface="OpenSymbol"/>
              </a:rPr>
              <a:t>	</a:t>
            </a:r>
            <a:r>
              <a:rPr dirty="0" sz="1450" spc="-185">
                <a:latin typeface="OpenSymbol"/>
                <a:cs typeface="OpenSymbol"/>
              </a:rPr>
              <a:t>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60169" y="5969000"/>
            <a:ext cx="3244850" cy="2159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Times New Roman"/>
                <a:cs typeface="Times New Roman"/>
              </a:rPr>
              <a:t>Converting to </a:t>
            </a:r>
            <a:r>
              <a:rPr dirty="0" sz="1000" spc="5">
                <a:latin typeface="Times New Roman"/>
                <a:cs typeface="Times New Roman"/>
              </a:rPr>
              <a:t>C</a:t>
            </a:r>
            <a:r>
              <a:rPr dirty="0" sz="1000" spc="-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code...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184150">
              <a:lnSpc>
                <a:spcPts val="935"/>
              </a:lnSpc>
            </a:pPr>
            <a:r>
              <a:rPr dirty="0" sz="800" spc="-5">
                <a:latin typeface="Courier New"/>
                <a:cs typeface="Courier New"/>
              </a:rPr>
              <a:t>#include</a:t>
            </a:r>
            <a:r>
              <a:rPr dirty="0" sz="800" spc="-10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&lt;math.h&gt;</a:t>
            </a:r>
            <a:endParaRPr sz="800">
              <a:latin typeface="Courier New"/>
              <a:cs typeface="Courier New"/>
            </a:endParaRPr>
          </a:p>
          <a:p>
            <a:pPr marL="184150">
              <a:lnSpc>
                <a:spcPts val="905"/>
              </a:lnSpc>
            </a:pPr>
            <a:r>
              <a:rPr dirty="0" sz="800" spc="-5">
                <a:latin typeface="Courier New"/>
                <a:cs typeface="Courier New"/>
              </a:rPr>
              <a:t>double AttackerSuccessProbability(double q, int</a:t>
            </a:r>
            <a:r>
              <a:rPr dirty="0" sz="800" spc="-7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z)</a:t>
            </a:r>
            <a:endParaRPr sz="800">
              <a:latin typeface="Courier New"/>
              <a:cs typeface="Courier New"/>
            </a:endParaRPr>
          </a:p>
          <a:p>
            <a:pPr marL="184150">
              <a:lnSpc>
                <a:spcPts val="905"/>
              </a:lnSpc>
            </a:pPr>
            <a:r>
              <a:rPr dirty="0" sz="80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427990">
              <a:lnSpc>
                <a:spcPts val="905"/>
              </a:lnSpc>
            </a:pPr>
            <a:r>
              <a:rPr dirty="0" sz="800" spc="-5">
                <a:latin typeface="Courier New"/>
                <a:cs typeface="Courier New"/>
              </a:rPr>
              <a:t>double </a:t>
            </a:r>
            <a:r>
              <a:rPr dirty="0" sz="800">
                <a:latin typeface="Courier New"/>
                <a:cs typeface="Courier New"/>
              </a:rPr>
              <a:t>p = </a:t>
            </a:r>
            <a:r>
              <a:rPr dirty="0" sz="800" spc="-5">
                <a:latin typeface="Courier New"/>
                <a:cs typeface="Courier New"/>
              </a:rPr>
              <a:t>1.0 </a:t>
            </a:r>
            <a:r>
              <a:rPr dirty="0" sz="800">
                <a:latin typeface="Courier New"/>
                <a:cs typeface="Courier New"/>
              </a:rPr>
              <a:t>-</a:t>
            </a:r>
            <a:r>
              <a:rPr dirty="0" sz="800" spc="-3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q;</a:t>
            </a:r>
            <a:endParaRPr sz="800">
              <a:latin typeface="Courier New"/>
              <a:cs typeface="Courier New"/>
            </a:endParaRPr>
          </a:p>
          <a:p>
            <a:pPr marL="427990" marR="1101725">
              <a:lnSpc>
                <a:spcPts val="910"/>
              </a:lnSpc>
              <a:spcBef>
                <a:spcPts val="40"/>
              </a:spcBef>
            </a:pPr>
            <a:r>
              <a:rPr dirty="0" sz="800" spc="-5">
                <a:latin typeface="Courier New"/>
                <a:cs typeface="Courier New"/>
              </a:rPr>
              <a:t>double lambda </a:t>
            </a:r>
            <a:r>
              <a:rPr dirty="0" sz="800">
                <a:latin typeface="Courier New"/>
                <a:cs typeface="Courier New"/>
              </a:rPr>
              <a:t>= z * </a:t>
            </a:r>
            <a:r>
              <a:rPr dirty="0" sz="800" spc="-5">
                <a:latin typeface="Courier New"/>
                <a:cs typeface="Courier New"/>
              </a:rPr>
              <a:t>(q </a:t>
            </a:r>
            <a:r>
              <a:rPr dirty="0" sz="800">
                <a:latin typeface="Courier New"/>
                <a:cs typeface="Courier New"/>
              </a:rPr>
              <a:t>/ </a:t>
            </a:r>
            <a:r>
              <a:rPr dirty="0" sz="800" spc="-5">
                <a:latin typeface="Courier New"/>
                <a:cs typeface="Courier New"/>
              </a:rPr>
              <a:t>p);  double sum </a:t>
            </a:r>
            <a:r>
              <a:rPr dirty="0" sz="800">
                <a:latin typeface="Courier New"/>
                <a:cs typeface="Courier New"/>
              </a:rPr>
              <a:t>=</a:t>
            </a:r>
            <a:r>
              <a:rPr dirty="0" sz="800" spc="-2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1.0;</a:t>
            </a:r>
            <a:endParaRPr sz="800">
              <a:latin typeface="Courier New"/>
              <a:cs typeface="Courier New"/>
            </a:endParaRPr>
          </a:p>
          <a:p>
            <a:pPr marL="427990">
              <a:lnSpc>
                <a:spcPts val="855"/>
              </a:lnSpc>
            </a:pPr>
            <a:r>
              <a:rPr dirty="0" sz="800" spc="-5">
                <a:latin typeface="Courier New"/>
                <a:cs typeface="Courier New"/>
              </a:rPr>
              <a:t>int i,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k;</a:t>
            </a:r>
            <a:endParaRPr sz="800">
              <a:latin typeface="Courier New"/>
              <a:cs typeface="Courier New"/>
            </a:endParaRPr>
          </a:p>
          <a:p>
            <a:pPr marL="427990">
              <a:lnSpc>
                <a:spcPts val="905"/>
              </a:lnSpc>
            </a:pPr>
            <a:r>
              <a:rPr dirty="0" sz="800" spc="-5">
                <a:latin typeface="Courier New"/>
                <a:cs typeface="Courier New"/>
              </a:rPr>
              <a:t>for (k </a:t>
            </a:r>
            <a:r>
              <a:rPr dirty="0" sz="800">
                <a:latin typeface="Courier New"/>
                <a:cs typeface="Courier New"/>
              </a:rPr>
              <a:t>= </a:t>
            </a:r>
            <a:r>
              <a:rPr dirty="0" sz="800" spc="-5">
                <a:latin typeface="Courier New"/>
                <a:cs typeface="Courier New"/>
              </a:rPr>
              <a:t>0; </a:t>
            </a:r>
            <a:r>
              <a:rPr dirty="0" sz="800">
                <a:latin typeface="Courier New"/>
                <a:cs typeface="Courier New"/>
              </a:rPr>
              <a:t>k </a:t>
            </a:r>
            <a:r>
              <a:rPr dirty="0" sz="800" spc="-5">
                <a:latin typeface="Courier New"/>
                <a:cs typeface="Courier New"/>
              </a:rPr>
              <a:t>&lt;= z;</a:t>
            </a:r>
            <a:r>
              <a:rPr dirty="0" sz="800" spc="-3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k++)</a:t>
            </a:r>
            <a:endParaRPr sz="800">
              <a:latin typeface="Courier New"/>
              <a:cs typeface="Courier New"/>
            </a:endParaRPr>
          </a:p>
          <a:p>
            <a:pPr marL="427990">
              <a:lnSpc>
                <a:spcPts val="905"/>
              </a:lnSpc>
            </a:pPr>
            <a:r>
              <a:rPr dirty="0" sz="80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671830" marR="735965">
              <a:lnSpc>
                <a:spcPts val="900"/>
              </a:lnSpc>
              <a:spcBef>
                <a:spcPts val="55"/>
              </a:spcBef>
            </a:pPr>
            <a:r>
              <a:rPr dirty="0" sz="800" spc="-5">
                <a:latin typeface="Courier New"/>
                <a:cs typeface="Courier New"/>
              </a:rPr>
              <a:t>double poisson </a:t>
            </a:r>
            <a:r>
              <a:rPr dirty="0" sz="800">
                <a:latin typeface="Courier New"/>
                <a:cs typeface="Courier New"/>
              </a:rPr>
              <a:t>= </a:t>
            </a:r>
            <a:r>
              <a:rPr dirty="0" sz="800" spc="-5">
                <a:latin typeface="Courier New"/>
                <a:cs typeface="Courier New"/>
              </a:rPr>
              <a:t>exp(-lambda);  for (i </a:t>
            </a:r>
            <a:r>
              <a:rPr dirty="0" sz="800">
                <a:latin typeface="Courier New"/>
                <a:cs typeface="Courier New"/>
              </a:rPr>
              <a:t>= </a:t>
            </a:r>
            <a:r>
              <a:rPr dirty="0" sz="800" spc="-5">
                <a:latin typeface="Courier New"/>
                <a:cs typeface="Courier New"/>
              </a:rPr>
              <a:t>1; </a:t>
            </a:r>
            <a:r>
              <a:rPr dirty="0" sz="800">
                <a:latin typeface="Courier New"/>
                <a:cs typeface="Courier New"/>
              </a:rPr>
              <a:t>i </a:t>
            </a:r>
            <a:r>
              <a:rPr dirty="0" sz="800" spc="-5">
                <a:latin typeface="Courier New"/>
                <a:cs typeface="Courier New"/>
              </a:rPr>
              <a:t>&lt;= k;</a:t>
            </a:r>
            <a:r>
              <a:rPr dirty="0" sz="800" spc="-5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i++)</a:t>
            </a:r>
            <a:endParaRPr sz="800">
              <a:latin typeface="Courier New"/>
              <a:cs typeface="Courier New"/>
            </a:endParaRPr>
          </a:p>
          <a:p>
            <a:pPr marL="915669">
              <a:lnSpc>
                <a:spcPts val="860"/>
              </a:lnSpc>
            </a:pPr>
            <a:r>
              <a:rPr dirty="0" sz="800" spc="-5">
                <a:latin typeface="Courier New"/>
                <a:cs typeface="Courier New"/>
              </a:rPr>
              <a:t>poisson *= lambda </a:t>
            </a:r>
            <a:r>
              <a:rPr dirty="0" sz="800">
                <a:latin typeface="Courier New"/>
                <a:cs typeface="Courier New"/>
              </a:rPr>
              <a:t>/</a:t>
            </a:r>
            <a:r>
              <a:rPr dirty="0" sz="800" spc="-2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i;</a:t>
            </a:r>
            <a:endParaRPr sz="800">
              <a:latin typeface="Courier New"/>
              <a:cs typeface="Courier New"/>
            </a:endParaRPr>
          </a:p>
          <a:p>
            <a:pPr marL="671830">
              <a:lnSpc>
                <a:spcPts val="905"/>
              </a:lnSpc>
            </a:pPr>
            <a:r>
              <a:rPr dirty="0" sz="800" spc="-5">
                <a:latin typeface="Courier New"/>
                <a:cs typeface="Courier New"/>
              </a:rPr>
              <a:t>sum -= poisson </a:t>
            </a:r>
            <a:r>
              <a:rPr dirty="0" sz="800">
                <a:latin typeface="Courier New"/>
                <a:cs typeface="Courier New"/>
              </a:rPr>
              <a:t>* </a:t>
            </a:r>
            <a:r>
              <a:rPr dirty="0" sz="800" spc="-5">
                <a:latin typeface="Courier New"/>
                <a:cs typeface="Courier New"/>
              </a:rPr>
              <a:t>(1 </a:t>
            </a:r>
            <a:r>
              <a:rPr dirty="0" sz="800">
                <a:latin typeface="Courier New"/>
                <a:cs typeface="Courier New"/>
              </a:rPr>
              <a:t>- </a:t>
            </a:r>
            <a:r>
              <a:rPr dirty="0" sz="800" spc="-5">
                <a:latin typeface="Courier New"/>
                <a:cs typeface="Courier New"/>
              </a:rPr>
              <a:t>pow(q </a:t>
            </a:r>
            <a:r>
              <a:rPr dirty="0" sz="800">
                <a:latin typeface="Courier New"/>
                <a:cs typeface="Courier New"/>
              </a:rPr>
              <a:t>/ </a:t>
            </a:r>
            <a:r>
              <a:rPr dirty="0" sz="800" spc="-5">
                <a:latin typeface="Courier New"/>
                <a:cs typeface="Courier New"/>
              </a:rPr>
              <a:t>p, </a:t>
            </a:r>
            <a:r>
              <a:rPr dirty="0" sz="800">
                <a:latin typeface="Courier New"/>
                <a:cs typeface="Courier New"/>
              </a:rPr>
              <a:t>z -</a:t>
            </a:r>
            <a:r>
              <a:rPr dirty="0" sz="800" spc="-9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k));</a:t>
            </a:r>
            <a:endParaRPr sz="800">
              <a:latin typeface="Courier New"/>
              <a:cs typeface="Courier New"/>
            </a:endParaRPr>
          </a:p>
          <a:p>
            <a:pPr marL="427990">
              <a:lnSpc>
                <a:spcPts val="905"/>
              </a:lnSpc>
            </a:pPr>
            <a:r>
              <a:rPr dirty="0" sz="80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427990">
              <a:lnSpc>
                <a:spcPts val="905"/>
              </a:lnSpc>
            </a:pPr>
            <a:r>
              <a:rPr dirty="0" sz="800" spc="-5">
                <a:latin typeface="Courier New"/>
                <a:cs typeface="Courier New"/>
              </a:rPr>
              <a:t>return</a:t>
            </a:r>
            <a:r>
              <a:rPr dirty="0" sz="800" spc="-10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sum;</a:t>
            </a:r>
            <a:endParaRPr sz="800">
              <a:latin typeface="Courier New"/>
              <a:cs typeface="Courier New"/>
            </a:endParaRPr>
          </a:p>
          <a:p>
            <a:pPr marL="184150">
              <a:lnSpc>
                <a:spcPts val="935"/>
              </a:lnSpc>
            </a:pPr>
            <a:r>
              <a:rPr dirty="0" sz="80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360169" y="1022349"/>
            <a:ext cx="410019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Times New Roman"/>
                <a:cs typeface="Times New Roman"/>
              </a:rPr>
              <a:t>Running some results, </a:t>
            </a:r>
            <a:r>
              <a:rPr dirty="0" sz="1000" spc="5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can see </a:t>
            </a:r>
            <a:r>
              <a:rPr dirty="0" sz="1000" spc="-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probability drop </a:t>
            </a:r>
            <a:r>
              <a:rPr dirty="0" sz="1000" spc="-5">
                <a:latin typeface="Times New Roman"/>
                <a:cs typeface="Times New Roman"/>
              </a:rPr>
              <a:t>off </a:t>
            </a:r>
            <a:r>
              <a:rPr dirty="0" sz="1000">
                <a:latin typeface="Times New Roman"/>
                <a:cs typeface="Times New Roman"/>
              </a:rPr>
              <a:t>exponentially with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z.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2569" y="1339085"/>
          <a:ext cx="1160780" cy="2886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/>
                <a:gridCol w="763270"/>
              </a:tblGrid>
              <a:tr h="229631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q=0.1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910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940"/>
                        </a:lnSpc>
                        <a:spcBef>
                          <a:spcPts val="765"/>
                        </a:spcBef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P=1.0000000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97155"/>
                </a:tc>
              </a:tr>
              <a:tr h="114934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P=0.2045873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4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P=0.0509779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4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P=0.0131722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4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P=0.0034552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P=0.0009137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P=0.0002428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4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P=0.0000647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4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P=0.0000173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P=0.0000046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79070">
                <a:tc>
                  <a:txBody>
                    <a:bodyPr/>
                    <a:lstStyle/>
                    <a:p>
                      <a:pPr marL="31750">
                        <a:lnSpc>
                          <a:spcPts val="82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z=10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2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P=0.0000012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94004">
                <a:tc>
                  <a:txBody>
                    <a:bodyPr/>
                    <a:lstStyle/>
                    <a:p>
                      <a:pPr marL="31750">
                        <a:lnSpc>
                          <a:spcPts val="930"/>
                        </a:lnSpc>
                        <a:spcBef>
                          <a:spcPts val="370"/>
                        </a:spcBef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q=0.3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910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469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28575">
                        <a:lnSpc>
                          <a:spcPts val="940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P=1.0000000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635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P=0.1773523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z=10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P=0.0416605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4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z=15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P=0.0101008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4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z=20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P=0.0024804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z=25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P=0.0006132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4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z=30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P=0.0001522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z=35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P=0.0000379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z=40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P=0.0000095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z=45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P=0.0000024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696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z=50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P=0.0000006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60169" y="4352289"/>
            <a:ext cx="1577975" cy="434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Times New Roman"/>
                <a:cs typeface="Times New Roman"/>
              </a:rPr>
              <a:t>Solving for </a:t>
            </a:r>
            <a:r>
              <a:rPr dirty="0" sz="1000" spc="5">
                <a:latin typeface="Times New Roman"/>
                <a:cs typeface="Times New Roman"/>
              </a:rPr>
              <a:t>P </a:t>
            </a:r>
            <a:r>
              <a:rPr dirty="0" sz="1000">
                <a:latin typeface="Times New Roman"/>
                <a:cs typeface="Times New Roman"/>
              </a:rPr>
              <a:t>less than</a:t>
            </a:r>
            <a:r>
              <a:rPr dirty="0" sz="1000" spc="-9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0.1%...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</a:pPr>
            <a:r>
              <a:rPr dirty="0" sz="800">
                <a:latin typeface="Courier New"/>
                <a:cs typeface="Courier New"/>
              </a:rPr>
              <a:t>P &lt;</a:t>
            </a:r>
            <a:r>
              <a:rPr dirty="0" sz="800" spc="-25">
                <a:latin typeface="Courier New"/>
                <a:cs typeface="Courier New"/>
              </a:rPr>
              <a:t> </a:t>
            </a:r>
            <a:r>
              <a:rPr dirty="0" sz="800" spc="-5">
                <a:latin typeface="Courier New"/>
                <a:cs typeface="Courier New"/>
              </a:rPr>
              <a:t>0.001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2569" y="4784595"/>
          <a:ext cx="916940" cy="91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/>
                <a:gridCol w="427990"/>
              </a:tblGrid>
              <a:tr h="114696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q=0.10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q=0.15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q=0.20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z=11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q=0.25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z=15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q=0.30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z=24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4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q=0.35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z=41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q=0.40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z=89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14696">
                <a:tc>
                  <a:txBody>
                    <a:bodyPr/>
                    <a:lstStyle/>
                    <a:p>
                      <a:pPr marL="3175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q=0.45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805"/>
                        </a:lnSpc>
                      </a:pPr>
                      <a:r>
                        <a:rPr dirty="0" sz="800" spc="-5">
                          <a:latin typeface="Courier New"/>
                          <a:cs typeface="Courier New"/>
                        </a:rPr>
                        <a:t>z=340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60169" y="5784485"/>
            <a:ext cx="5055235" cy="216471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150" spc="-5" b="1">
                <a:latin typeface="Schoolbook Uralic"/>
                <a:cs typeface="Schoolbook Uralic"/>
              </a:rPr>
              <a:t>12.</a:t>
            </a:r>
            <a:r>
              <a:rPr dirty="0" sz="1150" spc="220" b="1">
                <a:latin typeface="Schoolbook Uralic"/>
                <a:cs typeface="Schoolbook Uralic"/>
              </a:rPr>
              <a:t> </a:t>
            </a:r>
            <a:r>
              <a:rPr dirty="0" sz="1150" spc="-5" b="1">
                <a:latin typeface="Schoolbook Uralic"/>
                <a:cs typeface="Schoolbook Uralic"/>
              </a:rPr>
              <a:t>Conclusion</a:t>
            </a:r>
            <a:endParaRPr sz="1150">
              <a:latin typeface="Schoolbook Uralic"/>
              <a:cs typeface="Schoolbook Uralic"/>
            </a:endParaRPr>
          </a:p>
          <a:p>
            <a:pPr algn="just" marL="12700" marR="5080">
              <a:lnSpc>
                <a:spcPct val="97100"/>
              </a:lnSpc>
              <a:spcBef>
                <a:spcPts val="715"/>
              </a:spcBef>
            </a:pPr>
            <a:r>
              <a:rPr dirty="0" sz="1000" spc="-40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have proposed a system </a:t>
            </a:r>
            <a:r>
              <a:rPr dirty="0" sz="1000" spc="-5">
                <a:latin typeface="Times New Roman"/>
                <a:cs typeface="Times New Roman"/>
              </a:rPr>
              <a:t>for </a:t>
            </a:r>
            <a:r>
              <a:rPr dirty="0" sz="1000">
                <a:latin typeface="Times New Roman"/>
                <a:cs typeface="Times New Roman"/>
              </a:rPr>
              <a:t>electronic transactions without </a:t>
            </a:r>
            <a:r>
              <a:rPr dirty="0" sz="1000" spc="-5">
                <a:latin typeface="Times New Roman"/>
                <a:cs typeface="Times New Roman"/>
              </a:rPr>
              <a:t>relying </a:t>
            </a:r>
            <a:r>
              <a:rPr dirty="0" sz="1000">
                <a:latin typeface="Times New Roman"/>
                <a:cs typeface="Times New Roman"/>
              </a:rPr>
              <a:t>on trust. </a:t>
            </a:r>
            <a:r>
              <a:rPr dirty="0" sz="1000" spc="-40">
                <a:latin typeface="Times New Roman"/>
                <a:cs typeface="Times New Roman"/>
              </a:rPr>
              <a:t>We </a:t>
            </a:r>
            <a:r>
              <a:rPr dirty="0" sz="1000">
                <a:latin typeface="Times New Roman"/>
                <a:cs typeface="Times New Roman"/>
              </a:rPr>
              <a:t>started with  the </a:t>
            </a:r>
            <a:r>
              <a:rPr dirty="0" sz="1000" spc="5">
                <a:latin typeface="Times New Roman"/>
                <a:cs typeface="Times New Roman"/>
              </a:rPr>
              <a:t>usual </a:t>
            </a:r>
            <a:r>
              <a:rPr dirty="0" sz="1000">
                <a:latin typeface="Times New Roman"/>
                <a:cs typeface="Times New Roman"/>
              </a:rPr>
              <a:t>framework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coins made from digital signatures, which provides strong control </a:t>
            </a:r>
            <a:r>
              <a:rPr dirty="0" sz="1000" spc="5">
                <a:latin typeface="Times New Roman"/>
                <a:cs typeface="Times New Roman"/>
              </a:rPr>
              <a:t>of  </a:t>
            </a:r>
            <a:r>
              <a:rPr dirty="0" sz="1000">
                <a:latin typeface="Times New Roman"/>
                <a:cs typeface="Times New Roman"/>
              </a:rPr>
              <a:t>ownership, but is incomplete without a way to prevent double-spending. </a:t>
            </a:r>
            <a:r>
              <a:rPr dirty="0" sz="1000" spc="-30">
                <a:latin typeface="Times New Roman"/>
                <a:cs typeface="Times New Roman"/>
              </a:rPr>
              <a:t>To </a:t>
            </a:r>
            <a:r>
              <a:rPr dirty="0" sz="1000">
                <a:latin typeface="Times New Roman"/>
                <a:cs typeface="Times New Roman"/>
              </a:rPr>
              <a:t>solve this, </a:t>
            </a:r>
            <a:r>
              <a:rPr dirty="0" sz="1000" spc="5">
                <a:latin typeface="Times New Roman"/>
                <a:cs typeface="Times New Roman"/>
              </a:rPr>
              <a:t>we  </a:t>
            </a:r>
            <a:r>
              <a:rPr dirty="0" sz="1000">
                <a:latin typeface="Times New Roman"/>
                <a:cs typeface="Times New Roman"/>
              </a:rPr>
              <a:t>proposed a </a:t>
            </a:r>
            <a:r>
              <a:rPr dirty="0" sz="1000" spc="-5">
                <a:latin typeface="Times New Roman"/>
                <a:cs typeface="Times New Roman"/>
              </a:rPr>
              <a:t>peer-to-peer </a:t>
            </a:r>
            <a:r>
              <a:rPr dirty="0" sz="1000">
                <a:latin typeface="Times New Roman"/>
                <a:cs typeface="Times New Roman"/>
              </a:rPr>
              <a:t>network using proof-of-work to record a public history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transactions  that quickly becomes computationally impractical for an attacker to change if honest nodes  control a majority </a:t>
            </a:r>
            <a:r>
              <a:rPr dirty="0" sz="1000" spc="5">
                <a:latin typeface="Times New Roman"/>
                <a:cs typeface="Times New Roman"/>
              </a:rPr>
              <a:t>of </a:t>
            </a:r>
            <a:r>
              <a:rPr dirty="0" sz="1000">
                <a:latin typeface="Times New Roman"/>
                <a:cs typeface="Times New Roman"/>
              </a:rPr>
              <a:t>CPU </a:t>
            </a:r>
            <a:r>
              <a:rPr dirty="0" sz="1000" spc="-10">
                <a:latin typeface="Times New Roman"/>
                <a:cs typeface="Times New Roman"/>
              </a:rPr>
              <a:t>power. </a:t>
            </a:r>
            <a:r>
              <a:rPr dirty="0" sz="1000">
                <a:latin typeface="Times New Roman"/>
                <a:cs typeface="Times New Roman"/>
              </a:rPr>
              <a:t>The network is robust in </a:t>
            </a:r>
            <a:r>
              <a:rPr dirty="0" sz="1000" spc="-5">
                <a:latin typeface="Times New Roman"/>
                <a:cs typeface="Times New Roman"/>
              </a:rPr>
              <a:t>its </a:t>
            </a:r>
            <a:r>
              <a:rPr dirty="0" sz="1000">
                <a:latin typeface="Times New Roman"/>
                <a:cs typeface="Times New Roman"/>
              </a:rPr>
              <a:t>unstructured </a:t>
            </a:r>
            <a:r>
              <a:rPr dirty="0" sz="1000" spc="-10">
                <a:latin typeface="Times New Roman"/>
                <a:cs typeface="Times New Roman"/>
              </a:rPr>
              <a:t>simplicity. </a:t>
            </a:r>
            <a:r>
              <a:rPr dirty="0" sz="1000">
                <a:latin typeface="Times New Roman"/>
                <a:cs typeface="Times New Roman"/>
              </a:rPr>
              <a:t>Nodes  work all at once with </a:t>
            </a:r>
            <a:r>
              <a:rPr dirty="0" sz="1000" spc="-5">
                <a:latin typeface="Times New Roman"/>
                <a:cs typeface="Times New Roman"/>
              </a:rPr>
              <a:t>little </a:t>
            </a:r>
            <a:r>
              <a:rPr dirty="0" sz="1000">
                <a:latin typeface="Times New Roman"/>
                <a:cs typeface="Times New Roman"/>
              </a:rPr>
              <a:t>coordination. They do not need </a:t>
            </a:r>
            <a:r>
              <a:rPr dirty="0" sz="1000" spc="-5">
                <a:latin typeface="Times New Roman"/>
                <a:cs typeface="Times New Roman"/>
              </a:rPr>
              <a:t>to be </a:t>
            </a:r>
            <a:r>
              <a:rPr dirty="0" sz="1000">
                <a:latin typeface="Times New Roman"/>
                <a:cs typeface="Times New Roman"/>
              </a:rPr>
              <a:t>identified, since messages are  not routed to any particular place and only need to </a:t>
            </a:r>
            <a:r>
              <a:rPr dirty="0" sz="1000" spc="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delivered on a best </a:t>
            </a:r>
            <a:r>
              <a:rPr dirty="0" sz="1000" spc="-5">
                <a:latin typeface="Times New Roman"/>
                <a:cs typeface="Times New Roman"/>
              </a:rPr>
              <a:t>effort </a:t>
            </a:r>
            <a:r>
              <a:rPr dirty="0" sz="1000">
                <a:latin typeface="Times New Roman"/>
                <a:cs typeface="Times New Roman"/>
              </a:rPr>
              <a:t>basis. </a:t>
            </a:r>
            <a:r>
              <a:rPr dirty="0" sz="1000" spc="5">
                <a:latin typeface="Times New Roman"/>
                <a:cs typeface="Times New Roman"/>
              </a:rPr>
              <a:t>Nodes </a:t>
            </a:r>
            <a:r>
              <a:rPr dirty="0" sz="1000">
                <a:latin typeface="Times New Roman"/>
                <a:cs typeface="Times New Roman"/>
              </a:rPr>
              <a:t>can  leave and </a:t>
            </a:r>
            <a:r>
              <a:rPr dirty="0" sz="1000" spc="-5">
                <a:latin typeface="Times New Roman"/>
                <a:cs typeface="Times New Roman"/>
              </a:rPr>
              <a:t>rejoin </a:t>
            </a:r>
            <a:r>
              <a:rPr dirty="0" sz="1000">
                <a:latin typeface="Times New Roman"/>
                <a:cs typeface="Times New Roman"/>
              </a:rPr>
              <a:t>the network </a:t>
            </a:r>
            <a:r>
              <a:rPr dirty="0" sz="1000" spc="-5">
                <a:latin typeface="Times New Roman"/>
                <a:cs typeface="Times New Roman"/>
              </a:rPr>
              <a:t>at </a:t>
            </a:r>
            <a:r>
              <a:rPr dirty="0" sz="1000">
                <a:latin typeface="Times New Roman"/>
                <a:cs typeface="Times New Roman"/>
              </a:rPr>
              <a:t>will, accepting the proof-of-work chain as proof </a:t>
            </a:r>
            <a:r>
              <a:rPr dirty="0" sz="1000" spc="5">
                <a:latin typeface="Times New Roman"/>
                <a:cs typeface="Times New Roman"/>
              </a:rPr>
              <a:t>of what  </a:t>
            </a:r>
            <a:r>
              <a:rPr dirty="0" sz="1000">
                <a:latin typeface="Times New Roman"/>
                <a:cs typeface="Times New Roman"/>
              </a:rPr>
              <a:t>happened while they were gone. They vote with their CPU </a:t>
            </a:r>
            <a:r>
              <a:rPr dirty="0" sz="1000" spc="-5">
                <a:latin typeface="Times New Roman"/>
                <a:cs typeface="Times New Roman"/>
              </a:rPr>
              <a:t>power, </a:t>
            </a:r>
            <a:r>
              <a:rPr dirty="0" sz="1000">
                <a:latin typeface="Times New Roman"/>
                <a:cs typeface="Times New Roman"/>
              </a:rPr>
              <a:t>expressing </a:t>
            </a:r>
            <a:r>
              <a:rPr dirty="0" sz="1000" spc="-5">
                <a:latin typeface="Times New Roman"/>
                <a:cs typeface="Times New Roman"/>
              </a:rPr>
              <a:t>their </a:t>
            </a:r>
            <a:r>
              <a:rPr dirty="0" sz="1000">
                <a:latin typeface="Times New Roman"/>
                <a:cs typeface="Times New Roman"/>
              </a:rPr>
              <a:t>acceptance </a:t>
            </a:r>
            <a:r>
              <a:rPr dirty="0" sz="1000" spc="5">
                <a:latin typeface="Times New Roman"/>
                <a:cs typeface="Times New Roman"/>
              </a:rPr>
              <a:t>of  </a:t>
            </a:r>
            <a:r>
              <a:rPr dirty="0" sz="1000">
                <a:latin typeface="Times New Roman"/>
                <a:cs typeface="Times New Roman"/>
              </a:rPr>
              <a:t>valid blocks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working on extending them and rejecting invalid blocks </a:t>
            </a:r>
            <a:r>
              <a:rPr dirty="0" sz="1000" spc="5">
                <a:latin typeface="Times New Roman"/>
                <a:cs typeface="Times New Roman"/>
              </a:rPr>
              <a:t>by </a:t>
            </a:r>
            <a:r>
              <a:rPr dirty="0" sz="1000">
                <a:latin typeface="Times New Roman"/>
                <a:cs typeface="Times New Roman"/>
              </a:rPr>
              <a:t>refusing to work </a:t>
            </a:r>
            <a:r>
              <a:rPr dirty="0" sz="1000" spc="5">
                <a:latin typeface="Times New Roman"/>
                <a:cs typeface="Times New Roman"/>
              </a:rPr>
              <a:t>on  </a:t>
            </a:r>
            <a:r>
              <a:rPr dirty="0" sz="1000">
                <a:latin typeface="Times New Roman"/>
                <a:cs typeface="Times New Roman"/>
              </a:rPr>
              <a:t>them. </a:t>
            </a:r>
            <a:r>
              <a:rPr dirty="0" sz="1000" spc="5">
                <a:latin typeface="Times New Roman"/>
                <a:cs typeface="Times New Roman"/>
              </a:rPr>
              <a:t>Any </a:t>
            </a:r>
            <a:r>
              <a:rPr dirty="0" sz="1000">
                <a:latin typeface="Times New Roman"/>
                <a:cs typeface="Times New Roman"/>
              </a:rPr>
              <a:t>needed rules and incentives can </a:t>
            </a:r>
            <a:r>
              <a:rPr dirty="0" sz="1000" spc="-5">
                <a:latin typeface="Times New Roman"/>
                <a:cs typeface="Times New Roman"/>
              </a:rPr>
              <a:t>be </a:t>
            </a:r>
            <a:r>
              <a:rPr dirty="0" sz="1000">
                <a:latin typeface="Times New Roman"/>
                <a:cs typeface="Times New Roman"/>
              </a:rPr>
              <a:t>enforced with </a:t>
            </a:r>
            <a:r>
              <a:rPr dirty="0" sz="1000" spc="-5">
                <a:latin typeface="Times New Roman"/>
                <a:cs typeface="Times New Roman"/>
              </a:rPr>
              <a:t>this </a:t>
            </a:r>
            <a:r>
              <a:rPr dirty="0" sz="1000">
                <a:latin typeface="Times New Roman"/>
                <a:cs typeface="Times New Roman"/>
              </a:rPr>
              <a:t>consensus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mechanism.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5"/>
              <a:t>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360169" y="1028700"/>
            <a:ext cx="5036185" cy="271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latin typeface="Schoolbook Uralic"/>
                <a:cs typeface="Schoolbook Uralic"/>
              </a:rPr>
              <a:t>References</a:t>
            </a:r>
            <a:endParaRPr sz="1150">
              <a:latin typeface="Schoolbook Uralic"/>
              <a:cs typeface="Schoolbook Uralic"/>
            </a:endParaRPr>
          </a:p>
          <a:p>
            <a:pPr marL="332740" indent="-228600">
              <a:lnSpc>
                <a:spcPct val="100000"/>
              </a:lnSpc>
              <a:spcBef>
                <a:spcPts val="680"/>
              </a:spcBef>
              <a:buAutoNum type="arabicPlain"/>
              <a:tabLst>
                <a:tab pos="332740" algn="l"/>
              </a:tabLst>
            </a:pPr>
            <a:r>
              <a:rPr dirty="0" sz="900" spc="-40">
                <a:latin typeface="Times New Roman"/>
                <a:cs typeface="Times New Roman"/>
              </a:rPr>
              <a:t>W. </a:t>
            </a:r>
            <a:r>
              <a:rPr dirty="0" sz="900" spc="-5">
                <a:latin typeface="Times New Roman"/>
                <a:cs typeface="Times New Roman"/>
              </a:rPr>
              <a:t>Dai, </a:t>
            </a:r>
            <a:r>
              <a:rPr dirty="0" sz="900" spc="-10">
                <a:latin typeface="Times New Roman"/>
                <a:cs typeface="Times New Roman"/>
              </a:rPr>
              <a:t>"b-money," </a:t>
            </a:r>
            <a:r>
              <a:rPr dirty="0" sz="900" spc="-5">
                <a:latin typeface="Times New Roman"/>
                <a:cs typeface="Times New Roman"/>
                <a:hlinkClick r:id="rId2"/>
              </a:rPr>
              <a:t>http://www.weidai.com/bmoney.txt,</a:t>
            </a:r>
            <a:r>
              <a:rPr dirty="0" sz="900" spc="65">
                <a:latin typeface="Times New Roman"/>
                <a:cs typeface="Times New Roman"/>
                <a:hlinkClick r:id="rId2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1998.</a:t>
            </a:r>
            <a:endParaRPr sz="900">
              <a:latin typeface="Times New Roman"/>
              <a:cs typeface="Times New Roman"/>
            </a:endParaRPr>
          </a:p>
          <a:p>
            <a:pPr marL="332740" marR="102870" indent="-228600">
              <a:lnSpc>
                <a:spcPts val="1040"/>
              </a:lnSpc>
              <a:spcBef>
                <a:spcPts val="665"/>
              </a:spcBef>
              <a:buAutoNum type="arabicPlain"/>
              <a:tabLst>
                <a:tab pos="332740" algn="l"/>
              </a:tabLst>
            </a:pPr>
            <a:r>
              <a:rPr dirty="0" sz="900" spc="-5">
                <a:latin typeface="Times New Roman"/>
                <a:cs typeface="Times New Roman"/>
              </a:rPr>
              <a:t>H. Massias, X.S. </a:t>
            </a:r>
            <a:r>
              <a:rPr dirty="0" sz="900" spc="-15">
                <a:latin typeface="Times New Roman"/>
                <a:cs typeface="Times New Roman"/>
              </a:rPr>
              <a:t>Avila, </a:t>
            </a:r>
            <a:r>
              <a:rPr dirty="0" sz="900">
                <a:latin typeface="Times New Roman"/>
                <a:cs typeface="Times New Roman"/>
              </a:rPr>
              <a:t>and </a:t>
            </a:r>
            <a:r>
              <a:rPr dirty="0" sz="900" spc="-5">
                <a:latin typeface="Times New Roman"/>
                <a:cs typeface="Times New Roman"/>
              </a:rPr>
              <a:t>J.-J. </a:t>
            </a:r>
            <a:r>
              <a:rPr dirty="0" sz="900" spc="-10">
                <a:latin typeface="Times New Roman"/>
                <a:cs typeface="Times New Roman"/>
              </a:rPr>
              <a:t>Quisquater, </a:t>
            </a:r>
            <a:r>
              <a:rPr dirty="0" sz="900" spc="-5">
                <a:latin typeface="Times New Roman"/>
                <a:cs typeface="Times New Roman"/>
              </a:rPr>
              <a:t>"Design </a:t>
            </a:r>
            <a:r>
              <a:rPr dirty="0" sz="900">
                <a:latin typeface="Times New Roman"/>
                <a:cs typeface="Times New Roman"/>
              </a:rPr>
              <a:t>of a </a:t>
            </a:r>
            <a:r>
              <a:rPr dirty="0" sz="900" spc="-5">
                <a:latin typeface="Times New Roman"/>
                <a:cs typeface="Times New Roman"/>
              </a:rPr>
              <a:t>secure timestamping service with minimal  </a:t>
            </a:r>
            <a:r>
              <a:rPr dirty="0" sz="900">
                <a:latin typeface="Times New Roman"/>
                <a:cs typeface="Times New Roman"/>
              </a:rPr>
              <a:t>trust requirements," </a:t>
            </a:r>
            <a:r>
              <a:rPr dirty="0" sz="900" spc="-5">
                <a:latin typeface="Times New Roman"/>
                <a:cs typeface="Times New Roman"/>
              </a:rPr>
              <a:t>In </a:t>
            </a:r>
            <a:r>
              <a:rPr dirty="0" sz="900" i="1">
                <a:latin typeface="Times New Roman"/>
                <a:cs typeface="Times New Roman"/>
              </a:rPr>
              <a:t>20th </a:t>
            </a:r>
            <a:r>
              <a:rPr dirty="0" sz="900" spc="-5" i="1">
                <a:latin typeface="Times New Roman"/>
                <a:cs typeface="Times New Roman"/>
              </a:rPr>
              <a:t>Symposium </a:t>
            </a:r>
            <a:r>
              <a:rPr dirty="0" sz="900" i="1">
                <a:latin typeface="Times New Roman"/>
                <a:cs typeface="Times New Roman"/>
              </a:rPr>
              <a:t>on Information </a:t>
            </a:r>
            <a:r>
              <a:rPr dirty="0" sz="900" spc="-5" i="1">
                <a:latin typeface="Times New Roman"/>
                <a:cs typeface="Times New Roman"/>
              </a:rPr>
              <a:t>Theory </a:t>
            </a:r>
            <a:r>
              <a:rPr dirty="0" sz="900" i="1">
                <a:latin typeface="Times New Roman"/>
                <a:cs typeface="Times New Roman"/>
              </a:rPr>
              <a:t>in the </a:t>
            </a:r>
            <a:r>
              <a:rPr dirty="0" sz="900" spc="-5" i="1">
                <a:latin typeface="Times New Roman"/>
                <a:cs typeface="Times New Roman"/>
              </a:rPr>
              <a:t>Benelux</a:t>
            </a:r>
            <a:r>
              <a:rPr dirty="0" sz="900" spc="-5">
                <a:latin typeface="Times New Roman"/>
                <a:cs typeface="Times New Roman"/>
              </a:rPr>
              <a:t>, </a:t>
            </a:r>
            <a:r>
              <a:rPr dirty="0" sz="900">
                <a:latin typeface="Times New Roman"/>
                <a:cs typeface="Times New Roman"/>
              </a:rPr>
              <a:t>May</a:t>
            </a:r>
            <a:r>
              <a:rPr dirty="0" sz="900" spc="-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1999.</a:t>
            </a:r>
            <a:endParaRPr sz="900">
              <a:latin typeface="Times New Roman"/>
              <a:cs typeface="Times New Roman"/>
            </a:endParaRPr>
          </a:p>
          <a:p>
            <a:pPr marL="332740" marR="20955" indent="-228600">
              <a:lnSpc>
                <a:spcPts val="1040"/>
              </a:lnSpc>
              <a:spcBef>
                <a:spcPts val="640"/>
              </a:spcBef>
              <a:buAutoNum type="arabicPlain"/>
              <a:tabLst>
                <a:tab pos="332740" algn="l"/>
              </a:tabLst>
            </a:pPr>
            <a:r>
              <a:rPr dirty="0" sz="900" spc="-5">
                <a:latin typeface="Times New Roman"/>
                <a:cs typeface="Times New Roman"/>
              </a:rPr>
              <a:t>S. </a:t>
            </a:r>
            <a:r>
              <a:rPr dirty="0" sz="900" spc="-10">
                <a:latin typeface="Times New Roman"/>
                <a:cs typeface="Times New Roman"/>
              </a:rPr>
              <a:t>Haber, </a:t>
            </a:r>
            <a:r>
              <a:rPr dirty="0" sz="900" spc="-25">
                <a:latin typeface="Times New Roman"/>
                <a:cs typeface="Times New Roman"/>
              </a:rPr>
              <a:t>W.S. </a:t>
            </a:r>
            <a:r>
              <a:rPr dirty="0" sz="900" spc="-5">
                <a:latin typeface="Times New Roman"/>
                <a:cs typeface="Times New Roman"/>
              </a:rPr>
              <a:t>Stornetta, "How </a:t>
            </a:r>
            <a:r>
              <a:rPr dirty="0" sz="900">
                <a:latin typeface="Times New Roman"/>
                <a:cs typeface="Times New Roman"/>
              </a:rPr>
              <a:t>to </a:t>
            </a:r>
            <a:r>
              <a:rPr dirty="0" sz="900" spc="-5">
                <a:latin typeface="Times New Roman"/>
                <a:cs typeface="Times New Roman"/>
              </a:rPr>
              <a:t>time-stamp </a:t>
            </a:r>
            <a:r>
              <a:rPr dirty="0" sz="900">
                <a:latin typeface="Times New Roman"/>
                <a:cs typeface="Times New Roman"/>
              </a:rPr>
              <a:t>a </a:t>
            </a:r>
            <a:r>
              <a:rPr dirty="0" sz="900" spc="-5">
                <a:latin typeface="Times New Roman"/>
                <a:cs typeface="Times New Roman"/>
              </a:rPr>
              <a:t>digital </a:t>
            </a:r>
            <a:r>
              <a:rPr dirty="0" sz="900">
                <a:latin typeface="Times New Roman"/>
                <a:cs typeface="Times New Roman"/>
              </a:rPr>
              <a:t>document," </a:t>
            </a:r>
            <a:r>
              <a:rPr dirty="0" sz="900" spc="-5">
                <a:latin typeface="Times New Roman"/>
                <a:cs typeface="Times New Roman"/>
              </a:rPr>
              <a:t>In </a:t>
            </a:r>
            <a:r>
              <a:rPr dirty="0" sz="900" i="1">
                <a:latin typeface="Times New Roman"/>
                <a:cs typeface="Times New Roman"/>
              </a:rPr>
              <a:t>Journal of </a:t>
            </a:r>
            <a:r>
              <a:rPr dirty="0" sz="900" spc="-10" i="1">
                <a:latin typeface="Times New Roman"/>
                <a:cs typeface="Times New Roman"/>
              </a:rPr>
              <a:t>Cryptology</a:t>
            </a:r>
            <a:r>
              <a:rPr dirty="0" sz="900" spc="-10">
                <a:latin typeface="Times New Roman"/>
                <a:cs typeface="Times New Roman"/>
              </a:rPr>
              <a:t>, </a:t>
            </a:r>
            <a:r>
              <a:rPr dirty="0" sz="900">
                <a:latin typeface="Times New Roman"/>
                <a:cs typeface="Times New Roman"/>
              </a:rPr>
              <a:t>vol </a:t>
            </a:r>
            <a:r>
              <a:rPr dirty="0" sz="900" spc="-5">
                <a:latin typeface="Times New Roman"/>
                <a:cs typeface="Times New Roman"/>
              </a:rPr>
              <a:t>3, </a:t>
            </a:r>
            <a:r>
              <a:rPr dirty="0" sz="900">
                <a:latin typeface="Times New Roman"/>
                <a:cs typeface="Times New Roman"/>
              </a:rPr>
              <a:t>no  2, pages </a:t>
            </a:r>
            <a:r>
              <a:rPr dirty="0" sz="900" spc="-15">
                <a:latin typeface="Times New Roman"/>
                <a:cs typeface="Times New Roman"/>
              </a:rPr>
              <a:t>99-111,</a:t>
            </a:r>
            <a:r>
              <a:rPr dirty="0" sz="900" spc="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1991.</a:t>
            </a:r>
            <a:endParaRPr sz="900">
              <a:latin typeface="Times New Roman"/>
              <a:cs typeface="Times New Roman"/>
            </a:endParaRPr>
          </a:p>
          <a:p>
            <a:pPr marL="332740" marR="5080" indent="-228600">
              <a:lnSpc>
                <a:spcPts val="1040"/>
              </a:lnSpc>
              <a:spcBef>
                <a:spcPts val="640"/>
              </a:spcBef>
              <a:buAutoNum type="arabicPlain"/>
              <a:tabLst>
                <a:tab pos="332740" algn="l"/>
              </a:tabLst>
            </a:pPr>
            <a:r>
              <a:rPr dirty="0" sz="900" spc="-5">
                <a:latin typeface="Times New Roman"/>
                <a:cs typeface="Times New Roman"/>
              </a:rPr>
              <a:t>D. </a:t>
            </a:r>
            <a:r>
              <a:rPr dirty="0" sz="900" spc="-10">
                <a:latin typeface="Times New Roman"/>
                <a:cs typeface="Times New Roman"/>
              </a:rPr>
              <a:t>Bayer, S. Haber, </a:t>
            </a:r>
            <a:r>
              <a:rPr dirty="0" sz="900" spc="-25">
                <a:latin typeface="Times New Roman"/>
                <a:cs typeface="Times New Roman"/>
              </a:rPr>
              <a:t>W.S. </a:t>
            </a:r>
            <a:r>
              <a:rPr dirty="0" sz="900" spc="-5">
                <a:latin typeface="Times New Roman"/>
                <a:cs typeface="Times New Roman"/>
              </a:rPr>
              <a:t>Stornetta, "Improving </a:t>
            </a:r>
            <a:r>
              <a:rPr dirty="0" sz="900">
                <a:latin typeface="Times New Roman"/>
                <a:cs typeface="Times New Roman"/>
              </a:rPr>
              <a:t>the </a:t>
            </a:r>
            <a:r>
              <a:rPr dirty="0" sz="900" spc="-5">
                <a:latin typeface="Times New Roman"/>
                <a:cs typeface="Times New Roman"/>
              </a:rPr>
              <a:t>efficiency and </a:t>
            </a:r>
            <a:r>
              <a:rPr dirty="0" sz="900">
                <a:latin typeface="Times New Roman"/>
                <a:cs typeface="Times New Roman"/>
              </a:rPr>
              <a:t>reliability of </a:t>
            </a:r>
            <a:r>
              <a:rPr dirty="0" sz="900" spc="-5">
                <a:latin typeface="Times New Roman"/>
                <a:cs typeface="Times New Roman"/>
              </a:rPr>
              <a:t>digital </a:t>
            </a:r>
            <a:r>
              <a:rPr dirty="0" sz="900">
                <a:latin typeface="Times New Roman"/>
                <a:cs typeface="Times New Roman"/>
              </a:rPr>
              <a:t>time-stamping,"  </a:t>
            </a:r>
            <a:r>
              <a:rPr dirty="0" sz="900" spc="-5">
                <a:latin typeface="Times New Roman"/>
                <a:cs typeface="Times New Roman"/>
              </a:rPr>
              <a:t>In </a:t>
            </a:r>
            <a:r>
              <a:rPr dirty="0" sz="900" spc="-5" i="1">
                <a:latin typeface="Times New Roman"/>
                <a:cs typeface="Times New Roman"/>
              </a:rPr>
              <a:t>Sequences </a:t>
            </a:r>
            <a:r>
              <a:rPr dirty="0" sz="900" i="1">
                <a:latin typeface="Times New Roman"/>
                <a:cs typeface="Times New Roman"/>
              </a:rPr>
              <a:t>II: Methods in Communication, Security and Computer </a:t>
            </a:r>
            <a:r>
              <a:rPr dirty="0" sz="900" spc="-5" i="1">
                <a:latin typeface="Times New Roman"/>
                <a:cs typeface="Times New Roman"/>
              </a:rPr>
              <a:t>Science</a:t>
            </a:r>
            <a:r>
              <a:rPr dirty="0" sz="900" spc="-5">
                <a:latin typeface="Times New Roman"/>
                <a:cs typeface="Times New Roman"/>
              </a:rPr>
              <a:t>, </a:t>
            </a:r>
            <a:r>
              <a:rPr dirty="0" sz="900">
                <a:latin typeface="Times New Roman"/>
                <a:cs typeface="Times New Roman"/>
              </a:rPr>
              <a:t>pages </a:t>
            </a:r>
            <a:r>
              <a:rPr dirty="0" sz="900" spc="-5">
                <a:latin typeface="Times New Roman"/>
                <a:cs typeface="Times New Roman"/>
              </a:rPr>
              <a:t>329-334,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1993.</a:t>
            </a:r>
            <a:endParaRPr sz="900">
              <a:latin typeface="Times New Roman"/>
              <a:cs typeface="Times New Roman"/>
            </a:endParaRPr>
          </a:p>
          <a:p>
            <a:pPr marL="332740" marR="121285" indent="-228600">
              <a:lnSpc>
                <a:spcPts val="1040"/>
              </a:lnSpc>
              <a:spcBef>
                <a:spcPts val="640"/>
              </a:spcBef>
              <a:buAutoNum type="arabicPlain"/>
              <a:tabLst>
                <a:tab pos="332740" algn="l"/>
              </a:tabLst>
            </a:pPr>
            <a:r>
              <a:rPr dirty="0" sz="900" spc="-5">
                <a:latin typeface="Times New Roman"/>
                <a:cs typeface="Times New Roman"/>
              </a:rPr>
              <a:t>S. </a:t>
            </a:r>
            <a:r>
              <a:rPr dirty="0" sz="900" spc="-10">
                <a:latin typeface="Times New Roman"/>
                <a:cs typeface="Times New Roman"/>
              </a:rPr>
              <a:t>Haber, </a:t>
            </a:r>
            <a:r>
              <a:rPr dirty="0" sz="900" spc="-25">
                <a:latin typeface="Times New Roman"/>
                <a:cs typeface="Times New Roman"/>
              </a:rPr>
              <a:t>W.S. </a:t>
            </a:r>
            <a:r>
              <a:rPr dirty="0" sz="900" spc="-5">
                <a:latin typeface="Times New Roman"/>
                <a:cs typeface="Times New Roman"/>
              </a:rPr>
              <a:t>Stornetta, "Secure </a:t>
            </a:r>
            <a:r>
              <a:rPr dirty="0" sz="900">
                <a:latin typeface="Times New Roman"/>
                <a:cs typeface="Times New Roman"/>
              </a:rPr>
              <a:t>names </a:t>
            </a:r>
            <a:r>
              <a:rPr dirty="0" sz="900" spc="-5">
                <a:latin typeface="Times New Roman"/>
                <a:cs typeface="Times New Roman"/>
              </a:rPr>
              <a:t>for bit-strings," In </a:t>
            </a:r>
            <a:r>
              <a:rPr dirty="0" sz="900" spc="-5" i="1">
                <a:latin typeface="Times New Roman"/>
                <a:cs typeface="Times New Roman"/>
              </a:rPr>
              <a:t>Proceedings </a:t>
            </a:r>
            <a:r>
              <a:rPr dirty="0" sz="900" i="1">
                <a:latin typeface="Times New Roman"/>
                <a:cs typeface="Times New Roman"/>
              </a:rPr>
              <a:t>of the 4th ACM </a:t>
            </a:r>
            <a:r>
              <a:rPr dirty="0" sz="900" spc="-5" i="1">
                <a:latin typeface="Times New Roman"/>
                <a:cs typeface="Times New Roman"/>
              </a:rPr>
              <a:t>Conference  </a:t>
            </a:r>
            <a:r>
              <a:rPr dirty="0" sz="900" i="1">
                <a:latin typeface="Times New Roman"/>
                <a:cs typeface="Times New Roman"/>
              </a:rPr>
              <a:t>on Computer and Communications </a:t>
            </a:r>
            <a:r>
              <a:rPr dirty="0" sz="900" spc="-10" i="1">
                <a:latin typeface="Times New Roman"/>
                <a:cs typeface="Times New Roman"/>
              </a:rPr>
              <a:t>Security</a:t>
            </a:r>
            <a:r>
              <a:rPr dirty="0" sz="900" spc="-10">
                <a:latin typeface="Times New Roman"/>
                <a:cs typeface="Times New Roman"/>
              </a:rPr>
              <a:t>, </a:t>
            </a:r>
            <a:r>
              <a:rPr dirty="0" sz="900" spc="-5">
                <a:latin typeface="Times New Roman"/>
                <a:cs typeface="Times New Roman"/>
              </a:rPr>
              <a:t>pages 28-35, April</a:t>
            </a:r>
            <a:r>
              <a:rPr dirty="0" sz="900" spc="-3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1997.</a:t>
            </a:r>
            <a:endParaRPr sz="900">
              <a:latin typeface="Times New Roman"/>
              <a:cs typeface="Times New Roman"/>
            </a:endParaRPr>
          </a:p>
          <a:p>
            <a:pPr marL="332740" marR="1985010" indent="-228600">
              <a:lnSpc>
                <a:spcPts val="1040"/>
              </a:lnSpc>
              <a:spcBef>
                <a:spcPts val="640"/>
              </a:spcBef>
              <a:buAutoNum type="arabicPlain"/>
              <a:tabLst>
                <a:tab pos="332740" algn="l"/>
              </a:tabLst>
            </a:pPr>
            <a:r>
              <a:rPr dirty="0" sz="900" spc="-5">
                <a:latin typeface="Times New Roman"/>
                <a:cs typeface="Times New Roman"/>
              </a:rPr>
              <a:t>A. </a:t>
            </a:r>
            <a:r>
              <a:rPr dirty="0" sz="900">
                <a:latin typeface="Times New Roman"/>
                <a:cs typeface="Times New Roman"/>
              </a:rPr>
              <a:t>Back, </a:t>
            </a:r>
            <a:r>
              <a:rPr dirty="0" sz="900" spc="-5">
                <a:latin typeface="Times New Roman"/>
                <a:cs typeface="Times New Roman"/>
              </a:rPr>
              <a:t>"Hashcash </a:t>
            </a:r>
            <a:r>
              <a:rPr dirty="0" sz="900">
                <a:latin typeface="Times New Roman"/>
                <a:cs typeface="Times New Roman"/>
              </a:rPr>
              <a:t>- a denial of </a:t>
            </a:r>
            <a:r>
              <a:rPr dirty="0" sz="900" spc="-5">
                <a:latin typeface="Times New Roman"/>
                <a:cs typeface="Times New Roman"/>
              </a:rPr>
              <a:t>service counter-measure,"  </a:t>
            </a:r>
            <a:r>
              <a:rPr dirty="0" sz="900" spc="-5">
                <a:latin typeface="Times New Roman"/>
                <a:cs typeface="Times New Roman"/>
                <a:hlinkClick r:id="rId3"/>
              </a:rPr>
              <a:t>http://www.hashcash.org/papers/hashcash.pdf,</a:t>
            </a:r>
            <a:r>
              <a:rPr dirty="0" sz="900" spc="5">
                <a:latin typeface="Times New Roman"/>
                <a:cs typeface="Times New Roman"/>
                <a:hlinkClick r:id="rId3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2002.</a:t>
            </a:r>
            <a:endParaRPr sz="900">
              <a:latin typeface="Times New Roman"/>
              <a:cs typeface="Times New Roman"/>
            </a:endParaRPr>
          </a:p>
          <a:p>
            <a:pPr marL="332740" marR="211454" indent="-228600">
              <a:lnSpc>
                <a:spcPts val="1040"/>
              </a:lnSpc>
              <a:spcBef>
                <a:spcPts val="640"/>
              </a:spcBef>
              <a:buAutoNum type="arabicPlain"/>
              <a:tabLst>
                <a:tab pos="332740" algn="l"/>
              </a:tabLst>
            </a:pPr>
            <a:r>
              <a:rPr dirty="0" sz="900" spc="-5">
                <a:latin typeface="Times New Roman"/>
                <a:cs typeface="Times New Roman"/>
              </a:rPr>
              <a:t>R.C. Merkle, "Protocols for </a:t>
            </a:r>
            <a:r>
              <a:rPr dirty="0" sz="900">
                <a:latin typeface="Times New Roman"/>
                <a:cs typeface="Times New Roman"/>
              </a:rPr>
              <a:t>public key </a:t>
            </a:r>
            <a:r>
              <a:rPr dirty="0" sz="900" spc="-5">
                <a:latin typeface="Times New Roman"/>
                <a:cs typeface="Times New Roman"/>
              </a:rPr>
              <a:t>cryptosystems," In </a:t>
            </a:r>
            <a:r>
              <a:rPr dirty="0" sz="900" spc="-10" i="1">
                <a:latin typeface="Times New Roman"/>
                <a:cs typeface="Times New Roman"/>
              </a:rPr>
              <a:t>Proc. </a:t>
            </a:r>
            <a:r>
              <a:rPr dirty="0" sz="900" i="1">
                <a:latin typeface="Times New Roman"/>
                <a:cs typeface="Times New Roman"/>
              </a:rPr>
              <a:t>1980 </a:t>
            </a:r>
            <a:r>
              <a:rPr dirty="0" sz="900" spc="-5" i="1">
                <a:latin typeface="Times New Roman"/>
                <a:cs typeface="Times New Roman"/>
              </a:rPr>
              <a:t>Symposium </a:t>
            </a:r>
            <a:r>
              <a:rPr dirty="0" sz="900" i="1">
                <a:latin typeface="Times New Roman"/>
                <a:cs typeface="Times New Roman"/>
              </a:rPr>
              <a:t>on Security and  </a:t>
            </a:r>
            <a:r>
              <a:rPr dirty="0" sz="900" spc="-10" i="1">
                <a:latin typeface="Times New Roman"/>
                <a:cs typeface="Times New Roman"/>
              </a:rPr>
              <a:t>Privacy</a:t>
            </a:r>
            <a:r>
              <a:rPr dirty="0" sz="900" spc="-10">
                <a:latin typeface="Times New Roman"/>
                <a:cs typeface="Times New Roman"/>
              </a:rPr>
              <a:t>, </a:t>
            </a:r>
            <a:r>
              <a:rPr dirty="0" sz="900">
                <a:latin typeface="Times New Roman"/>
                <a:cs typeface="Times New Roman"/>
              </a:rPr>
              <a:t>IEEE </a:t>
            </a:r>
            <a:r>
              <a:rPr dirty="0" sz="900" spc="-5">
                <a:latin typeface="Times New Roman"/>
                <a:cs typeface="Times New Roman"/>
              </a:rPr>
              <a:t>Computer </a:t>
            </a:r>
            <a:r>
              <a:rPr dirty="0" sz="900" spc="-10">
                <a:latin typeface="Times New Roman"/>
                <a:cs typeface="Times New Roman"/>
              </a:rPr>
              <a:t>Society, </a:t>
            </a:r>
            <a:r>
              <a:rPr dirty="0" sz="900">
                <a:latin typeface="Times New Roman"/>
                <a:cs typeface="Times New Roman"/>
              </a:rPr>
              <a:t>pages </a:t>
            </a:r>
            <a:r>
              <a:rPr dirty="0" sz="900" spc="-5">
                <a:latin typeface="Times New Roman"/>
                <a:cs typeface="Times New Roman"/>
              </a:rPr>
              <a:t>122-133, April</a:t>
            </a:r>
            <a:r>
              <a:rPr dirty="0" sz="900" spc="-10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1980.</a:t>
            </a:r>
            <a:endParaRPr sz="900">
              <a:latin typeface="Times New Roman"/>
              <a:cs typeface="Times New Roman"/>
            </a:endParaRPr>
          </a:p>
          <a:p>
            <a:pPr marL="332740" indent="-228600">
              <a:lnSpc>
                <a:spcPct val="100000"/>
              </a:lnSpc>
              <a:spcBef>
                <a:spcPts val="575"/>
              </a:spcBef>
              <a:buAutoNum type="arabicPlain"/>
              <a:tabLst>
                <a:tab pos="332740" algn="l"/>
              </a:tabLst>
            </a:pPr>
            <a:r>
              <a:rPr dirty="0" sz="900" spc="-40">
                <a:latin typeface="Times New Roman"/>
                <a:cs typeface="Times New Roman"/>
              </a:rPr>
              <a:t>W. </a:t>
            </a:r>
            <a:r>
              <a:rPr dirty="0" sz="900" spc="-10">
                <a:latin typeface="Times New Roman"/>
                <a:cs typeface="Times New Roman"/>
              </a:rPr>
              <a:t>Feller, </a:t>
            </a:r>
            <a:r>
              <a:rPr dirty="0" sz="900" spc="-5">
                <a:latin typeface="Times New Roman"/>
                <a:cs typeface="Times New Roman"/>
              </a:rPr>
              <a:t>"An introduction </a:t>
            </a:r>
            <a:r>
              <a:rPr dirty="0" sz="900">
                <a:latin typeface="Times New Roman"/>
                <a:cs typeface="Times New Roman"/>
              </a:rPr>
              <a:t>to probability theory and its applications,"</a:t>
            </a:r>
            <a:r>
              <a:rPr dirty="0" sz="900" spc="2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1957.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2022-08-14T06:48:51Z</dcterms:created>
  <dcterms:modified xsi:type="dcterms:W3CDTF">2022-08-14T06:48:51Z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2009-03-24T00:00:00Z</vt:filetime>
  </property>
  <property fmtid="{D5CDD505-2E9C-101B-9397-08002B2CF9AE}" pid="3" name="Creator">
    <vt:lpwstr>Writer</vt:lpwstr>
  </property>
  <property fmtid="{D5CDD505-2E9C-101B-9397-08002B2CF9AE}" pid="4" name="LastSaved">
    <vt:filetime>2022-08-14T00:00:00Z</vt:filetime>
  </property>
</Properties>
</file>