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5" r:id="rId4"/>
    <p:sldId id="302" r:id="rId5"/>
    <p:sldId id="294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5" r:id="rId14"/>
    <p:sldId id="316" r:id="rId15"/>
    <p:sldId id="318" r:id="rId16"/>
    <p:sldId id="319" r:id="rId17"/>
    <p:sldId id="322" r:id="rId18"/>
    <p:sldId id="323" r:id="rId19"/>
    <p:sldId id="311" r:id="rId20"/>
    <p:sldId id="312" r:id="rId21"/>
    <p:sldId id="313" r:id="rId22"/>
    <p:sldId id="320" r:id="rId23"/>
    <p:sldId id="321" r:id="rId24"/>
    <p:sldId id="324" r:id="rId25"/>
    <p:sldId id="300" r:id="rId26"/>
    <p:sldId id="301" r:id="rId2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1BACF-5441-EE3A-57CE-E07AC7E148B0}" v="65" dt="2019-03-18T21:43:40.922"/>
    <p1510:client id="{7E647332-0CEB-F65A-7575-CFE3B765AAE0}" v="255" dt="2019-03-18T22:21:58.516"/>
    <p1510:client id="{81FE025E-E1E1-3470-421B-4031FF5DAECF}" v="62" dt="2019-03-18T22:29:33.179"/>
    <p1510:client id="{315808EA-0B95-C24E-72FC-43D42DC7CBCC}" v="12" dt="2019-03-18T22:29:09.653"/>
    <p1510:client id="{0CE54965-0C2E-291A-DF58-484D9D728BD1}" v="154" dt="2019-03-18T22:54:03.395"/>
    <p1510:client id="{ADF3E322-62F1-E05F-9C1F-EA5CF70E192D}" v="204" dt="2019-03-18T22:54:19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240"/>
        <p:guide pos="57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/>
              <a:t>Presentation</a:t>
            </a:r>
            <a:br>
              <a:rPr lang="en-US" altLang="ja-JP"/>
            </a:br>
            <a:r>
              <a:rPr lang="en-US" altLang="ja-JP"/>
              <a:t>Title Here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</a:p>
          <a:p>
            <a:r>
              <a:rPr lang="en-US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/>
              <a:t>Text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Text</a:t>
            </a:r>
            <a:endParaRPr lang="en-US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  <a:p>
            <a:pPr lvl="0"/>
            <a:r>
              <a:rPr lang="en-US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/>
            </a:br>
            <a:r>
              <a:rPr lang="en-US" altLang="ja-JP"/>
              <a:t>SECTION</a:t>
            </a:r>
            <a:br>
              <a:rPr lang="en-US" altLang="ja-JP"/>
            </a:br>
            <a:r>
              <a:rPr lang="en-US" altLang="ja-JP"/>
              <a:t>TITLE HERE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/>
            </a:br>
            <a:r>
              <a:rPr lang="en-US" altLang="ja-JP"/>
              <a:t>SECTION</a:t>
            </a:r>
            <a:br>
              <a:rPr lang="en-US" altLang="ja-JP"/>
            </a:br>
            <a:r>
              <a:rPr lang="en-US" altLang="ja-JP"/>
              <a:t>TITLE HERE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25656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/>
              <a:t>SLIDE TITLE HERE</a:t>
            </a:r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Sub Title Here</a:t>
            </a:r>
            <a:endParaRPr 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/>
              <a:t>Master Text Here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/>
              <a:t>Master Text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  <p:sldLayoutId id="2147483671" r:id="rId22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it.comillas.edu/pfc/resumenes/4dee5b199a840.pdf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obleprog.es/cc/cudaprog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la/book/9789812871336" TargetMode="External"/><Relationship Id="rId2" Type="http://schemas.openxmlformats.org/officeDocument/2006/relationships/hyperlink" Target="https://www.springer.com/la/book/9783319065472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eople.maths.ox.ac.uk/~gilesm/cuda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introduction-to-gpu-computing-with-cuda/" TargetMode="External"/><Relationship Id="rId2" Type="http://schemas.openxmlformats.org/officeDocument/2006/relationships/hyperlink" Target="https://www.udemy.com/cuda-programming-masterclas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rrayfire.com/training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indshare.com/Learn/OpenCL_Programming_for_GPU_and_Multicore_Architectures/Training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ics.com/learning/training/state-art-opengl-q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it.comillas.edu/pfc/resumenes/4dee5b199a840.pdf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it.comillas.edu/pfc/resumenes/4dee5b199a840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eb.engr.oregonstate.edu/~mjb/cs550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mputing.llnl.gov/tutorials/dataheroes/GPUParallelProgramming.pdf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olfram.com/training/courses/hpc021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.com/training/courses/hpc021.html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teamweek.com/#pp/um7Hk_fVHIP9ezSn-96o3xp0WBkjr0_h" TargetMode="Externa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penaccess.uoc.edu/webapps/o2/bitstream/10609/23827/2/Manual_Instalaci%C3%B3n_CUDA.pdfv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eloper.amd.com/wordpress/media/2013/12/AMD_OpenCL_Programming_User_Guide2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xabyteinformatica.com/uoc/Informatica/Arquitecturas_de_computadores_avanzadas/Arquitecturas_de_computadores_avanzadas_(Modulo_5).pdf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mputing.llnl.gov/tutorials/dataheroes/GPUParallelProgramming.pdf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ink.springer.com/chapter/10.1007/978-3-540-89740-8_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41035" y="2146699"/>
            <a:ext cx="12678185" cy="30181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Scientific Cards</a:t>
            </a:r>
            <a:br>
              <a:rPr lang="en-US"/>
            </a:br>
            <a:r>
              <a:rPr lang="en-US" sz="8800" b="1"/>
              <a:t>testing and developing</a:t>
            </a:r>
            <a:endParaRPr lang="es-ES" sz="88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58830" y="6439644"/>
            <a:ext cx="10153128" cy="3380089"/>
          </a:xfrm>
        </p:spPr>
        <p:txBody>
          <a:bodyPr vert="horz" lIns="163275" tIns="81638" rIns="163275" bIns="81638" rtlCol="0" anchor="t">
            <a:normAutofit/>
          </a:bodyPr>
          <a:lstStyle/>
          <a:p>
            <a:r>
              <a:rPr lang="en-US">
                <a:latin typeface="Aleo-LightItalic"/>
              </a:rPr>
              <a:t>Borja </a:t>
            </a:r>
            <a:r>
              <a:rPr lang="en-US" err="1">
                <a:latin typeface="Aleo-LightItalic"/>
              </a:rPr>
              <a:t>Ordóñez</a:t>
            </a:r>
            <a:r>
              <a:rPr lang="en-US">
                <a:latin typeface="Aleo-LightItalic"/>
              </a:rPr>
              <a:t> Bello </a:t>
            </a:r>
            <a:endParaRPr lang="es-ES"/>
          </a:p>
          <a:p>
            <a:r>
              <a:rPr lang="en-US">
                <a:latin typeface="Aleo-LightItalic"/>
              </a:rPr>
              <a:t>Javier Luque Moreno </a:t>
            </a:r>
            <a:endParaRPr lang="en-US"/>
          </a:p>
          <a:p>
            <a:r>
              <a:rPr lang="en-US">
                <a:latin typeface="Aleo-LightItalic"/>
              </a:rPr>
              <a:t>Adrián López Godoy </a:t>
            </a:r>
            <a:endParaRPr lang="en-US"/>
          </a:p>
          <a:p>
            <a:r>
              <a:rPr lang="en-US">
                <a:latin typeface="Aleo-LightItalic"/>
              </a:rPr>
              <a:t>Daniel Calin </a:t>
            </a:r>
            <a:r>
              <a:rPr lang="en-US" err="1">
                <a:latin typeface="Aleo-LightItalic"/>
              </a:rPr>
              <a:t>Stanus</a:t>
            </a:r>
            <a:r>
              <a:rPr lang="en-US">
                <a:latin typeface="Aleo-LightItalic"/>
              </a:rPr>
              <a:t> </a:t>
            </a:r>
            <a:endParaRPr lang="es-ES" err="1"/>
          </a:p>
          <a:p>
            <a:r>
              <a:rPr lang="en-US">
                <a:latin typeface="Aleo-LightItalic"/>
              </a:rPr>
              <a:t>Ignacio Burgos </a:t>
            </a:r>
            <a:r>
              <a:rPr lang="en-US" err="1">
                <a:latin typeface="Aleo-LightItalic"/>
              </a:rPr>
              <a:t>Lucha</a:t>
            </a:r>
            <a:endParaRPr lang="es-E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2.2. Fuentes sobre CUDA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https://www.iit.comillas.edu/pfc/resumenes/4dee5b199a840.pdf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1E052F9E-C882-49BC-AA20-4E5064EE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7" y="4502041"/>
            <a:ext cx="6165962" cy="26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2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3.1. Tecnología general 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https://www.nobleprog.es/cc/cudaprog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013097C8-E3FB-4680-B609-5D0036D3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0" y="5088310"/>
            <a:ext cx="5715022" cy="14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3.1. Tecnología general 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 fontScale="77500" lnSpcReduction="20000"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https://www.springer.com/la/book/9783319065472</a:t>
            </a:r>
            <a:r>
              <a:rPr lang="en-US">
                <a:latin typeface="Aleo-BoldItalic"/>
              </a:rPr>
              <a:t> </a:t>
            </a:r>
          </a:p>
          <a:p>
            <a:endParaRPr lang="en-US"/>
          </a:p>
          <a:p>
            <a:r>
              <a:rPr lang="en-US">
                <a:latin typeface="Aleo-BoldItalic"/>
                <a:hlinkClick r:id="rId3"/>
              </a:rPr>
              <a:t>https://www.springer.com/la/book/9789812871336</a:t>
            </a:r>
            <a:r>
              <a:rPr lang="en-US">
                <a:latin typeface="Aleo-BoldItalic"/>
              </a:rPr>
              <a:t> </a:t>
            </a:r>
            <a:endParaRPr lang="en-U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B17545AA-1777-44D9-8CE4-D3AD2215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64" y="3687945"/>
            <a:ext cx="4296979" cy="42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3.2. CUDA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http://people.maths.ox.ac.uk/~gilesm/cuda/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 descr="Imagen que contiene botella&#10;&#10;Descripción generada con confianza muy alta">
            <a:extLst>
              <a:ext uri="{FF2B5EF4-FFF2-40B4-BE49-F238E27FC236}">
                <a16:creationId xmlns:a16="http://schemas.microsoft.com/office/drawing/2014/main" id="{581A7297-3E7C-4FEF-875D-A0D966C4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9" y="4064154"/>
            <a:ext cx="3575156" cy="35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0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3.2. CUDA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 fontScale="70000" lnSpcReduction="20000"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https://www.udemy.com/cuda-programming-masterclass/</a:t>
            </a:r>
            <a:r>
              <a:rPr lang="en-US">
                <a:latin typeface="Aleo-BoldItalic"/>
              </a:rPr>
              <a:t> </a:t>
            </a:r>
          </a:p>
          <a:p>
            <a:endParaRPr lang="en-US"/>
          </a:p>
          <a:p>
            <a:r>
              <a:rPr lang="en-US">
                <a:latin typeface="Aleo-BoldItalic"/>
                <a:hlinkClick r:id="rId3"/>
              </a:rPr>
              <a:t>https://www.udemy.com/introduction-to-gpu-computing-with-cuda/</a:t>
            </a:r>
            <a:r>
              <a:rPr lang="en-US">
                <a:latin typeface="Aleo-BoldItalic"/>
              </a:rPr>
              <a:t> </a:t>
            </a:r>
            <a:endParaRPr lang="en-U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A8BF8662-A8B3-4E10-B8ED-252AAA086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28" y="4563263"/>
            <a:ext cx="4906439" cy="2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3.3. OpenCL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http://arrayfire.com/training/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DD2AA820-68F2-4B88-A56D-52B052F3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2" y="5351014"/>
            <a:ext cx="6554704" cy="9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3.3. OpenCL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https://www.mindshare.com/Learn/OpenCL_Programming_for_GPU_and_Multicore_Architectures/Training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57323698-152E-4EFE-BAFC-4EF6EA49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68" y="4846891"/>
            <a:ext cx="4502147" cy="19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8FA2-D494-41ED-AA07-0B2F9DC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/>
                </a:solidFill>
              </a:rPr>
              <a:t>3. Fuentes de </a:t>
            </a:r>
            <a:r>
              <a:rPr lang="en-US" sz="4800" err="1">
                <a:solidFill>
                  <a:schemeClr val="accent1"/>
                </a:solidFill>
              </a:rPr>
              <a:t>información</a:t>
            </a:r>
            <a:r>
              <a:rPr lang="en-US" sz="4800">
                <a:solidFill>
                  <a:schemeClr val="accent1"/>
                </a:solidFill>
              </a:rPr>
              <a:t>: </a:t>
            </a:r>
            <a:r>
              <a:rPr lang="en-US" sz="4800" b="1" err="1">
                <a:solidFill>
                  <a:schemeClr val="accent1"/>
                </a:solidFill>
              </a:rPr>
              <a:t>cursos</a:t>
            </a:r>
            <a:r>
              <a:rPr lang="en-US" sz="4800" b="1">
                <a:solidFill>
                  <a:schemeClr val="accent1"/>
                </a:solidFill>
              </a:rPr>
              <a:t> no </a:t>
            </a:r>
            <a:r>
              <a:rPr lang="en-US" sz="4800" b="1" err="1">
                <a:solidFill>
                  <a:schemeClr val="accent1"/>
                </a:solidFill>
              </a:rPr>
              <a:t>gratuitos</a:t>
            </a:r>
            <a:r>
              <a:rPr lang="en-US" sz="4800">
                <a:solidFill>
                  <a:schemeClr val="accent1"/>
                </a:solidFill>
              </a:rPr>
              <a:t> </a:t>
            </a:r>
            <a:endParaRPr lang="es-ES" sz="48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F24399-CD54-4A86-8630-9D9724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C943F10-8217-4B69-840C-08C19D70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3.3. OpenCL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5E059-4B10-43E4-9BEA-23CDCB97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4D4136FC-1961-4C1B-93CB-7F0D76BB3EA7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https://www.ics.com/learning/training/state-art-opengl-qt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30973CB4-D6BB-4AAD-BBBA-B006A96A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6" y="4669487"/>
            <a:ext cx="4610995" cy="23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2.2. Fuentes sobre CUDA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https://www.iit.comillas.edu/pfc/resumenes/4dee5b199a840.pdf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1E052F9E-C882-49BC-AA20-4E5064EE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7" y="4502041"/>
            <a:ext cx="6165962" cy="26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2.2. Fuentes sobre CUDA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https://www.iit.comillas.edu/pfc/resumenes/4dee5b199a840.pdf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1E052F9E-C882-49BC-AA20-4E5064EE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7" y="4502041"/>
            <a:ext cx="6165962" cy="26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433806" y="613101"/>
            <a:ext cx="13681520" cy="987125"/>
          </a:xfrm>
        </p:spPr>
        <p:txBody>
          <a:bodyPr/>
          <a:lstStyle/>
          <a:p>
            <a:r>
              <a:rPr lang="en-US"/>
              <a:t> </a:t>
            </a:r>
            <a:r>
              <a:rPr lang="en-US" err="1">
                <a:solidFill>
                  <a:srgbClr val="0070C0"/>
                </a:solidFill>
              </a:rPr>
              <a:t>Índice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2731435" y="2280804"/>
            <a:ext cx="14615799" cy="7645984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leo-BoldItalic"/>
              </a:rPr>
              <a:t>1.Descripción del </a:t>
            </a:r>
            <a:r>
              <a:rPr lang="en-US" err="1">
                <a:latin typeface="Aleo-BoldItalic"/>
              </a:rPr>
              <a:t>tipo</a:t>
            </a:r>
            <a:r>
              <a:rPr lang="en-US">
                <a:latin typeface="Aleo-BoldItalic"/>
              </a:rPr>
              <a:t> de </a:t>
            </a:r>
            <a:r>
              <a:rPr lang="en-US" err="1">
                <a:latin typeface="Aleo-BoldItalic"/>
              </a:rPr>
              <a:t>tecnología</a:t>
            </a:r>
            <a:endParaRPr lang="es-ES" err="1"/>
          </a:p>
          <a:p>
            <a:pPr algn="l"/>
            <a:r>
              <a:rPr lang="en-US">
                <a:latin typeface="Aleo-BoldItalic"/>
              </a:rPr>
              <a:t>2.Fuentes de </a:t>
            </a:r>
            <a:r>
              <a:rPr lang="en-US" err="1">
                <a:latin typeface="Aleo-BoldItalic"/>
              </a:rPr>
              <a:t>información</a:t>
            </a:r>
            <a:r>
              <a:rPr lang="en-US">
                <a:latin typeface="Aleo-BoldItalic"/>
              </a:rPr>
              <a:t>: </a:t>
            </a:r>
            <a:r>
              <a:rPr lang="en-US" err="1">
                <a:latin typeface="Aleo-BoldItalic"/>
              </a:rPr>
              <a:t>documentos</a:t>
            </a:r>
            <a:endParaRPr lang="en-US" err="1"/>
          </a:p>
          <a:p>
            <a:pPr algn="l"/>
            <a:r>
              <a:rPr lang="en-US">
                <a:latin typeface="Aleo-BoldItalic"/>
              </a:rPr>
              <a:t>3. Fuentes de </a:t>
            </a:r>
            <a:r>
              <a:rPr lang="en-US" err="1">
                <a:latin typeface="Aleo-BoldItalic"/>
              </a:rPr>
              <a:t>información</a:t>
            </a:r>
            <a:r>
              <a:rPr lang="en-US">
                <a:latin typeface="Aleo-BoldItalic"/>
              </a:rPr>
              <a:t>: </a:t>
            </a:r>
            <a:r>
              <a:rPr lang="en-US" b="1" err="1">
                <a:latin typeface="Aleo-BoldItalic"/>
              </a:rPr>
              <a:t>cursos</a:t>
            </a:r>
            <a:r>
              <a:rPr lang="en-US" b="1">
                <a:latin typeface="Aleo-BoldItalic"/>
              </a:rPr>
              <a:t> no </a:t>
            </a:r>
            <a:r>
              <a:rPr lang="en-US" b="1" err="1">
                <a:latin typeface="Aleo-BoldItalic"/>
              </a:rPr>
              <a:t>gratuitos</a:t>
            </a:r>
            <a:r>
              <a:rPr lang="en-US">
                <a:latin typeface="Aleo-BoldItalic"/>
              </a:rPr>
              <a:t> </a:t>
            </a:r>
            <a:endParaRPr lang="en-US"/>
          </a:p>
          <a:p>
            <a:pPr algn="l"/>
            <a:r>
              <a:rPr lang="en-US">
                <a:latin typeface="Aleo-BoldItalic"/>
              </a:rPr>
              <a:t>4. Fuentes de </a:t>
            </a:r>
            <a:r>
              <a:rPr lang="en-US" err="1">
                <a:latin typeface="Aleo-BoldItalic"/>
              </a:rPr>
              <a:t>información</a:t>
            </a:r>
            <a:r>
              <a:rPr lang="en-US">
                <a:latin typeface="Aleo-BoldItalic"/>
              </a:rPr>
              <a:t>: </a:t>
            </a:r>
            <a:r>
              <a:rPr lang="en-US" b="1" err="1">
                <a:latin typeface="Aleo-BoldItalic"/>
              </a:rPr>
              <a:t>cursos</a:t>
            </a:r>
            <a:r>
              <a:rPr lang="en-US" b="1">
                <a:latin typeface="Aleo-BoldItalic"/>
              </a:rPr>
              <a:t> </a:t>
            </a:r>
            <a:r>
              <a:rPr lang="en-US" b="1" err="1">
                <a:latin typeface="Aleo-BoldItalic"/>
              </a:rPr>
              <a:t>gratuitos</a:t>
            </a:r>
            <a:endParaRPr lang="en-US" err="1"/>
          </a:p>
          <a:p>
            <a:pPr algn="l"/>
            <a:r>
              <a:rPr lang="en-US">
                <a:latin typeface="Aleo-BoldItalic"/>
              </a:rPr>
              <a:t>5. </a:t>
            </a:r>
            <a:r>
              <a:rPr lang="en-US" err="1">
                <a:latin typeface="Aleo-BoldItalic"/>
              </a:rPr>
              <a:t>Ayudas</a:t>
            </a:r>
            <a:r>
              <a:rPr lang="en-US">
                <a:latin typeface="Aleo-BoldItalic"/>
              </a:rPr>
              <a:t> para </a:t>
            </a:r>
            <a:r>
              <a:rPr lang="en-US" err="1">
                <a:latin typeface="Aleo-BoldItalic"/>
              </a:rPr>
              <a:t>estudiar</a:t>
            </a:r>
            <a:r>
              <a:rPr lang="en-US">
                <a:latin typeface="Aleo-BoldItalic"/>
              </a:rPr>
              <a:t> las </a:t>
            </a:r>
            <a:r>
              <a:rPr lang="en-US" err="1">
                <a:latin typeface="Aleo-BoldItalic"/>
              </a:rPr>
              <a:t>tecnologías</a:t>
            </a:r>
            <a:endParaRPr lang="en-US" err="1"/>
          </a:p>
          <a:p>
            <a:pPr algn="l"/>
            <a:r>
              <a:rPr lang="en-US">
                <a:latin typeface="Aleo-BoldItalic"/>
              </a:rPr>
              <a:t>6. </a:t>
            </a:r>
            <a:r>
              <a:rPr lang="en-US" err="1">
                <a:latin typeface="Aleo-BoldItalic"/>
              </a:rPr>
              <a:t>Recursos</a:t>
            </a:r>
            <a:r>
              <a:rPr lang="en-US">
                <a:latin typeface="Aleo-BoldItalic"/>
              </a:rPr>
              <a:t> para </a:t>
            </a:r>
            <a:r>
              <a:rPr lang="en-US" err="1">
                <a:latin typeface="Aleo-BoldItalic"/>
              </a:rPr>
              <a:t>implementar</a:t>
            </a:r>
            <a:r>
              <a:rPr lang="en-US">
                <a:latin typeface="Aleo-BoldItalic"/>
              </a:rPr>
              <a:t> las </a:t>
            </a:r>
            <a:r>
              <a:rPr lang="en-US" err="1">
                <a:latin typeface="Aleo-BoldItalic"/>
              </a:rPr>
              <a:t>tecnologías</a:t>
            </a:r>
            <a:endParaRPr lang="en-US" err="1"/>
          </a:p>
          <a:p>
            <a:pPr algn="l"/>
            <a:r>
              <a:rPr lang="en-US">
                <a:latin typeface="Aleo-BoldItalic"/>
              </a:rPr>
              <a:t>7. </a:t>
            </a:r>
            <a:r>
              <a:rPr lang="en-US" err="1">
                <a:latin typeface="Aleo-BoldItalic"/>
              </a:rPr>
              <a:t>Conclusiones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572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82" y="167715"/>
            <a:ext cx="13839657" cy="987125"/>
          </a:xfrm>
        </p:spPr>
        <p:txBody>
          <a:bodyPr/>
          <a:lstStyle/>
          <a:p>
            <a:r>
              <a:rPr lang="en-US" sz="5000">
                <a:solidFill>
                  <a:schemeClr val="accent1"/>
                </a:solidFill>
              </a:rPr>
              <a:t>4. Fuentes de </a:t>
            </a:r>
            <a:r>
              <a:rPr lang="en-US" sz="5000" err="1">
                <a:solidFill>
                  <a:schemeClr val="accent1"/>
                </a:solidFill>
              </a:rPr>
              <a:t>información</a:t>
            </a:r>
            <a:r>
              <a:rPr lang="en-US" sz="5000">
                <a:solidFill>
                  <a:schemeClr val="accent1"/>
                </a:solidFill>
              </a:rPr>
              <a:t>: </a:t>
            </a:r>
            <a:r>
              <a:rPr lang="en-US" sz="5000" b="1" err="1">
                <a:solidFill>
                  <a:schemeClr val="accent1"/>
                </a:solidFill>
              </a:rPr>
              <a:t>cursos</a:t>
            </a:r>
            <a:r>
              <a:rPr lang="en-US" sz="5000" b="1">
                <a:solidFill>
                  <a:schemeClr val="accent1"/>
                </a:solidFill>
              </a:rPr>
              <a:t> </a:t>
            </a:r>
            <a:r>
              <a:rPr lang="en-US" sz="5000" b="1" err="1">
                <a:solidFill>
                  <a:schemeClr val="accent1"/>
                </a:solidFill>
              </a:rPr>
              <a:t>gratuitos</a:t>
            </a:r>
            <a:endParaRPr lang="es-ES" sz="50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4.1.</a:t>
            </a:r>
            <a:r>
              <a:rPr lang="es-ES">
                <a:solidFill>
                  <a:srgbClr val="929292"/>
                </a:solidFill>
                <a:latin typeface="Aleo-LightItalic"/>
              </a:rPr>
              <a:t>Cursos gratuitos sobre el tipo de tecnología en general</a:t>
            </a:r>
            <a:endParaRPr lang="es-ES">
              <a:solidFill>
                <a:schemeClr val="bg1">
                  <a:lumMod val="50000"/>
                </a:schemeClr>
              </a:solidFill>
              <a:latin typeface="Aleo-LightItalic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http://web.engr.oregonstate.edu/~mjb/cs550/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7" name="Imagen 8">
            <a:extLst>
              <a:ext uri="{FF2B5EF4-FFF2-40B4-BE49-F238E27FC236}">
                <a16:creationId xmlns:a16="http://schemas.microsoft.com/office/drawing/2014/main" id="{15BE6EB7-4812-4616-815D-BB0B22BF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14" y="4801159"/>
            <a:ext cx="4556268" cy="147488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72DFB7A-68EC-412D-894C-0397BF092429}"/>
              </a:ext>
            </a:extLst>
          </p:cNvPr>
          <p:cNvSpPr txBox="1"/>
          <p:nvPr/>
        </p:nvSpPr>
        <p:spPr>
          <a:xfrm>
            <a:off x="1647382" y="4139065"/>
            <a:ext cx="629409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Aleo-BoldItalic"/>
                <a:cs typeface="Arial"/>
              </a:rPr>
              <a:t>Introduction to Computer Graphics</a:t>
            </a:r>
            <a:endParaRPr lang="en-US" sz="2800">
              <a:latin typeface="Aleo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09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82" y="167715"/>
            <a:ext cx="13839657" cy="987125"/>
          </a:xfrm>
        </p:spPr>
        <p:txBody>
          <a:bodyPr/>
          <a:lstStyle/>
          <a:p>
            <a:r>
              <a:rPr lang="en-US" sz="5000">
                <a:solidFill>
                  <a:schemeClr val="accent1"/>
                </a:solidFill>
              </a:rPr>
              <a:t>4. Fuentes de </a:t>
            </a:r>
            <a:r>
              <a:rPr lang="en-US" sz="5000" err="1">
                <a:solidFill>
                  <a:schemeClr val="accent1"/>
                </a:solidFill>
              </a:rPr>
              <a:t>información</a:t>
            </a:r>
            <a:r>
              <a:rPr lang="en-US" sz="5000">
                <a:solidFill>
                  <a:schemeClr val="accent1"/>
                </a:solidFill>
              </a:rPr>
              <a:t>: </a:t>
            </a:r>
            <a:r>
              <a:rPr lang="en-US" sz="5000" b="1" err="1">
                <a:solidFill>
                  <a:schemeClr val="accent1"/>
                </a:solidFill>
              </a:rPr>
              <a:t>cursos</a:t>
            </a:r>
            <a:r>
              <a:rPr lang="en-US" sz="5000" b="1">
                <a:solidFill>
                  <a:schemeClr val="accent1"/>
                </a:solidFill>
              </a:rPr>
              <a:t> </a:t>
            </a:r>
            <a:r>
              <a:rPr lang="en-US" sz="5000" b="1" err="1">
                <a:solidFill>
                  <a:schemeClr val="accent1"/>
                </a:solidFill>
              </a:rPr>
              <a:t>gratuitos</a:t>
            </a:r>
            <a:endParaRPr lang="es-ES" sz="50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4.1.</a:t>
            </a:r>
            <a:r>
              <a:rPr lang="es-ES">
                <a:solidFill>
                  <a:srgbClr val="929292"/>
                </a:solidFill>
                <a:latin typeface="Aleo-LightItalic"/>
              </a:rPr>
              <a:t>Cursos gratuitos sobre el tipo de tecnología en general</a:t>
            </a:r>
            <a:endParaRPr lang="es-ES">
              <a:solidFill>
                <a:schemeClr val="bg1">
                  <a:lumMod val="50000"/>
                </a:schemeClr>
              </a:solidFill>
              <a:latin typeface="Aleo-LightItalic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9879588" y="4631663"/>
            <a:ext cx="7585001" cy="2369577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https://computing.llnl.gov/tutorials/dataheroes/GPUParallelProgramming.pdf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8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61AE3CE4-B825-4196-A880-9EFE8065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5" y="4263669"/>
            <a:ext cx="7604003" cy="31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82" y="167715"/>
            <a:ext cx="13839657" cy="987125"/>
          </a:xfrm>
        </p:spPr>
        <p:txBody>
          <a:bodyPr/>
          <a:lstStyle/>
          <a:p>
            <a:r>
              <a:rPr lang="en-US" sz="5000">
                <a:solidFill>
                  <a:schemeClr val="accent1"/>
                </a:solidFill>
              </a:rPr>
              <a:t>4. Fuentes de </a:t>
            </a:r>
            <a:r>
              <a:rPr lang="en-US" sz="5000" err="1">
                <a:solidFill>
                  <a:schemeClr val="accent1"/>
                </a:solidFill>
              </a:rPr>
              <a:t>información</a:t>
            </a:r>
            <a:r>
              <a:rPr lang="en-US" sz="5000">
                <a:solidFill>
                  <a:schemeClr val="accent1"/>
                </a:solidFill>
              </a:rPr>
              <a:t>: </a:t>
            </a:r>
            <a:r>
              <a:rPr lang="en-US" sz="5000" b="1" err="1">
                <a:solidFill>
                  <a:schemeClr val="accent1"/>
                </a:solidFill>
              </a:rPr>
              <a:t>cursos</a:t>
            </a:r>
            <a:r>
              <a:rPr lang="en-US" sz="5000" b="1">
                <a:solidFill>
                  <a:schemeClr val="accent1"/>
                </a:solidFill>
              </a:rPr>
              <a:t> </a:t>
            </a:r>
            <a:r>
              <a:rPr lang="en-US" sz="5000" b="1" err="1">
                <a:solidFill>
                  <a:schemeClr val="accent1"/>
                </a:solidFill>
              </a:rPr>
              <a:t>gratuitos</a:t>
            </a:r>
            <a:endParaRPr lang="es-ES" sz="50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4.1.</a:t>
            </a:r>
            <a:r>
              <a:rPr lang="es-ES">
                <a:solidFill>
                  <a:srgbClr val="929292"/>
                </a:solidFill>
                <a:latin typeface="Aleo-LightItalic"/>
              </a:rPr>
              <a:t>Cursos gratuitos sobre el tipo de tecnología en general</a:t>
            </a:r>
            <a:endParaRPr lang="es-ES">
              <a:solidFill>
                <a:schemeClr val="bg1">
                  <a:lumMod val="50000"/>
                </a:schemeClr>
              </a:solidFill>
              <a:latin typeface="Aleo-LightItalic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10282119" y="4674765"/>
            <a:ext cx="7383736" cy="2369577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https://www.wolfram.com/training/courses/hpc021.html</a:t>
            </a:r>
            <a:r>
              <a:rPr lang="en-US">
                <a:latin typeface="Aleo-BoldItalic"/>
              </a:rPr>
              <a:t> </a:t>
            </a:r>
            <a:endParaRPr lang="es-E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435EE417-AD46-47D8-ABB8-744A77BA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7" y="5260300"/>
            <a:ext cx="9501650" cy="11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82" y="167715"/>
            <a:ext cx="13839657" cy="987125"/>
          </a:xfrm>
        </p:spPr>
        <p:txBody>
          <a:bodyPr/>
          <a:lstStyle/>
          <a:p>
            <a:r>
              <a:rPr lang="en-US" sz="5000">
                <a:solidFill>
                  <a:schemeClr val="accent1"/>
                </a:solidFill>
              </a:rPr>
              <a:t>4. Fuentes de </a:t>
            </a:r>
            <a:r>
              <a:rPr lang="en-US" sz="5000" err="1">
                <a:solidFill>
                  <a:schemeClr val="accent1"/>
                </a:solidFill>
              </a:rPr>
              <a:t>información</a:t>
            </a:r>
            <a:r>
              <a:rPr lang="en-US" sz="5000">
                <a:solidFill>
                  <a:schemeClr val="accent1"/>
                </a:solidFill>
              </a:rPr>
              <a:t>: </a:t>
            </a:r>
            <a:r>
              <a:rPr lang="en-US" sz="5000" b="1" err="1">
                <a:solidFill>
                  <a:schemeClr val="accent1"/>
                </a:solidFill>
              </a:rPr>
              <a:t>cursos</a:t>
            </a:r>
            <a:r>
              <a:rPr lang="en-US" sz="5000" b="1">
                <a:solidFill>
                  <a:schemeClr val="accent1"/>
                </a:solidFill>
              </a:rPr>
              <a:t> </a:t>
            </a:r>
            <a:r>
              <a:rPr lang="en-US" sz="5000" b="1" err="1">
                <a:solidFill>
                  <a:schemeClr val="accent1"/>
                </a:solidFill>
              </a:rPr>
              <a:t>gratuitos</a:t>
            </a:r>
            <a:endParaRPr lang="es-ES" sz="50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4.1.</a:t>
            </a:r>
            <a:r>
              <a:rPr lang="es-ES">
                <a:solidFill>
                  <a:srgbClr val="929292"/>
                </a:solidFill>
                <a:latin typeface="Aleo-LightItalic"/>
              </a:rPr>
              <a:t>Cursos gratuitos sobre el tipo de tecnología en general</a:t>
            </a:r>
            <a:endParaRPr lang="es-ES">
              <a:solidFill>
                <a:schemeClr val="bg1">
                  <a:lumMod val="50000"/>
                </a:schemeClr>
              </a:solidFill>
              <a:latin typeface="Aleo-LightItalic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10282119" y="4674765"/>
            <a:ext cx="7383736" cy="2369577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https://www.wolfram.com/training/courses/hpc021.html</a:t>
            </a:r>
            <a:r>
              <a:rPr lang="en-US">
                <a:latin typeface="Aleo-BoldItalic"/>
              </a:rPr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69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462559" y="526898"/>
            <a:ext cx="13681520" cy="9871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6. </a:t>
            </a:r>
            <a:r>
              <a:rPr lang="en-US" err="1">
                <a:solidFill>
                  <a:schemeClr val="accent1"/>
                </a:solidFill>
              </a:rPr>
              <a:t>Ayudas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económicas</a:t>
            </a:r>
            <a:r>
              <a:rPr lang="en-US">
                <a:solidFill>
                  <a:schemeClr val="accent1"/>
                </a:solidFill>
              </a:rPr>
              <a:t> - </a:t>
            </a:r>
            <a:r>
              <a:rPr lang="en-US" err="1">
                <a:solidFill>
                  <a:schemeClr val="accent1"/>
                </a:solidFill>
              </a:rPr>
              <a:t>becas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819413" y="3027905"/>
            <a:ext cx="10087323" cy="6079946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Becas</a:t>
            </a:r>
            <a:r>
              <a:rPr lang="en-US" sz="4800">
                <a:latin typeface="Aleo-BoldItalic"/>
              </a:rPr>
              <a:t> MEC – 1500€</a:t>
            </a:r>
            <a:endParaRPr lang="en-US" sz="4800"/>
          </a:p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Becas</a:t>
            </a:r>
            <a:r>
              <a:rPr lang="en-US" sz="4800">
                <a:latin typeface="Aleo-BoldItalic"/>
              </a:rPr>
              <a:t> de </a:t>
            </a:r>
            <a:r>
              <a:rPr lang="en-US" sz="4800" err="1">
                <a:latin typeface="Aleo-BoldItalic"/>
              </a:rPr>
              <a:t>translado</a:t>
            </a:r>
            <a:r>
              <a:rPr lang="en-US" sz="4800">
                <a:latin typeface="Aleo-BoldItalic"/>
              </a:rPr>
              <a:t> - 1500€</a:t>
            </a:r>
            <a:endParaRPr lang="en-US" sz="4800"/>
          </a:p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Becas</a:t>
            </a:r>
            <a:r>
              <a:rPr lang="en-US" sz="4800">
                <a:latin typeface="Aleo-BoldItalic"/>
              </a:rPr>
              <a:t> INJUVE – 800€</a:t>
            </a:r>
          </a:p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Becas</a:t>
            </a:r>
            <a:r>
              <a:rPr lang="en-US" sz="4800">
                <a:latin typeface="Aleo-BoldItalic"/>
              </a:rPr>
              <a:t> Erasmus - 200-300€/mes</a:t>
            </a:r>
          </a:p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Becas</a:t>
            </a:r>
            <a:r>
              <a:rPr lang="en-US" sz="4800">
                <a:latin typeface="Aleo-BoldItalic"/>
              </a:rPr>
              <a:t> Camara de </a:t>
            </a:r>
            <a:r>
              <a:rPr lang="en-US" sz="4800" err="1">
                <a:latin typeface="Aleo-BoldItalic"/>
              </a:rPr>
              <a:t>comercio</a:t>
            </a:r>
            <a:endParaRPr lang="en-US" sz="4800" err="1"/>
          </a:p>
        </p:txBody>
      </p:sp>
      <p:pic>
        <p:nvPicPr>
          <p:cNvPr id="12" name="Imagen 12">
            <a:extLst>
              <a:ext uri="{FF2B5EF4-FFF2-40B4-BE49-F238E27FC236}">
                <a16:creationId xmlns:a16="http://schemas.microsoft.com/office/drawing/2014/main" id="{AEC6A4C0-397F-4E50-84AE-12C48841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530" y="2797988"/>
            <a:ext cx="6511420" cy="1774459"/>
          </a:xfrm>
          <a:prstGeom prst="rect">
            <a:avLst/>
          </a:prstGeom>
        </p:spPr>
      </p:pic>
      <p:pic>
        <p:nvPicPr>
          <p:cNvPr id="16" name="Imagen 16">
            <a:extLst>
              <a:ext uri="{FF2B5EF4-FFF2-40B4-BE49-F238E27FC236}">
                <a16:creationId xmlns:a16="http://schemas.microsoft.com/office/drawing/2014/main" id="{508566C4-1DAF-4E3A-82A4-621C0D0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960" y="6951556"/>
            <a:ext cx="4714406" cy="1340613"/>
          </a:xfrm>
          <a:prstGeom prst="rect">
            <a:avLst/>
          </a:prstGeom>
        </p:spPr>
      </p:pic>
      <p:pic>
        <p:nvPicPr>
          <p:cNvPr id="19" name="Imagen 19">
            <a:extLst>
              <a:ext uri="{FF2B5EF4-FFF2-40B4-BE49-F238E27FC236}">
                <a16:creationId xmlns:a16="http://schemas.microsoft.com/office/drawing/2014/main" id="{3E640D48-70B4-47C2-8020-2B1752FC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362" y="4762020"/>
            <a:ext cx="4009976" cy="2170959"/>
          </a:xfrm>
          <a:prstGeom prst="rect">
            <a:avLst/>
          </a:pr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65EE623A-BF7C-432E-A89C-7704E53E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804" y="8380138"/>
            <a:ext cx="266863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462559" y="526898"/>
            <a:ext cx="13681520" cy="9871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6. </a:t>
            </a:r>
            <a:r>
              <a:rPr lang="en-US" err="1">
                <a:solidFill>
                  <a:schemeClr val="accent1"/>
                </a:solidFill>
              </a:rPr>
              <a:t>Ayudas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económicas</a:t>
            </a:r>
            <a:r>
              <a:rPr lang="en-US">
                <a:solidFill>
                  <a:schemeClr val="accent1"/>
                </a:solidFill>
              </a:rPr>
              <a:t> - </a:t>
            </a:r>
            <a:r>
              <a:rPr lang="en-US" err="1">
                <a:solidFill>
                  <a:schemeClr val="accent1"/>
                </a:solidFill>
              </a:rPr>
              <a:t>financiación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006302" y="2855497"/>
            <a:ext cx="8189677" cy="6079946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800">
                <a:latin typeface="Aleo-BoldItalic"/>
              </a:rPr>
              <a:t>Ship2b</a:t>
            </a:r>
            <a:endParaRPr lang="en-US" sz="4800"/>
          </a:p>
          <a:p>
            <a:pPr marL="742950" indent="-742950" algn="l">
              <a:buAutoNum type="arabicPeriod"/>
            </a:pPr>
            <a:r>
              <a:rPr lang="en-US" sz="4800" err="1">
                <a:latin typeface="Aleo-BoldItalic"/>
              </a:rPr>
              <a:t>StartUp</a:t>
            </a:r>
            <a:r>
              <a:rPr lang="en-US" sz="4800">
                <a:latin typeface="Aleo-BoldItalic"/>
              </a:rPr>
              <a:t> </a:t>
            </a:r>
            <a:r>
              <a:rPr lang="en-US" sz="4800" err="1">
                <a:latin typeface="Aleo-BoldItalic"/>
              </a:rPr>
              <a:t>Programme</a:t>
            </a:r>
            <a:endParaRPr lang="en-US" sz="4800">
              <a:latin typeface="Aleo-BoldItalic"/>
            </a:endParaRPr>
          </a:p>
          <a:p>
            <a:pPr marL="742950" indent="-742950" algn="l">
              <a:buAutoNum type="arabicPeriod"/>
            </a:pPr>
            <a:r>
              <a:rPr lang="en-US" sz="4800">
                <a:latin typeface="Aleo-BoldItalic"/>
              </a:rPr>
              <a:t>BBVA Open Talent</a:t>
            </a:r>
          </a:p>
        </p:txBody>
      </p:sp>
      <p:pic>
        <p:nvPicPr>
          <p:cNvPr id="2" name="Imagen 2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EE078CA9-6A9B-41C9-997D-7B2BEB06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51" y="3037189"/>
            <a:ext cx="5116937" cy="1798911"/>
          </a:xfrm>
          <a:prstGeom prst="rect">
            <a:avLst/>
          </a:prstGeom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2F68FBC6-DC1F-4161-AC6A-E1FBBB2D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186" y="5500394"/>
            <a:ext cx="4803217" cy="1872327"/>
          </a:xfrm>
          <a:prstGeom prst="rect">
            <a:avLst/>
          </a:prstGeom>
        </p:spPr>
      </p:pic>
      <p:pic>
        <p:nvPicPr>
          <p:cNvPr id="9" name="Imagen 10">
            <a:extLst>
              <a:ext uri="{FF2B5EF4-FFF2-40B4-BE49-F238E27FC236}">
                <a16:creationId xmlns:a16="http://schemas.microsoft.com/office/drawing/2014/main" id="{66DB3552-08F6-4D41-B6EA-31F5AE94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073" y="8120779"/>
            <a:ext cx="6525796" cy="8124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544E6B-ADE5-43C1-9F17-8AC7F67FF2ED}"/>
              </a:ext>
            </a:extLst>
          </p:cNvPr>
          <p:cNvSpPr txBox="1"/>
          <p:nvPr/>
        </p:nvSpPr>
        <p:spPr>
          <a:xfrm>
            <a:off x="11940678" y="4843063"/>
            <a:ext cx="531652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333333"/>
                </a:solidFill>
                <a:latin typeface="Roboto"/>
              </a:rPr>
              <a:t>LABs de </a:t>
            </a:r>
            <a:r>
              <a:rPr lang="en-US" sz="2400" b="1" err="1">
                <a:solidFill>
                  <a:srgbClr val="333333"/>
                </a:solidFill>
                <a:latin typeface="Roboto"/>
              </a:rPr>
              <a:t>inversión</a:t>
            </a:r>
            <a:r>
              <a:rPr lang="en-US" sz="2400" b="1">
                <a:solidFill>
                  <a:srgbClr val="333333"/>
                </a:solidFill>
                <a:latin typeface="Roboto"/>
              </a:rPr>
              <a:t> y </a:t>
            </a:r>
            <a:r>
              <a:rPr lang="en-US" sz="2400" b="1" err="1">
                <a:solidFill>
                  <a:srgbClr val="333333"/>
                </a:solidFill>
                <a:latin typeface="Roboto"/>
              </a:rPr>
              <a:t>aceleración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30180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7FA53B-48A9-4624-BA67-74B1BAB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036497-4EB1-4049-9DC3-CF58B682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69F21-938B-4556-845C-23ADA02DA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>
                <a:latin typeface="Aleo-Bold"/>
              </a:rPr>
              <a:t>Teamweek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9F9724-41CB-4E93-B78A-326F6A49D2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https://app.teamweek.com/#pp/um7Hk_fVHIP9ezSn-96o3xp0WBkjr0_h</a:t>
            </a:r>
            <a:r>
              <a:rPr lang="es-ES"/>
              <a:t> 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886B7BF-47B3-459C-9E03-ACFE8F3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accent1"/>
                </a:solidFill>
              </a:rPr>
              <a:t>Planificación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88615346-32AE-49FF-B9E7-F4C4EBC2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90" y="3212486"/>
            <a:ext cx="2745035" cy="2743200"/>
          </a:xfrm>
          <a:prstGeom prst="rect">
            <a:avLst/>
          </a:prstGeom>
        </p:spPr>
      </p:pic>
      <p:pic>
        <p:nvPicPr>
          <p:cNvPr id="12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938DC80-D559-4C32-86AA-9E31B5884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22" y="2843112"/>
            <a:ext cx="5808319" cy="3264398"/>
          </a:xfrm>
          <a:prstGeom prst="rect">
            <a:avLst/>
          </a:prstGeom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EAE628D0-7C47-4D12-BFEC-30B7AE5F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748" y="2935352"/>
            <a:ext cx="5357379" cy="3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462559" y="526898"/>
            <a:ext cx="13681520" cy="9871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1.Descripción del </a:t>
            </a:r>
            <a:r>
              <a:rPr lang="en-US" err="1">
                <a:solidFill>
                  <a:schemeClr val="accent1"/>
                </a:solidFill>
              </a:rPr>
              <a:t>tipo</a:t>
            </a:r>
            <a:r>
              <a:rPr lang="en-US">
                <a:solidFill>
                  <a:schemeClr val="accent1"/>
                </a:solidFill>
              </a:rPr>
              <a:t> de </a:t>
            </a:r>
            <a:r>
              <a:rPr lang="en-US" err="1">
                <a:solidFill>
                  <a:schemeClr val="accent1"/>
                </a:solidFill>
              </a:rPr>
              <a:t>tecnología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006302" y="2798028"/>
            <a:ext cx="16427188" cy="6079946"/>
          </a:xfrm>
        </p:spPr>
        <p:txBody>
          <a:bodyPr/>
          <a:lstStyle/>
          <a:p>
            <a:r>
              <a:rPr lang="en-US"/>
              <a:t>“We provide the best solutions today!”</a:t>
            </a:r>
          </a:p>
        </p:txBody>
      </p:sp>
    </p:spTree>
    <p:extLst>
      <p:ext uri="{BB962C8B-B14F-4D97-AF65-F5344CB8AC3E}">
        <p14:creationId xmlns:p14="http://schemas.microsoft.com/office/powerpoint/2010/main" val="26449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6A71-98A1-4788-8B91-4B0EF1D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4E2A98-BE61-4782-AAD0-956F6C7E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302003A-1F2C-45E1-83CC-CFC9DBA38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2.1. Fuentes sobre el tipo de tecnología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A2B35-852B-40AE-B58D-F521EAD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01BD965D-57F8-4EFF-8B10-F1D2C9AED0A2}"/>
              </a:ext>
            </a:extLst>
          </p:cNvPr>
          <p:cNvSpPr txBox="1">
            <a:spLocks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http://openaccess.uoc.edu/webapps/o2/bitstream/10609/23827/2/Manual_Instalaci%C3%B3n_CUDA.pdfv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11" name="Imagen 2" descr="Imagen que contiene texto, exterior, señal&#10;&#10;Descripción generada con confianza alta">
            <a:extLst>
              <a:ext uri="{FF2B5EF4-FFF2-40B4-BE49-F238E27FC236}">
                <a16:creationId xmlns:a16="http://schemas.microsoft.com/office/drawing/2014/main" id="{10F8029F-5B8C-4239-8A60-B236F68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7" y="4125838"/>
            <a:ext cx="5683922" cy="3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1E89-F0B1-42B7-A5F1-B22FEC98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9702C4-4ECB-4C96-84A8-593DED1D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5895196-CD51-4277-9F1D-92416398F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2.1. Fuentes sobre el tipo de tecnología</a:t>
            </a:r>
          </a:p>
          <a:p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3973F-F922-437B-9087-0E61679B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ACCBCC9F-BC65-4EEE-9990-72F797CD3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018" y="4631663"/>
            <a:ext cx="10129571" cy="2412678"/>
          </a:xfrm>
        </p:spPr>
        <p:txBody>
          <a:bodyPr>
            <a:normAutofit/>
          </a:bodyPr>
          <a:lstStyle/>
          <a:p>
            <a:r>
              <a:rPr lang="en-US">
                <a:latin typeface="Aleo-BoldItalic"/>
                <a:hlinkClick r:id="rId2"/>
              </a:rPr>
              <a:t>http://developer.amd.com/wordpress/media/2013/12/AMD_OpenCL_Programming_User_Guide2.pdf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A7548FF5-0CB9-42BB-9B66-A9063D43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94" y="3885985"/>
            <a:ext cx="4199102" cy="38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B6DA-F01E-4762-AC57-CFBB7B9F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413EF6-B6D0-4C44-872D-B204741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74DF14A-32E4-40AF-A0E8-F7646075B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2.1. Fuentes sobre el tipo de tecnología</a:t>
            </a:r>
          </a:p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7C85C-BE19-4640-A740-774ED7D2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A18EB810-A6B7-4B7D-8046-8450021C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018" y="4631663"/>
            <a:ext cx="10129571" cy="241267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Aleo-BoldItalic"/>
                <a:hlinkClick r:id="rId2"/>
              </a:rPr>
              <a:t>https://www.exabyteinformatica.com/uoc/Informatica/Arquitecturas_de_computadores_avanzadas/Arquitecturas_de_computadores_avanzadas_(Modulo_5).pdf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C3F87D05-A274-4270-B25E-BEB4F433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7" y="4388930"/>
            <a:ext cx="5963817" cy="2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6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  <a:latin typeface="Aleo-LightItalic"/>
              </a:rPr>
              <a:t>2.2. Fuentes sobre CUDA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https://computing.llnl.gov/tutorials/dataheroes/GPUParallelProgramming.pdf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2E87B201-4F99-4DCD-A0DD-631F44FB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0" y="4770827"/>
            <a:ext cx="5419578" cy="21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B90CB-66B6-4D33-B5AE-3A5A265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solidFill>
                  <a:schemeClr val="accent1"/>
                </a:solidFill>
              </a:rPr>
              <a:t>2.</a:t>
            </a:r>
            <a:r>
              <a:rPr lang="es-ES" sz="5400"/>
              <a:t> </a:t>
            </a:r>
            <a:r>
              <a:rPr lang="en-US" sz="5400">
                <a:solidFill>
                  <a:schemeClr val="accent1"/>
                </a:solidFill>
              </a:rPr>
              <a:t>Fuentes de </a:t>
            </a:r>
            <a:r>
              <a:rPr lang="en-US" sz="5400" err="1">
                <a:solidFill>
                  <a:schemeClr val="accent1"/>
                </a:solidFill>
              </a:rPr>
              <a:t>información</a:t>
            </a:r>
            <a:r>
              <a:rPr lang="en-US" sz="5400">
                <a:solidFill>
                  <a:schemeClr val="accent1"/>
                </a:solidFill>
              </a:rPr>
              <a:t>: </a:t>
            </a:r>
            <a:r>
              <a:rPr lang="en-US" sz="5400" err="1">
                <a:solidFill>
                  <a:schemeClr val="accent1"/>
                </a:solidFill>
              </a:rPr>
              <a:t>documentos</a:t>
            </a:r>
            <a:endParaRPr lang="es-ES" sz="5400" err="1">
              <a:solidFill>
                <a:schemeClr val="accent1"/>
              </a:solidFill>
            </a:endParaRPr>
          </a:p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9AA2BB-CEB7-4334-9F1E-7BF6016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61E79ED-2745-4735-9429-969568239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63275" tIns="81638" rIns="163275" bIns="81638" rtlCol="0" anchor="t">
            <a:noAutofit/>
          </a:bodyPr>
          <a:lstStyle/>
          <a:p>
            <a:r>
              <a:rPr lang="es-ES">
                <a:solidFill>
                  <a:schemeClr val="bg1">
                    <a:lumMod val="50000"/>
                  </a:schemeClr>
                </a:solidFill>
              </a:rPr>
              <a:t>2.2. Fuentes sobre CUDA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7CE3-4E87-4078-9805-254DEB4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E5CB770B-FAE6-4C30-A6AA-EFD882B52075}"/>
              </a:ext>
            </a:extLst>
          </p:cNvPr>
          <p:cNvSpPr>
            <a:spLocks noGrp="1"/>
          </p:cNvSpPr>
          <p:nvPr/>
        </p:nvSpPr>
        <p:spPr>
          <a:xfrm>
            <a:off x="7335018" y="4631663"/>
            <a:ext cx="10129571" cy="241267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4400" kern="1200" baseline="0">
                <a:solidFill>
                  <a:schemeClr val="tx1"/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leo-BoldItalic"/>
                <a:hlinkClick r:id="rId2"/>
              </a:rPr>
              <a:t>https://link.springer.com/chapter/10.1007/978-3-540-89740-8_1</a:t>
            </a:r>
            <a:r>
              <a:rPr lang="en-US">
                <a:latin typeface="Aleo-BoldItalic"/>
              </a:rPr>
              <a:t> </a:t>
            </a: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069F3974-A8B1-4F9A-9D27-881E7BC3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64" y="3687945"/>
            <a:ext cx="4296979" cy="42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7313"/>
      </p:ext>
    </p:extLst>
  </p:cSld>
  <p:clrMapOvr>
    <a:masterClrMapping/>
  </p:clrMapOvr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Personalizado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Deneb Title</vt:lpstr>
      <vt:lpstr>Deneb Contents</vt:lpstr>
      <vt:lpstr>Scientific Cards testing and developing</vt:lpstr>
      <vt:lpstr> Índice</vt:lpstr>
      <vt:lpstr>Planificación</vt:lpstr>
      <vt:lpstr>1.Descripción del tipo de tecnología</vt:lpstr>
      <vt:lpstr>2. Fuentes de información: documentos</vt:lpstr>
      <vt:lpstr>2. Fuentes de información: documentos</vt:lpstr>
      <vt:lpstr>2. Fuentes de información: documentos</vt:lpstr>
      <vt:lpstr>2. Fuentes de información: documentos </vt:lpstr>
      <vt:lpstr>2. Fuentes de información: documentos </vt:lpstr>
      <vt:lpstr>2. Fuentes de información: documentos </vt:lpstr>
      <vt:lpstr>3. Fuentes de información: cursos no gratuitos </vt:lpstr>
      <vt:lpstr>3. Fuentes de información: cursos no gratuitos </vt:lpstr>
      <vt:lpstr>3. Fuentes de información: cursos no gratuitos </vt:lpstr>
      <vt:lpstr>3. Fuentes de información: cursos no gratuitos </vt:lpstr>
      <vt:lpstr>3. Fuentes de información: cursos no gratuitos </vt:lpstr>
      <vt:lpstr>3. Fuentes de información: cursos no gratuitos </vt:lpstr>
      <vt:lpstr>3. Fuentes de información: cursos no gratuitos </vt:lpstr>
      <vt:lpstr>2. Fuentes de información: documentos </vt:lpstr>
      <vt:lpstr>2. Fuentes de información: documentos </vt:lpstr>
      <vt:lpstr>4. Fuentes de información: cursos gratuitos</vt:lpstr>
      <vt:lpstr>4. Fuentes de información: cursos gratuitos</vt:lpstr>
      <vt:lpstr>4. Fuentes de información: cursos gratuitos</vt:lpstr>
      <vt:lpstr>4. Fuentes de información: cursos gratuitos</vt:lpstr>
      <vt:lpstr>6. Ayudas económicas - becas</vt:lpstr>
      <vt:lpstr>6. Ayudas económicas - financiación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revision>2</cp:revision>
  <dcterms:created xsi:type="dcterms:W3CDTF">2014-05-31T17:00:12Z</dcterms:created>
  <dcterms:modified xsi:type="dcterms:W3CDTF">2019-03-18T22:56:45Z</dcterms:modified>
</cp:coreProperties>
</file>