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836" r:id="rId3"/>
    <p:sldId id="837" r:id="rId4"/>
    <p:sldId id="838" r:id="rId5"/>
    <p:sldId id="839" r:id="rId6"/>
    <p:sldId id="840" r:id="rId7"/>
    <p:sldId id="841" r:id="rId8"/>
    <p:sldId id="842" r:id="rId9"/>
    <p:sldId id="843" r:id="rId10"/>
    <p:sldId id="844" r:id="rId11"/>
    <p:sldId id="845" r:id="rId12"/>
    <p:sldId id="846" r:id="rId13"/>
  </p:sldIdLst>
  <p:sldSz cx="9144000" cy="6858000" type="screen4x3"/>
  <p:notesSz cx="6662738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52" userDrawn="1">
          <p15:clr>
            <a:srgbClr val="A4A3A4"/>
          </p15:clr>
        </p15:guide>
        <p15:guide id="2" orient="horz" pos="4030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  <p15:guide id="4" orient="horz" pos="4130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2990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pos="608" userDrawn="1">
          <p15:clr>
            <a:srgbClr val="A4A3A4"/>
          </p15:clr>
        </p15:guide>
        <p15:guide id="11" pos="5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elope" initials="p" lastIdx="2" clrIdx="0">
    <p:extLst>
      <p:ext uri="{19B8F6BF-5375-455C-9EA6-DF929625EA0E}">
        <p15:presenceInfo xmlns:p15="http://schemas.microsoft.com/office/powerpoint/2012/main" xmlns="" userId="penelo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CED"/>
    <a:srgbClr val="3385D6"/>
    <a:srgbClr val="009900"/>
    <a:srgbClr val="FF502D"/>
    <a:srgbClr val="960000"/>
    <a:srgbClr val="98E036"/>
    <a:srgbClr val="005900"/>
    <a:srgbClr val="FFF029"/>
    <a:srgbClr val="FF9900"/>
    <a:srgbClr val="0039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89232" autoAdjust="0"/>
  </p:normalViewPr>
  <p:slideViewPr>
    <p:cSldViewPr snapToGrid="0">
      <p:cViewPr varScale="1">
        <p:scale>
          <a:sx n="80" d="100"/>
          <a:sy n="80" d="100"/>
        </p:scale>
        <p:origin x="-1146" y="-78"/>
      </p:cViewPr>
      <p:guideLst>
        <p:guide orient="horz" pos="752"/>
        <p:guide orient="horz" pos="4030"/>
        <p:guide orient="horz" pos="2760"/>
        <p:guide orient="horz" pos="4130"/>
        <p:guide orient="horz" pos="1706"/>
        <p:guide orient="horz" pos="2990"/>
        <p:guide pos="2880"/>
        <p:guide pos="5473"/>
        <p:guide pos="288"/>
        <p:guide pos="608"/>
        <p:guide pos="5154"/>
      </p:guideLst>
    </p:cSldViewPr>
  </p:slideViewPr>
  <p:outlineViewPr>
    <p:cViewPr>
      <p:scale>
        <a:sx n="33" d="100"/>
        <a:sy n="33" d="100"/>
      </p:scale>
      <p:origin x="0" y="-7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50" y="102"/>
      </p:cViewPr>
      <p:guideLst>
        <p:guide orient="horz" pos="3120"/>
        <p:guide pos="209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1070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11C2DE-65D5-467C-83C7-46A343CA778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4031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5458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05350"/>
            <a:ext cx="532923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09113"/>
            <a:ext cx="28876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D65607-50F4-4054-AE08-19A4CF2A9DA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425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78735-8183-4C1D-B9D4-02571E05428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54588" cy="37147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276999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355381"/>
            <a:ext cx="6153150" cy="383182"/>
          </a:xfrm>
        </p:spPr>
        <p:txBody>
          <a:bodyPr anchor="b">
            <a:sp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6336" y="6548438"/>
            <a:ext cx="290464" cy="196208"/>
          </a:xfrm>
        </p:spPr>
        <p:txBody>
          <a:bodyPr rIns="91440"/>
          <a:lstStyle>
            <a:lvl1pPr>
              <a:defRPr/>
            </a:lvl1pPr>
          </a:lstStyle>
          <a:p>
            <a:pPr>
              <a:defRPr/>
            </a:pPr>
            <a:fld id="{0D4C49DC-854D-4042-8BE1-8BF372E9D65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674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A34E-5CC6-48CC-B645-AD118A66E9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872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2"/>
            <a:ext cx="205740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4" y="361952"/>
            <a:ext cx="6021387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1E5D-51C8-4E97-B6D3-25CD677DDB5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3113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BBAAB-03CF-4486-AF91-51A2743E9E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8880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2"/>
            <a:ext cx="8229600" cy="5057775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DFD0-8028-4DEE-9D45-5B801D063C1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2978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 dirty="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DC9B-4627-42B0-9149-4555981901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57441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064" y="3730625"/>
            <a:ext cx="6237287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C4CF7-DD39-4556-A543-87FAE7FDE3A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1194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5078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83735"/>
            <a:ext cx="7772400" cy="32316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4A4-8E99-4097-9D49-3048199385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13946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4" y="3730625"/>
            <a:ext cx="3041650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4" y="3730625"/>
            <a:ext cx="3043237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F291-2F79-4DE6-BA15-D2F5533FB89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4091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4457"/>
            <a:ext cx="8229600" cy="38318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5544"/>
            <a:ext cx="4040188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05544"/>
            <a:ext cx="4041775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4BF85-65D6-471C-A93A-553D26F1C8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4352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0FBB4-8FBA-453B-B950-C8B565F907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425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EF34-63A8-4549-9861-7DFD3C117A0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44155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7879-F6E7-49E5-B06E-EF82C2DB6BB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630068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35018"/>
            <a:ext cx="3008313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5234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5C8F1-F71D-4B61-80F5-5DE4B477AFA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32713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67256"/>
            <a:ext cx="5486400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BB3D-C4B9-490F-964D-04188F91942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5121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08249" y="3730625"/>
            <a:ext cx="16804600" cy="336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F81E-8F9D-438A-9AED-7B5A492A12A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91566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40"/>
            <a:ext cx="2220608" cy="80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894931" y="3259140"/>
            <a:ext cx="11079956" cy="80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D624F-AB4D-4FCA-A34C-4129335F4D6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739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AA222-509C-4434-BABB-E246237DB96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023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2BA-80F6-4885-85EB-B8881E2841E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03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84F6-E0F8-434C-9D96-E60B476E79B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326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3668-A00C-435E-95F7-152311B983C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288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A697-016F-4C8E-9FF2-6D6ED1F3745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7287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13333-24A8-4CE7-881E-4EAE6B7E7E1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321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7357-EF37-4899-AA61-BC77CEEE65F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209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361952"/>
            <a:ext cx="71072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319419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8670" y="6548438"/>
            <a:ext cx="198131" cy="196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D6D87C-3C17-492D-8C9E-364FF2607EE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70"/>
          <p:cNvSpPr txBox="1">
            <a:spLocks noChangeArrowheads="1"/>
          </p:cNvSpPr>
          <p:nvPr userDrawn="1"/>
        </p:nvSpPr>
        <p:spPr bwMode="auto">
          <a:xfrm>
            <a:off x="6374747" y="6556376"/>
            <a:ext cx="1938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郑州兴唐信息技术有限公司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2"/>
          <p:cNvSpPr>
            <a:spLocks noChangeShapeType="1"/>
          </p:cNvSpPr>
          <p:nvPr userDrawn="1"/>
        </p:nvSpPr>
        <p:spPr bwMode="auto">
          <a:xfrm>
            <a:off x="457201" y="849313"/>
            <a:ext cx="82343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 sz="900" dirty="0"/>
          </a:p>
        </p:txBody>
      </p:sp>
      <p:sp>
        <p:nvSpPr>
          <p:cNvPr id="1032" name="Line 73"/>
          <p:cNvSpPr>
            <a:spLocks noChangeShapeType="1"/>
          </p:cNvSpPr>
          <p:nvPr userDrawn="1"/>
        </p:nvSpPr>
        <p:spPr bwMode="auto">
          <a:xfrm>
            <a:off x="457201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 sz="900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8120" y="39942"/>
            <a:ext cx="1118680" cy="11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  <p:sldLayoutId id="2147484654" r:id="rId12"/>
    <p:sldLayoutId id="2147484655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10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2641" indent="-17145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100">
          <a:solidFill>
            <a:schemeClr val="tx1"/>
          </a:solidFill>
          <a:latin typeface="+mn-lt"/>
          <a:cs typeface="+mn-cs"/>
        </a:defRPr>
      </a:lvl2pPr>
      <a:lvl3pPr marL="515541" indent="-17026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812006" indent="-12620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050">
          <a:solidFill>
            <a:schemeClr val="tx1"/>
          </a:solidFill>
          <a:latin typeface="+mn-lt"/>
          <a:cs typeface="+mn-cs"/>
        </a:defRPr>
      </a:lvl4pPr>
      <a:lvl5pPr marL="1117997" indent="-1333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5pPr>
      <a:lvl6pPr marL="14608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6pPr>
      <a:lvl7pPr marL="18037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7pPr>
      <a:lvl8pPr marL="21466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8pPr>
      <a:lvl9pPr marL="24895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4479636" y="3313584"/>
            <a:ext cx="184731" cy="230832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zh-CN" sz="900" dirty="0">
              <a:ea typeface="宋体" panose="02010600030101010101" pitchFamily="2" charset="-122"/>
            </a:endParaRPr>
          </a:p>
        </p:txBody>
      </p:sp>
      <p:pic>
        <p:nvPicPr>
          <p:cNvPr id="5123" name="Picture 11" descr="logo_white_18percen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9" r="6715" b="23799"/>
          <a:stretch>
            <a:fillRect/>
          </a:stretch>
        </p:blipFill>
        <p:spPr bwMode="auto">
          <a:xfrm>
            <a:off x="0" y="4303715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4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4" y="3352206"/>
            <a:ext cx="6237287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4" y="3730625"/>
            <a:ext cx="623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 dirty="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</a:p>
        </p:txBody>
      </p:sp>
      <p:sp>
        <p:nvSpPr>
          <p:cNvPr id="25067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6336" y="6548438"/>
            <a:ext cx="290464" cy="196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DB558E-EF8C-4F39-9C72-9E51DD9B39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>
          <a:blip r:embed="rId14" cstate="print">
            <a:alphaModFix amt="26000"/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4541" y="946673"/>
            <a:ext cx="5595159" cy="55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3429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2pPr>
      <a:lvl3pPr marL="685800" algn="ctr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chemeClr val="bg2"/>
          </a:solidFill>
          <a:latin typeface="+mn-lt"/>
        </a:defRPr>
      </a:lvl3pPr>
      <a:lvl4pPr marL="10287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4pPr>
      <a:lvl5pPr marL="1371600" algn="ctr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bg2"/>
          </a:solidFill>
          <a:latin typeface="+mn-lt"/>
        </a:defRPr>
      </a:lvl5pPr>
      <a:lvl6pPr marL="17145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6pPr>
      <a:lvl7pPr marL="20574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7pPr>
      <a:lvl8pPr marL="24003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8pPr>
      <a:lvl9pPr marL="27432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25344" y="5768579"/>
            <a:ext cx="232756" cy="19620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50000"/>
              </a:spcBef>
              <a:buClr>
                <a:schemeClr val="bg2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4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5000"/>
              </a:spcBef>
              <a:buClr>
                <a:schemeClr val="bg2"/>
              </a:buClr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18684-FE58-47DE-BF42-D6DEB3E6583C}" type="slidenum">
              <a:rPr lang="zh-CN" altLang="en-US" sz="675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675" dirty="0">
              <a:solidFill>
                <a:schemeClr val="tx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6211" y="3766865"/>
            <a:ext cx="4576387" cy="338554"/>
          </a:xfrm>
          <a:ln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封装类及常用类</a:t>
            </a:r>
          </a:p>
        </p:txBody>
      </p:sp>
      <p:pic>
        <p:nvPicPr>
          <p:cNvPr id="36866" name="Picture 2" descr="https://upload.wikimedia.org/wikipedia/zh/8/88/Jav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5470" y="1101499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952710"/>
              </p:ext>
            </p:extLst>
          </p:nvPr>
        </p:nvGraphicFramePr>
        <p:xfrm>
          <a:off x="436563" y="4900362"/>
          <a:ext cx="2087562" cy="1560513"/>
        </p:xfrm>
        <a:graphic>
          <a:graphicData uri="http://schemas.openxmlformats.org/presentationml/2006/ole">
            <p:oleObj spid="_x0000_s1374" r:id="rId5" imgW="1980952" imgH="1467055" progId="PBrush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4EBE677E-0354-4ACB-B790-AD259531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java.lang.Math</a:t>
            </a:r>
            <a:r>
              <a:rPr lang="zh-CN" altLang="en-US" dirty="0"/>
              <a:t>提供了一系列静态方法用于科学计算；其方法的参数和返回值类型一般为</a:t>
            </a:r>
            <a:r>
              <a:rPr lang="en-US" altLang="zh-CN" dirty="0"/>
              <a:t>double</a:t>
            </a:r>
            <a:r>
              <a:rPr lang="zh-CN" altLang="en-US" dirty="0"/>
              <a:t>型。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abs     </a:t>
            </a:r>
            <a:r>
              <a:rPr lang="zh-CN" altLang="en-US" dirty="0">
                <a:solidFill>
                  <a:srgbClr val="FF0000"/>
                </a:solidFill>
              </a:rPr>
              <a:t>绝对值</a:t>
            </a:r>
          </a:p>
          <a:p>
            <a:pPr lvl="2"/>
            <a:r>
              <a:rPr lang="en-US" altLang="zh-CN" dirty="0" err="1"/>
              <a:t>acos,asin,atan,cos,sin,tan</a:t>
            </a:r>
            <a:r>
              <a:rPr lang="en-US" altLang="zh-CN" dirty="0"/>
              <a:t>  </a:t>
            </a:r>
            <a:r>
              <a:rPr lang="zh-CN" altLang="en-US" dirty="0"/>
              <a:t>三角函数</a:t>
            </a:r>
          </a:p>
          <a:p>
            <a:pPr lvl="2"/>
            <a:r>
              <a:rPr lang="en-US" altLang="zh-CN" dirty="0"/>
              <a:t>sqrt     </a:t>
            </a:r>
            <a:r>
              <a:rPr lang="zh-CN" altLang="en-US" dirty="0"/>
              <a:t>平方根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pow(double </a:t>
            </a:r>
            <a:r>
              <a:rPr lang="en-US" altLang="zh-CN" dirty="0" err="1">
                <a:solidFill>
                  <a:srgbClr val="FF0000"/>
                </a:solidFill>
              </a:rPr>
              <a:t>a,doble</a:t>
            </a:r>
            <a:r>
              <a:rPr lang="en-US" altLang="zh-CN" dirty="0">
                <a:solidFill>
                  <a:srgbClr val="FF0000"/>
                </a:solidFill>
              </a:rPr>
              <a:t> b)     a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次幂</a:t>
            </a:r>
          </a:p>
          <a:p>
            <a:pPr lvl="2"/>
            <a:r>
              <a:rPr lang="en-US" altLang="zh-CN" dirty="0"/>
              <a:t>log    </a:t>
            </a:r>
            <a:r>
              <a:rPr lang="zh-CN" altLang="en-US" dirty="0"/>
              <a:t>自然对数</a:t>
            </a:r>
          </a:p>
          <a:p>
            <a:pPr lvl="2"/>
            <a:r>
              <a:rPr lang="en-US" altLang="zh-CN" dirty="0" err="1"/>
              <a:t>exp</a:t>
            </a:r>
            <a:r>
              <a:rPr lang="en-US" altLang="zh-CN" dirty="0"/>
              <a:t>    e</a:t>
            </a:r>
            <a:r>
              <a:rPr lang="zh-CN" altLang="en-US" dirty="0"/>
              <a:t>为底指数</a:t>
            </a:r>
          </a:p>
          <a:p>
            <a:pPr lvl="2"/>
            <a:r>
              <a:rPr lang="en-US" altLang="zh-CN" dirty="0"/>
              <a:t>max(double </a:t>
            </a:r>
            <a:r>
              <a:rPr lang="en-US" altLang="zh-CN" dirty="0" err="1"/>
              <a:t>a,double</a:t>
            </a:r>
            <a:r>
              <a:rPr lang="en-US" altLang="zh-CN" dirty="0"/>
              <a:t> b)</a:t>
            </a:r>
          </a:p>
          <a:p>
            <a:pPr lvl="2"/>
            <a:r>
              <a:rPr lang="en-US" altLang="zh-CN" dirty="0"/>
              <a:t>min(double </a:t>
            </a:r>
            <a:r>
              <a:rPr lang="en-US" altLang="zh-CN" dirty="0" err="1"/>
              <a:t>a,double</a:t>
            </a:r>
            <a:r>
              <a:rPr lang="en-US" altLang="zh-CN" dirty="0"/>
              <a:t> b)</a:t>
            </a:r>
          </a:p>
          <a:p>
            <a:pPr lvl="2"/>
            <a:r>
              <a:rPr lang="en-US" altLang="zh-CN" dirty="0"/>
              <a:t>random()      </a:t>
            </a:r>
            <a:r>
              <a:rPr lang="zh-CN" altLang="en-US" dirty="0"/>
              <a:t>返回</a:t>
            </a:r>
            <a:r>
              <a:rPr lang="en-US" altLang="zh-CN" dirty="0"/>
              <a:t>0.0</a:t>
            </a:r>
            <a:r>
              <a:rPr lang="zh-CN" altLang="en-US" dirty="0"/>
              <a:t>到</a:t>
            </a:r>
            <a:r>
              <a:rPr lang="en-US" altLang="zh-CN" dirty="0"/>
              <a:t>1.0</a:t>
            </a:r>
            <a:r>
              <a:rPr lang="zh-CN" altLang="en-US" dirty="0"/>
              <a:t>的随机数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long round(double a)     double</a:t>
            </a:r>
            <a:r>
              <a:rPr lang="zh-CN" altLang="en-US" dirty="0">
                <a:solidFill>
                  <a:srgbClr val="FF0000"/>
                </a:solidFill>
              </a:rPr>
              <a:t>型数据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zh-CN" altLang="en-US" dirty="0">
                <a:solidFill>
                  <a:srgbClr val="FF0000"/>
                </a:solidFill>
              </a:rPr>
              <a:t>型（四舍五入）</a:t>
            </a:r>
          </a:p>
          <a:p>
            <a:pPr lvl="2"/>
            <a:r>
              <a:rPr lang="en-US" altLang="zh-CN" dirty="0" err="1"/>
              <a:t>toDegrees</a:t>
            </a:r>
            <a:r>
              <a:rPr lang="en-US" altLang="zh-CN" dirty="0"/>
              <a:t>(double </a:t>
            </a:r>
            <a:r>
              <a:rPr lang="en-US" altLang="zh-CN" dirty="0" err="1"/>
              <a:t>angrad</a:t>
            </a:r>
            <a:r>
              <a:rPr lang="en-US" altLang="zh-CN" dirty="0"/>
              <a:t>)     </a:t>
            </a:r>
            <a:r>
              <a:rPr lang="zh-CN" altLang="en-US" dirty="0"/>
              <a:t>弧度</a:t>
            </a:r>
            <a:r>
              <a:rPr lang="en-US" altLang="zh-CN" dirty="0"/>
              <a:t>—&gt;</a:t>
            </a:r>
            <a:r>
              <a:rPr lang="zh-CN" altLang="en-US" dirty="0"/>
              <a:t>角度</a:t>
            </a:r>
          </a:p>
          <a:p>
            <a:pPr lvl="2"/>
            <a:r>
              <a:rPr lang="en-US" altLang="zh-CN" dirty="0" err="1"/>
              <a:t>toRadians</a:t>
            </a:r>
            <a:r>
              <a:rPr lang="en-US" altLang="zh-CN" dirty="0"/>
              <a:t>(double </a:t>
            </a:r>
            <a:r>
              <a:rPr lang="en-US" altLang="zh-CN" dirty="0" err="1"/>
              <a:t>angdeg</a:t>
            </a:r>
            <a:r>
              <a:rPr lang="en-US" altLang="zh-CN" dirty="0"/>
              <a:t>)     </a:t>
            </a:r>
            <a:r>
              <a:rPr lang="zh-CN" altLang="en-US" dirty="0"/>
              <a:t>角度</a:t>
            </a:r>
            <a:r>
              <a:rPr lang="en-US" altLang="zh-CN" dirty="0"/>
              <a:t>—&gt;</a:t>
            </a:r>
            <a:r>
              <a:rPr lang="zh-CN" altLang="en-US" dirty="0"/>
              <a:t>弧度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39BD22BD-75A3-4E61-B8B6-00A9094C0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DB008AB-A11E-4BD7-A008-2A3C73AF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xmlns="" val="33190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E992C71-8987-46E1-902C-D071F48B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一般的</a:t>
            </a:r>
            <a:r>
              <a:rPr lang="en-US" altLang="zh-CN" dirty="0"/>
              <a:t>Float</a:t>
            </a:r>
            <a:r>
              <a:rPr lang="zh-CN" altLang="en-US" dirty="0"/>
              <a:t>类和</a:t>
            </a:r>
            <a:r>
              <a:rPr lang="en-US" altLang="zh-CN" dirty="0"/>
              <a:t>Double</a:t>
            </a:r>
            <a:r>
              <a:rPr lang="zh-CN" altLang="en-US" dirty="0"/>
              <a:t>类可以用来做科学计算或工程计算，但在商业计算中，要求数字精度比较高，故用到</a:t>
            </a:r>
            <a:r>
              <a:rPr lang="en-US" altLang="zh-CN" dirty="0" err="1"/>
              <a:t>java.math.BigDecimal</a:t>
            </a:r>
            <a:r>
              <a:rPr lang="zh-CN" altLang="en-US" dirty="0"/>
              <a:t>类。</a:t>
            </a:r>
            <a:r>
              <a:rPr lang="en-US" altLang="zh-CN" dirty="0" err="1"/>
              <a:t>BigDecimal</a:t>
            </a:r>
            <a:r>
              <a:rPr lang="zh-CN" altLang="en-US" dirty="0"/>
              <a:t>类支持任何精度的定点数。</a:t>
            </a:r>
          </a:p>
          <a:p>
            <a:r>
              <a:rPr lang="zh-CN" altLang="en-US" dirty="0"/>
              <a:t>构造器</a:t>
            </a:r>
          </a:p>
          <a:p>
            <a:pPr lvl="2"/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(double 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(String 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常用方法</a:t>
            </a:r>
          </a:p>
          <a:p>
            <a:pPr lvl="2"/>
            <a:r>
              <a:rPr lang="zh-CN" altLang="en-US" dirty="0"/>
              <a:t>加：</a:t>
            </a:r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 add(</a:t>
            </a:r>
            <a:r>
              <a:rPr lang="en-US" altLang="zh-CN" dirty="0" err="1"/>
              <a:t>BigDecimal</a:t>
            </a:r>
            <a:r>
              <a:rPr lang="en-US" altLang="zh-CN" dirty="0"/>
              <a:t> augend)</a:t>
            </a:r>
          </a:p>
          <a:p>
            <a:pPr lvl="2"/>
            <a:r>
              <a:rPr lang="zh-CN" altLang="en-US" dirty="0"/>
              <a:t>减：</a:t>
            </a:r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 subtract(</a:t>
            </a:r>
            <a:r>
              <a:rPr lang="en-US" altLang="zh-CN" dirty="0" err="1"/>
              <a:t>BigDecimal</a:t>
            </a:r>
            <a:r>
              <a:rPr lang="en-US" altLang="zh-CN" dirty="0"/>
              <a:t> subtrahend)</a:t>
            </a:r>
          </a:p>
          <a:p>
            <a:pPr lvl="2"/>
            <a:r>
              <a:rPr lang="zh-CN" altLang="en-US" dirty="0"/>
              <a:t>乘：</a:t>
            </a:r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 multiply(</a:t>
            </a:r>
            <a:r>
              <a:rPr lang="en-US" altLang="zh-CN" dirty="0" err="1"/>
              <a:t>BigDecimal</a:t>
            </a:r>
            <a:r>
              <a:rPr lang="en-US" altLang="zh-CN" dirty="0"/>
              <a:t> multiplicand)</a:t>
            </a:r>
          </a:p>
          <a:p>
            <a:pPr lvl="2"/>
            <a:r>
              <a:rPr lang="zh-CN" altLang="en-US" dirty="0"/>
              <a:t>除：</a:t>
            </a:r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 divide(</a:t>
            </a:r>
            <a:r>
              <a:rPr lang="en-US" altLang="zh-CN" dirty="0" err="1"/>
              <a:t>BigDecimal</a:t>
            </a:r>
            <a:r>
              <a:rPr lang="en-US" altLang="zh-CN" dirty="0"/>
              <a:t> divisor, </a:t>
            </a:r>
            <a:r>
              <a:rPr lang="en-US" altLang="zh-CN" dirty="0" err="1"/>
              <a:t>int</a:t>
            </a:r>
            <a:r>
              <a:rPr lang="en-US" altLang="zh-CN" dirty="0"/>
              <a:t> scale,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roundingMode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0B986E4-AFF9-4BD6-A1E6-944C0A5FF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7D816F2-EF75-468C-ADBE-3819AFAF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xmlns="" val="21085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9201A1BD-BBB3-48E3-B02D-1A621C020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74B48F1-36AB-46CB-AD69-6303EDDC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基本数据类型的封装类</a:t>
            </a:r>
          </a:p>
        </p:txBody>
      </p:sp>
      <p:graphicFrame>
        <p:nvGraphicFramePr>
          <p:cNvPr id="5" name="Group 231">
            <a:extLst>
              <a:ext uri="{FF2B5EF4-FFF2-40B4-BE49-F238E27FC236}">
                <a16:creationId xmlns:a16="http://schemas.microsoft.com/office/drawing/2014/main" xmlns="" id="{268B4309-713B-45BE-BA67-E146C52A1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98272284"/>
              </p:ext>
            </p:extLst>
          </p:nvPr>
        </p:nvGraphicFramePr>
        <p:xfrm>
          <a:off x="457201" y="1267523"/>
          <a:ext cx="8229600" cy="457405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0786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基本类型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封装类型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字节型（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-128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127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短整型（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-32768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32767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Integer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整型（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位）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长整型（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64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位）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单精度浮点数（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位）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双精度浮点数（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64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位）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char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Character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字符型（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位无符号）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28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布尔型（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位）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49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FF9D664D-45FF-43EE-B859-2B4822A17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3B1911C-6289-4967-84B8-63E92292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封装类的声明和实例化</a:t>
            </a:r>
          </a:p>
        </p:txBody>
      </p:sp>
      <p:graphicFrame>
        <p:nvGraphicFramePr>
          <p:cNvPr id="5" name="Group 113">
            <a:extLst>
              <a:ext uri="{FF2B5EF4-FFF2-40B4-BE49-F238E27FC236}">
                <a16:creationId xmlns:a16="http://schemas.microsoft.com/office/drawing/2014/main" xmlns="" id="{F60EB6BF-DBAC-4873-A719-56BD3AD0B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11942599"/>
              </p:ext>
            </p:extLst>
          </p:nvPr>
        </p:nvGraphicFramePr>
        <p:xfrm>
          <a:off x="457201" y="1404256"/>
          <a:ext cx="8229600" cy="4591051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295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封装类型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9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 b = new Byte((byte)12);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62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 s = new Short((short) 34);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62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Integer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Integer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= new Integer(123);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3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 l = new Long(123456);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62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 f = new Float(12.3f);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962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 d = new Double(45.6789);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962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Char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Character c = new Character(‘a’);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803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 b = new Boolean(true);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65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091783F-0467-495D-A3C3-28FEB4005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3341F25-95B6-4B68-8078-1223EE42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字符串转化为封装类</a:t>
            </a:r>
          </a:p>
        </p:txBody>
      </p:sp>
      <p:graphicFrame>
        <p:nvGraphicFramePr>
          <p:cNvPr id="6" name="Group 97">
            <a:extLst>
              <a:ext uri="{FF2B5EF4-FFF2-40B4-BE49-F238E27FC236}">
                <a16:creationId xmlns:a16="http://schemas.microsoft.com/office/drawing/2014/main" xmlns="" id="{BBC2EDC1-3E5F-44D3-8013-70483B3E0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5869569"/>
              </p:ext>
            </p:extLst>
          </p:nvPr>
        </p:nvGraphicFramePr>
        <p:xfrm>
          <a:off x="457201" y="1160461"/>
          <a:ext cx="8229600" cy="4537077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封装类型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转化方式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Byte.parseByte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Short.parseShort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Integer.parseInt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Long.parseLong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Float.parseFloat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Double.parseDouble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Boolean.parseBoolean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47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5C4C76F-259E-418C-AF30-4101F5D04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0FF2CAB-3E69-4A9C-8867-355B1A47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封装类转化为字符串</a:t>
            </a:r>
          </a:p>
        </p:txBody>
      </p:sp>
      <p:graphicFrame>
        <p:nvGraphicFramePr>
          <p:cNvPr id="5" name="Group 171">
            <a:extLst>
              <a:ext uri="{FF2B5EF4-FFF2-40B4-BE49-F238E27FC236}">
                <a16:creationId xmlns:a16="http://schemas.microsoft.com/office/drawing/2014/main" xmlns="" id="{A1AF34E6-8362-44E6-8BE4-F85228469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6039439"/>
              </p:ext>
            </p:extLst>
          </p:nvPr>
        </p:nvGraphicFramePr>
        <p:xfrm>
          <a:off x="457201" y="1224794"/>
          <a:ext cx="8229600" cy="502920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封装类型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目标字节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目标短整型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目标整型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目标长整型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目标单精度浮点数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目标双精度浮点数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163">
                <a:tc rowSpan="3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目标字符数组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目标字节数组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&gt;,&lt;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起始位置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&gt;,&lt;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截取长度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String.valueOf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(&lt;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目标布尔型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&gt;);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31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5C88544-FD86-4D80-9038-B59C3FFBC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B8F9447-690A-48B3-BE2C-9E506B96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</a:t>
            </a:r>
            <a:r>
              <a:rPr lang="zh-CN" altLang="en-US" dirty="0"/>
              <a:t>常用方法</a:t>
            </a:r>
          </a:p>
        </p:txBody>
      </p:sp>
      <p:graphicFrame>
        <p:nvGraphicFramePr>
          <p:cNvPr id="5" name="Group 212">
            <a:extLst>
              <a:ext uri="{FF2B5EF4-FFF2-40B4-BE49-F238E27FC236}">
                <a16:creationId xmlns:a16="http://schemas.microsoft.com/office/drawing/2014/main" xmlns="" id="{9E1DDD4A-6D3D-479E-B336-57F109C5C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4046030"/>
              </p:ext>
            </p:extLst>
          </p:nvPr>
        </p:nvGraphicFramePr>
        <p:xfrm>
          <a:off x="459888" y="1267523"/>
          <a:ext cx="8229600" cy="4851497"/>
        </p:xfrm>
        <a:graphic>
          <a:graphicData uri="http://schemas.openxmlformats.org/drawingml/2006/table">
            <a:tbl>
              <a:tblPr/>
              <a:tblGrid>
                <a:gridCol w="68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5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3172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序号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方法名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参数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备注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93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isDigit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表示目标字符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是数字字符返回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347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isLetter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是字母字符返回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852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isLetterOrDigit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是字母字符或数字字符返回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537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isLowerCase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是小写字母字符返回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93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isUpperCase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是大写字母字符返回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6347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toLowerCase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的小写形式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793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toUpperCase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的大写形式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6347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isSpaceChar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(char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7474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rgbClr val="474747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474747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ch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是空格返回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7474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80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F5C4670-FC4C-4A26-B324-FE0CE1E0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字符串调用</a:t>
            </a:r>
            <a:r>
              <a:rPr lang="en-US" altLang="zh-CN" dirty="0" err="1"/>
              <a:t>getChars</a:t>
            </a:r>
            <a:r>
              <a:rPr lang="zh-CN" altLang="en-US" dirty="0"/>
              <a:t>方法将当前字符串中的一部分字符拷贝到参数</a:t>
            </a:r>
            <a:r>
              <a:rPr lang="en-US" altLang="zh-CN" dirty="0"/>
              <a:t>c</a:t>
            </a:r>
            <a:r>
              <a:rPr lang="zh-CN" altLang="en-US" dirty="0"/>
              <a:t>指定的数组中，语法格式如下：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public void </a:t>
            </a:r>
            <a:r>
              <a:rPr lang="en-US" altLang="zh-CN" dirty="0" err="1">
                <a:solidFill>
                  <a:srgbClr val="006600"/>
                </a:solidFill>
              </a:rPr>
              <a:t>getChars</a:t>
            </a:r>
            <a:r>
              <a:rPr lang="en-US" altLang="zh-CN" dirty="0">
                <a:solidFill>
                  <a:srgbClr val="006600"/>
                </a:solidFill>
              </a:rPr>
              <a:t> (</a:t>
            </a:r>
            <a:r>
              <a:rPr lang="en-US" altLang="zh-CN" dirty="0" err="1">
                <a:solidFill>
                  <a:srgbClr val="006600"/>
                </a:solidFill>
              </a:rPr>
              <a:t>int</a:t>
            </a:r>
            <a:r>
              <a:rPr lang="en-US" altLang="zh-CN" dirty="0">
                <a:solidFill>
                  <a:srgbClr val="006600"/>
                </a:solidFill>
              </a:rPr>
              <a:t> start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 err="1">
                <a:solidFill>
                  <a:srgbClr val="006600"/>
                </a:solidFill>
              </a:rPr>
              <a:t>int</a:t>
            </a:r>
            <a:r>
              <a:rPr lang="en-US" altLang="zh-CN" dirty="0">
                <a:solidFill>
                  <a:srgbClr val="006600"/>
                </a:solidFill>
              </a:rPr>
              <a:t> end, char c[], </a:t>
            </a:r>
            <a:r>
              <a:rPr lang="en-US" altLang="zh-CN" dirty="0" err="1">
                <a:solidFill>
                  <a:srgbClr val="006600"/>
                </a:solidFill>
              </a:rPr>
              <a:t>int</a:t>
            </a:r>
            <a:r>
              <a:rPr lang="en-US" altLang="zh-CN" dirty="0">
                <a:solidFill>
                  <a:srgbClr val="006600"/>
                </a:solidFill>
              </a:rPr>
              <a:t> offset)</a:t>
            </a:r>
            <a:endParaRPr lang="zh-CN" altLang="en-US" dirty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/>
              <a:t>将字符串中从位置</a:t>
            </a:r>
            <a:r>
              <a:rPr lang="en-US" altLang="zh-CN" dirty="0"/>
              <a:t>start</a:t>
            </a:r>
            <a:r>
              <a:rPr lang="zh-CN" altLang="en-US" dirty="0"/>
              <a:t>到</a:t>
            </a:r>
            <a:r>
              <a:rPr lang="en-US" altLang="zh-CN" dirty="0"/>
              <a:t>end-1</a:t>
            </a:r>
            <a:r>
              <a:rPr lang="zh-CN" altLang="en-US" dirty="0"/>
              <a:t>的字符拷贝到数组</a:t>
            </a:r>
            <a:r>
              <a:rPr lang="en-US" altLang="zh-CN" dirty="0"/>
              <a:t>c</a:t>
            </a:r>
            <a:r>
              <a:rPr lang="zh-CN" altLang="en-US" dirty="0"/>
              <a:t>中，并从数组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offset</a:t>
            </a:r>
            <a:r>
              <a:rPr lang="zh-CN" altLang="en-US" dirty="0"/>
              <a:t>处开始存放这些字符。需要注意的是，必须保证数组</a:t>
            </a:r>
            <a:r>
              <a:rPr lang="en-US" altLang="zh-CN" dirty="0"/>
              <a:t>c</a:t>
            </a:r>
            <a:r>
              <a:rPr lang="zh-CN" altLang="en-US" dirty="0"/>
              <a:t>（从</a:t>
            </a:r>
            <a:r>
              <a:rPr lang="en-US" altLang="zh-CN" dirty="0"/>
              <a:t>offset</a:t>
            </a:r>
            <a:r>
              <a:rPr lang="zh-CN" altLang="en-US" dirty="0"/>
              <a:t>开始）能容纳下要被拷贝的字符。</a:t>
            </a:r>
          </a:p>
          <a:p>
            <a:pPr eaLnBrk="1" hangingPunct="1"/>
            <a:r>
              <a:rPr lang="en-US" altLang="zh-CN" dirty="0" err="1"/>
              <a:t>charAt</a:t>
            </a:r>
            <a:r>
              <a:rPr lang="zh-CN" altLang="en-US" dirty="0"/>
              <a:t>（</a:t>
            </a:r>
            <a:r>
              <a:rPr lang="en-US" altLang="zh-CN" dirty="0"/>
              <a:t>index</a:t>
            </a:r>
            <a:r>
              <a:rPr lang="zh-CN" altLang="en-US" dirty="0"/>
              <a:t>）方法可以获取字符串中的一个字符</a:t>
            </a:r>
          </a:p>
          <a:p>
            <a:pPr lvl="2" eaLnBrk="1" hangingPunct="1"/>
            <a:r>
              <a:rPr lang="zh-CN" altLang="en-US" dirty="0"/>
              <a:t>例如：</a:t>
            </a:r>
            <a:r>
              <a:rPr lang="en-US" altLang="zh-CN" dirty="0" err="1"/>
              <a:t>charAt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）表示获取字符串中的第一个字符。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505A297-EC16-489F-A9B6-347DD9039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08FEEBD-78D5-451C-9275-8834A568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字符串与字符数组</a:t>
            </a:r>
          </a:p>
        </p:txBody>
      </p:sp>
    </p:spTree>
    <p:extLst>
      <p:ext uri="{BB962C8B-B14F-4D97-AF65-F5344CB8AC3E}">
        <p14:creationId xmlns:p14="http://schemas.microsoft.com/office/powerpoint/2010/main" xmlns="" val="78806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9FD06E54-58AA-458F-83E1-089C794C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java.lang.System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en-US" altLang="zh-CN" dirty="0"/>
              <a:t>System</a:t>
            </a:r>
            <a:r>
              <a:rPr lang="zh-CN" altLang="en-US" dirty="0"/>
              <a:t>类提供的</a:t>
            </a:r>
            <a:r>
              <a:rPr lang="en-US" altLang="zh-CN" dirty="0"/>
              <a:t>public static long </a:t>
            </a:r>
            <a:r>
              <a:rPr lang="en-US" altLang="zh-CN" dirty="0" err="1"/>
              <a:t>currentTimeMillis</a:t>
            </a:r>
            <a:r>
              <a:rPr lang="en-US" altLang="zh-CN" dirty="0"/>
              <a:t>()</a:t>
            </a:r>
            <a:r>
              <a:rPr lang="zh-CN" altLang="en-US" dirty="0"/>
              <a:t>用来返回当前时间与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/>
              <a:t>秒之间以毫秒为单位的时间差。</a:t>
            </a:r>
          </a:p>
          <a:p>
            <a:pPr lvl="2"/>
            <a:r>
              <a:rPr lang="zh-CN" altLang="en-US" dirty="0"/>
              <a:t>此方法适于计算时间差。</a:t>
            </a:r>
          </a:p>
          <a:p>
            <a:pPr lvl="2"/>
            <a:endParaRPr lang="zh-CN" altLang="en-US" dirty="0"/>
          </a:p>
          <a:p>
            <a:r>
              <a:rPr lang="en-US" altLang="zh-CN" dirty="0" err="1"/>
              <a:t>java.util.Date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en-US" altLang="zh-CN" dirty="0"/>
              <a:t>Date( )</a:t>
            </a:r>
            <a:r>
              <a:rPr lang="zh-CN" altLang="en-US" dirty="0"/>
              <a:t>使用</a:t>
            </a:r>
            <a:r>
              <a:rPr lang="en-US" altLang="zh-CN" dirty="0"/>
              <a:t>Date</a:t>
            </a:r>
            <a:r>
              <a:rPr lang="zh-CN" altLang="en-US" dirty="0"/>
              <a:t>类的无参数构造方法创建的对象可以获取本地当前时间。</a:t>
            </a:r>
          </a:p>
          <a:p>
            <a:pPr lvl="2"/>
            <a:r>
              <a:rPr lang="en-US" altLang="zh-CN" dirty="0"/>
              <a:t>Date(long date)</a:t>
            </a:r>
          </a:p>
          <a:p>
            <a:pPr lvl="2"/>
            <a:r>
              <a:rPr lang="en-US" altLang="zh-CN" dirty="0" err="1"/>
              <a:t>getTime</a:t>
            </a:r>
            <a:r>
              <a:rPr lang="en-US" altLang="zh-CN" dirty="0"/>
              <a:t>():</a:t>
            </a:r>
            <a:r>
              <a:rPr lang="zh-CN" altLang="en-US" dirty="0"/>
              <a:t>返回自 </a:t>
            </a:r>
            <a:r>
              <a:rPr lang="en-US" altLang="zh-CN" dirty="0"/>
              <a:t>1970 </a:t>
            </a:r>
            <a:r>
              <a:rPr lang="zh-CN" altLang="en-US" dirty="0"/>
              <a:t>年 </a:t>
            </a:r>
            <a:r>
              <a:rPr lang="en-US" altLang="zh-CN" dirty="0"/>
              <a:t>1 </a:t>
            </a:r>
            <a:r>
              <a:rPr lang="zh-CN" altLang="en-US" dirty="0"/>
              <a:t>月 </a:t>
            </a:r>
            <a:r>
              <a:rPr lang="en-US" altLang="zh-CN" dirty="0"/>
              <a:t>1 </a:t>
            </a:r>
            <a:r>
              <a:rPr lang="zh-CN" altLang="en-US" dirty="0"/>
              <a:t>日 </a:t>
            </a:r>
            <a:r>
              <a:rPr lang="en-US" altLang="zh-CN" dirty="0"/>
              <a:t>00:00:00 GMT </a:t>
            </a:r>
            <a:r>
              <a:rPr lang="zh-CN" altLang="en-US" dirty="0"/>
              <a:t>以来此 </a:t>
            </a:r>
            <a:r>
              <a:rPr lang="en-US" altLang="zh-CN" dirty="0"/>
              <a:t>Date </a:t>
            </a:r>
            <a:r>
              <a:rPr lang="zh-CN" altLang="en-US" dirty="0"/>
              <a:t>对象表示的毫秒数。</a:t>
            </a:r>
          </a:p>
          <a:p>
            <a:pPr lvl="2"/>
            <a:r>
              <a:rPr lang="en-US" altLang="zh-CN" dirty="0" err="1"/>
              <a:t>toString</a:t>
            </a:r>
            <a:r>
              <a:rPr lang="en-US" altLang="zh-CN" dirty="0"/>
              <a:t>():</a:t>
            </a:r>
            <a:r>
              <a:rPr lang="zh-CN" altLang="en-US" dirty="0"/>
              <a:t>把此 </a:t>
            </a:r>
            <a:r>
              <a:rPr lang="en-US" altLang="zh-CN" dirty="0"/>
              <a:t>Date </a:t>
            </a:r>
            <a:r>
              <a:rPr lang="zh-CN" altLang="en-US" dirty="0"/>
              <a:t>对象转换为以下形式的 </a:t>
            </a:r>
            <a:r>
              <a:rPr lang="en-US" altLang="zh-CN" dirty="0"/>
              <a:t>String</a:t>
            </a:r>
            <a:r>
              <a:rPr lang="zh-CN" altLang="en-US" dirty="0"/>
              <a:t>： </a:t>
            </a:r>
            <a:r>
              <a:rPr lang="en-US" altLang="zh-CN" dirty="0" err="1"/>
              <a:t>dow</a:t>
            </a:r>
            <a:r>
              <a:rPr lang="en-US" altLang="zh-CN" dirty="0"/>
              <a:t> mon 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en-US" altLang="zh-CN" dirty="0" err="1"/>
              <a:t>hh:mm:ss</a:t>
            </a:r>
            <a:r>
              <a:rPr lang="en-US" altLang="zh-CN" dirty="0"/>
              <a:t> </a:t>
            </a:r>
            <a:r>
              <a:rPr lang="en-US" altLang="zh-CN" dirty="0" err="1"/>
              <a:t>zzz</a:t>
            </a:r>
            <a:r>
              <a:rPr lang="en-US" altLang="zh-CN" dirty="0"/>
              <a:t> </a:t>
            </a:r>
            <a:r>
              <a:rPr lang="en-US" altLang="zh-CN" dirty="0" err="1"/>
              <a:t>yyyy</a:t>
            </a:r>
            <a:r>
              <a:rPr lang="en-US" altLang="zh-CN" dirty="0"/>
              <a:t> </a:t>
            </a:r>
            <a:r>
              <a:rPr lang="zh-CN" altLang="en-US" dirty="0"/>
              <a:t>其中： </a:t>
            </a:r>
            <a:r>
              <a:rPr lang="en-US" altLang="zh-CN" dirty="0" err="1"/>
              <a:t>dow</a:t>
            </a:r>
            <a:r>
              <a:rPr lang="en-US" altLang="zh-CN" dirty="0"/>
              <a:t> </a:t>
            </a:r>
            <a:r>
              <a:rPr lang="zh-CN" altLang="en-US" dirty="0"/>
              <a:t>是一周中的某一天 </a:t>
            </a:r>
            <a:r>
              <a:rPr lang="en-US" altLang="zh-CN" dirty="0"/>
              <a:t>(Sun, Mon, Tue, Wed, Thu, Fri, Sat)</a:t>
            </a:r>
            <a:r>
              <a:rPr lang="zh-CN" altLang="en-US" dirty="0"/>
              <a:t>，</a:t>
            </a:r>
            <a:r>
              <a:rPr lang="en-US" altLang="zh-CN" dirty="0" err="1"/>
              <a:t>zzz</a:t>
            </a:r>
            <a:r>
              <a:rPr lang="zh-CN" altLang="en-US" dirty="0"/>
              <a:t>是时间标准。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4C711E6-3836-464C-82DB-795062BC0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A171D6C-0624-4D15-9EF5-B62D4043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日期类</a:t>
            </a:r>
          </a:p>
        </p:txBody>
      </p:sp>
    </p:spTree>
    <p:extLst>
      <p:ext uri="{BB962C8B-B14F-4D97-AF65-F5344CB8AC3E}">
        <p14:creationId xmlns:p14="http://schemas.microsoft.com/office/powerpoint/2010/main" xmlns="" val="199466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D990CAF-5ADB-4B29-AD64-CD1E68E7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类的</a:t>
            </a:r>
            <a:r>
              <a:rPr lang="en-US" altLang="zh-CN" dirty="0"/>
              <a:t>API</a:t>
            </a:r>
            <a:r>
              <a:rPr lang="zh-CN" altLang="en-US" dirty="0"/>
              <a:t>不易于国际化，大部分被废弃了，</a:t>
            </a:r>
            <a:r>
              <a:rPr lang="en-US" altLang="zh-CN" dirty="0" err="1"/>
              <a:t>java.text.SimpleDateFormat</a:t>
            </a:r>
            <a:r>
              <a:rPr lang="zh-CN" altLang="en-US" dirty="0"/>
              <a:t>类是一个不与语言环境有关的方式来格式化和解析日期的具体类。</a:t>
            </a:r>
          </a:p>
          <a:p>
            <a:r>
              <a:rPr lang="zh-CN" altLang="en-US" dirty="0"/>
              <a:t>它允许进行格式化（日期文本）、解析（文本日期）</a:t>
            </a:r>
          </a:p>
          <a:p>
            <a:r>
              <a:rPr lang="zh-CN" altLang="en-US" dirty="0"/>
              <a:t>格式化：</a:t>
            </a:r>
          </a:p>
          <a:p>
            <a:pPr lvl="2"/>
            <a:r>
              <a:rPr lang="en-US" altLang="zh-CN" dirty="0" err="1"/>
              <a:t>SimpleDateFormat</a:t>
            </a:r>
            <a:r>
              <a:rPr lang="en-US" altLang="zh-CN" dirty="0"/>
              <a:t>() </a:t>
            </a:r>
            <a:r>
              <a:rPr lang="zh-CN" altLang="en-US" dirty="0"/>
              <a:t>：默认的模式和语言环境创建对象</a:t>
            </a:r>
          </a:p>
          <a:p>
            <a:pPr lvl="2"/>
            <a:r>
              <a:rPr lang="en-US" altLang="zh-CN" dirty="0"/>
              <a:t>public </a:t>
            </a:r>
            <a:r>
              <a:rPr lang="en-US" altLang="zh-CN" dirty="0" err="1"/>
              <a:t>SimpleDateFormat</a:t>
            </a:r>
            <a:r>
              <a:rPr lang="en-US" altLang="zh-CN" dirty="0"/>
              <a:t>(String pattern)</a:t>
            </a:r>
            <a:r>
              <a:rPr lang="zh-CN" altLang="en-US" dirty="0"/>
              <a:t>：该构造方法可以用参数</a:t>
            </a:r>
            <a:r>
              <a:rPr lang="en-US" altLang="zh-CN" dirty="0"/>
              <a:t>pattern</a:t>
            </a:r>
            <a:r>
              <a:rPr lang="zh-CN" altLang="en-US" dirty="0"/>
              <a:t>指定的格式创建一个对象，该对象调用：</a:t>
            </a:r>
          </a:p>
          <a:p>
            <a:pPr lvl="2"/>
            <a:r>
              <a:rPr lang="en-US" altLang="zh-CN" dirty="0"/>
              <a:t>public String format(Date date)</a:t>
            </a:r>
            <a:r>
              <a:rPr lang="zh-CN" altLang="en-US" dirty="0"/>
              <a:t>：方法格式化时间对象</a:t>
            </a:r>
            <a:r>
              <a:rPr lang="en-US" altLang="zh-CN" dirty="0"/>
              <a:t>date</a:t>
            </a:r>
          </a:p>
          <a:p>
            <a:r>
              <a:rPr lang="zh-CN" altLang="en-US" dirty="0"/>
              <a:t>解析：</a:t>
            </a:r>
          </a:p>
          <a:p>
            <a:pPr lvl="2"/>
            <a:r>
              <a:rPr lang="en-US" altLang="zh-CN" dirty="0"/>
              <a:t>public Date parse(String source)</a:t>
            </a:r>
            <a:r>
              <a:rPr lang="zh-CN" altLang="en-US" dirty="0"/>
              <a:t>：从给定字符串的开始解析文本，以生成一个日期。</a:t>
            </a:r>
          </a:p>
          <a:p>
            <a:pPr lvl="2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F9BE8218-7DB1-4CEA-A340-D9A4182A9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B9873AE-859F-472A-9F88-CFEF268E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日期格式化（</a:t>
            </a:r>
            <a:r>
              <a:rPr lang="en-US" altLang="zh-CN" dirty="0" err="1"/>
              <a:t>DateFormat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450106258"/>
      </p:ext>
    </p:extLst>
  </p:cSld>
  <p:clrMapOvr>
    <a:masterClrMapping/>
  </p:clrMapOvr>
</p:sld>
</file>

<file path=ppt/theme/theme1.xml><?xml version="1.0" encoding="utf-8"?>
<a:theme xmlns:a="http://schemas.openxmlformats.org/drawingml/2006/main" name="1_Sales Template Oct 05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48098</TotalTime>
  <Words>1396</Words>
  <Application>Microsoft Office PowerPoint</Application>
  <PresentationFormat>全屏显示(4:3)</PresentationFormat>
  <Paragraphs>213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1_Sales Template Oct 05</vt:lpstr>
      <vt:lpstr>4_Divider Slide</vt:lpstr>
      <vt:lpstr>幻灯片 1</vt:lpstr>
      <vt:lpstr>基本数据类型的封装类</vt:lpstr>
      <vt:lpstr>封装类的声明和实例化</vt:lpstr>
      <vt:lpstr>字符串转化为封装类</vt:lpstr>
      <vt:lpstr>封装类转化为字符串</vt:lpstr>
      <vt:lpstr>Character常用方法</vt:lpstr>
      <vt:lpstr>字符串与字符数组</vt:lpstr>
      <vt:lpstr>日期类</vt:lpstr>
      <vt:lpstr>日期格式化（DateFormat）</vt:lpstr>
      <vt:lpstr>Math类</vt:lpstr>
      <vt:lpstr>BigDecimal类</vt:lpstr>
    </vt:vector>
  </TitlesOfParts>
  <Manager/>
  <Company>Google, Inc. EMEA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Selling in EMEA</dc:title>
  <dc:subject/>
  <dc:creator>Vertical Markets Team</dc:creator>
  <dc:description/>
  <cp:lastModifiedBy>王滔</cp:lastModifiedBy>
  <cp:revision>3277</cp:revision>
  <dcterms:created xsi:type="dcterms:W3CDTF">2003-02-13T18:07:52Z</dcterms:created>
  <dcterms:modified xsi:type="dcterms:W3CDTF">2017-11-25T04:08:02Z</dcterms:modified>
</cp:coreProperties>
</file>