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57" r:id="rId3"/>
    <p:sldId id="256" r:id="rId5"/>
    <p:sldId id="259" r:id="rId6"/>
    <p:sldId id="260" r:id="rId7"/>
    <p:sldId id="261" r:id="rId8"/>
    <p:sldId id="262" r:id="rId9"/>
    <p:sldId id="276" r:id="rId10"/>
    <p:sldId id="263" r:id="rId11"/>
    <p:sldId id="277" r:id="rId12"/>
    <p:sldId id="266" r:id="rId13"/>
    <p:sldId id="278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64" r:id="rId24"/>
    <p:sldId id="265" r:id="rId25"/>
  </p:sldIdLst>
  <p:sldSz cx="12192000" cy="6858000"/>
  <p:notesSz cx="6858000" cy="9144000"/>
  <p:custShowLst>
    <p:custShow name="Custom show 1" id="0">
      <p:sldLst>
        <p:sld r:id="rId3"/>
        <p:sld r:id="rId5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5499D4"/>
    <a:srgbClr val="51A6C6"/>
    <a:srgbClr val="59A1C6"/>
    <a:srgbClr val="5E9DC5"/>
    <a:srgbClr val="6E93C4"/>
    <a:srgbClr val="1E3C43"/>
    <a:srgbClr val="484F96"/>
    <a:srgbClr val="8186C3"/>
    <a:srgbClr val="EBF3FA"/>
    <a:srgbClr val="47A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3EEF8">
                <a:alpha val="100000"/>
              </a:srgbClr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3" name="Half Frame 42"/>
          <p:cNvSpPr/>
          <p:nvPr/>
        </p:nvSpPr>
        <p:spPr>
          <a:xfrm rot="16200000">
            <a:off x="-1525270" y="4889500"/>
            <a:ext cx="3140710" cy="2533650"/>
          </a:xfrm>
          <a:prstGeom prst="halfFrame">
            <a:avLst>
              <a:gd name="adj1" fmla="val 17983"/>
              <a:gd name="adj2" fmla="val 19222"/>
            </a:avLst>
          </a:prstGeom>
          <a:gradFill>
            <a:gsLst>
              <a:gs pos="0">
                <a:srgbClr val="8186C3"/>
              </a:gs>
              <a:gs pos="85000">
                <a:srgbClr val="47ADC7"/>
              </a:gs>
            </a:gsLst>
            <a:lin ang="54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Half Frame 43"/>
          <p:cNvSpPr/>
          <p:nvPr/>
        </p:nvSpPr>
        <p:spPr>
          <a:xfrm rot="5400000">
            <a:off x="11365230" y="-761365"/>
            <a:ext cx="3112770" cy="2540635"/>
          </a:xfrm>
          <a:prstGeom prst="halfFrame">
            <a:avLst>
              <a:gd name="adj1" fmla="val 17008"/>
              <a:gd name="adj2" fmla="val 19882"/>
            </a:avLst>
          </a:prstGeom>
          <a:gradFill>
            <a:gsLst>
              <a:gs pos="0">
                <a:srgbClr val="8186C3"/>
              </a:gs>
              <a:gs pos="85000">
                <a:srgbClr val="47ADC7"/>
              </a:gs>
            </a:gsLst>
            <a:lin ang="54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2378710" y="1036955"/>
            <a:ext cx="3543300" cy="3218815"/>
          </a:xfrm>
          <a:prstGeom prst="diamond">
            <a:avLst/>
          </a:prstGeom>
          <a:gradFill>
            <a:gsLst>
              <a:gs pos="0">
                <a:srgbClr val="8186C3"/>
              </a:gs>
              <a:gs pos="90000">
                <a:srgbClr val="47ADC7"/>
              </a:gs>
            </a:gsLst>
            <a:lin ang="54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Diamond 33"/>
          <p:cNvSpPr/>
          <p:nvPr/>
        </p:nvSpPr>
        <p:spPr>
          <a:xfrm>
            <a:off x="-1221740" y="1163955"/>
            <a:ext cx="3237865" cy="2992120"/>
          </a:xfrm>
          <a:prstGeom prst="diamond">
            <a:avLst/>
          </a:prstGeom>
          <a:gradFill>
            <a:gsLst>
              <a:gs pos="0">
                <a:srgbClr val="8186C3"/>
              </a:gs>
              <a:gs pos="90000">
                <a:srgbClr val="47ADC7"/>
              </a:gs>
            </a:gsLst>
            <a:lin ang="54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Diamond 34"/>
          <p:cNvSpPr/>
          <p:nvPr/>
        </p:nvSpPr>
        <p:spPr>
          <a:xfrm>
            <a:off x="632460" y="2876550"/>
            <a:ext cx="3313430" cy="3104515"/>
          </a:xfrm>
          <a:prstGeom prst="diamond">
            <a:avLst/>
          </a:prstGeom>
          <a:gradFill>
            <a:gsLst>
              <a:gs pos="0">
                <a:srgbClr val="8186C3"/>
              </a:gs>
              <a:gs pos="89000">
                <a:srgbClr val="47ADC7"/>
              </a:gs>
            </a:gsLst>
            <a:lin ang="54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Diamond 32"/>
          <p:cNvSpPr/>
          <p:nvPr/>
        </p:nvSpPr>
        <p:spPr>
          <a:xfrm>
            <a:off x="4573905" y="2876550"/>
            <a:ext cx="3275965" cy="2992120"/>
          </a:xfrm>
          <a:prstGeom prst="diamond">
            <a:avLst/>
          </a:prstGeom>
          <a:gradFill>
            <a:gsLst>
              <a:gs pos="0">
                <a:srgbClr val="8186C3"/>
              </a:gs>
              <a:gs pos="85000">
                <a:srgbClr val="47ADC7"/>
              </a:gs>
            </a:gsLst>
            <a:lin ang="54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Diamond 36"/>
          <p:cNvSpPr/>
          <p:nvPr/>
        </p:nvSpPr>
        <p:spPr>
          <a:xfrm>
            <a:off x="8477885" y="2876550"/>
            <a:ext cx="3313430" cy="3104515"/>
          </a:xfrm>
          <a:prstGeom prst="diamond">
            <a:avLst/>
          </a:prstGeom>
          <a:gradFill>
            <a:gsLst>
              <a:gs pos="0">
                <a:srgbClr val="8186C3"/>
              </a:gs>
              <a:gs pos="85000">
                <a:srgbClr val="47ADC7"/>
              </a:gs>
            </a:gsLst>
            <a:lin ang="54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Diamond 35"/>
          <p:cNvSpPr/>
          <p:nvPr/>
        </p:nvSpPr>
        <p:spPr>
          <a:xfrm>
            <a:off x="10220960" y="1163955"/>
            <a:ext cx="3237865" cy="299212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54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Diamond 37"/>
          <p:cNvSpPr/>
          <p:nvPr/>
        </p:nvSpPr>
        <p:spPr>
          <a:xfrm>
            <a:off x="6430010" y="1036955"/>
            <a:ext cx="3543300" cy="3218815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54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Diamond 31"/>
          <p:cNvSpPr/>
          <p:nvPr/>
        </p:nvSpPr>
        <p:spPr>
          <a:xfrm>
            <a:off x="4425950" y="-762635"/>
            <a:ext cx="3571875" cy="3199765"/>
          </a:xfrm>
          <a:prstGeom prst="diamond">
            <a:avLst/>
          </a:prstGeom>
          <a:gradFill>
            <a:gsLst>
              <a:gs pos="0">
                <a:srgbClr val="8186C3"/>
              </a:gs>
              <a:gs pos="80000">
                <a:srgbClr val="47ADC7"/>
              </a:gs>
            </a:gsLst>
            <a:lin ang="54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Diamond 38"/>
          <p:cNvSpPr/>
          <p:nvPr/>
        </p:nvSpPr>
        <p:spPr>
          <a:xfrm>
            <a:off x="2533650" y="4526915"/>
            <a:ext cx="3571875" cy="3199765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54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Diamond 39"/>
          <p:cNvSpPr/>
          <p:nvPr/>
        </p:nvSpPr>
        <p:spPr>
          <a:xfrm>
            <a:off x="6401435" y="4526915"/>
            <a:ext cx="3571875" cy="3199765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357755" y="3013710"/>
            <a:ext cx="7625715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4800">
                <a:latin typeface="Times New Roman" panose="02020603050405020304" charset="0"/>
                <a:cs typeface="Times New Roman" panose="02020603050405020304" charset="0"/>
              </a:rPr>
              <a:t>Selected Topic of Computer Science</a:t>
            </a:r>
            <a:endParaRPr lang="en-US" sz="4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EBF3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Half Frame 42"/>
          <p:cNvSpPr/>
          <p:nvPr/>
        </p:nvSpPr>
        <p:spPr>
          <a:xfrm rot="16200000">
            <a:off x="458470" y="-1461770"/>
            <a:ext cx="6877685" cy="12203430"/>
          </a:xfrm>
          <a:prstGeom prst="halfFrame">
            <a:avLst>
              <a:gd name="adj1" fmla="val 2488"/>
              <a:gd name="adj2" fmla="val 2673"/>
            </a:avLst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570865" y="1704975"/>
            <a:ext cx="10563225" cy="3836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3. GraphQL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Definition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 GraphQL is a relatively new and flexible protocol that focuses on data fetching efficiency. It allows clients to specify the exact data they need in a single request, reducing over-fetching and improving performance.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Advantage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 Data efficiency, flexibility, self-documenting.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Disadvantage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 Complexity, caching challenges, server load.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Half Frame 43"/>
          <p:cNvSpPr/>
          <p:nvPr/>
        </p:nvSpPr>
        <p:spPr>
          <a:xfrm rot="5400000">
            <a:off x="7449185" y="-3967480"/>
            <a:ext cx="5960745" cy="11421110"/>
          </a:xfrm>
          <a:prstGeom prst="halfFrame">
            <a:avLst>
              <a:gd name="adj1" fmla="val 2611"/>
              <a:gd name="adj2" fmla="val 2315"/>
            </a:avLst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Diamond 45"/>
          <p:cNvSpPr/>
          <p:nvPr/>
        </p:nvSpPr>
        <p:spPr>
          <a:xfrm rot="10800000">
            <a:off x="-882650" y="252730"/>
            <a:ext cx="1658620" cy="9486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Diamond 50"/>
          <p:cNvSpPr/>
          <p:nvPr/>
        </p:nvSpPr>
        <p:spPr>
          <a:xfrm rot="10800000">
            <a:off x="11533505" y="215265"/>
            <a:ext cx="1123950" cy="8216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08990" y="424815"/>
            <a:ext cx="96926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4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Con’t</a:t>
            </a:r>
            <a:endParaRPr lang="en-US" sz="4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Frame 4"/>
          <p:cNvSpPr/>
          <p:nvPr/>
        </p:nvSpPr>
        <p:spPr>
          <a:xfrm rot="13440000">
            <a:off x="278130" y="616839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 rot="12060000">
            <a:off x="4882515" y="710438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 rot="9900000">
            <a:off x="4429760" y="728281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 rot="15960000">
            <a:off x="5281295" y="718502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 rot="13260000">
            <a:off x="5614035" y="695515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 rot="18180000">
            <a:off x="5986780" y="717232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 rot="18180000">
            <a:off x="6767195" y="715772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 rot="21000000">
            <a:off x="6313170" y="701421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 rot="18180000">
            <a:off x="7114540" y="706691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 rot="3600000">
            <a:off x="11191240" y="612711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EBF3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Half Frame 42"/>
          <p:cNvSpPr/>
          <p:nvPr/>
        </p:nvSpPr>
        <p:spPr>
          <a:xfrm rot="16200000">
            <a:off x="458470" y="-1461770"/>
            <a:ext cx="6877685" cy="12203430"/>
          </a:xfrm>
          <a:prstGeom prst="halfFrame">
            <a:avLst>
              <a:gd name="adj1" fmla="val 2488"/>
              <a:gd name="adj2" fmla="val 2673"/>
            </a:avLst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Half Frame 43"/>
          <p:cNvSpPr/>
          <p:nvPr/>
        </p:nvSpPr>
        <p:spPr>
          <a:xfrm rot="5400000">
            <a:off x="7449185" y="-3967480"/>
            <a:ext cx="5960745" cy="11421110"/>
          </a:xfrm>
          <a:prstGeom prst="halfFrame">
            <a:avLst>
              <a:gd name="adj1" fmla="val 2611"/>
              <a:gd name="adj2" fmla="val 2315"/>
            </a:avLst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Diamond 45"/>
          <p:cNvSpPr/>
          <p:nvPr/>
        </p:nvSpPr>
        <p:spPr>
          <a:xfrm rot="10800000">
            <a:off x="-882650" y="252730"/>
            <a:ext cx="1658620" cy="9486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Diamond 50"/>
          <p:cNvSpPr/>
          <p:nvPr/>
        </p:nvSpPr>
        <p:spPr>
          <a:xfrm rot="10800000">
            <a:off x="11533505" y="215265"/>
            <a:ext cx="1123950" cy="8216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08990" y="424815"/>
            <a:ext cx="96926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sz="4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API Protocols: GraphQL</a:t>
            </a:r>
            <a:endParaRPr lang="en-US" sz="4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sz="4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Frame 4"/>
          <p:cNvSpPr/>
          <p:nvPr/>
        </p:nvSpPr>
        <p:spPr>
          <a:xfrm rot="13440000">
            <a:off x="278130" y="616839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 rot="12060000">
            <a:off x="4882515" y="710438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 rot="9900000">
            <a:off x="4429760" y="728281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 rot="15960000">
            <a:off x="5281295" y="718502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 rot="13260000">
            <a:off x="5614035" y="695515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 rot="18180000">
            <a:off x="5986780" y="717232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 rot="18180000">
            <a:off x="6767195" y="715772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 rot="21000000">
            <a:off x="6313170" y="701421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 rot="18180000">
            <a:off x="7114540" y="706691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 rot="3600000">
            <a:off x="11191240" y="612711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1872615" y="1333500"/>
            <a:ext cx="7457440" cy="4267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EBF3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Half Frame 42"/>
          <p:cNvSpPr/>
          <p:nvPr/>
        </p:nvSpPr>
        <p:spPr>
          <a:xfrm rot="16200000">
            <a:off x="-49530" y="5786755"/>
            <a:ext cx="1120775" cy="1021715"/>
          </a:xfrm>
          <a:prstGeom prst="halfFrame">
            <a:avLst>
              <a:gd name="adj1" fmla="val 9944"/>
              <a:gd name="adj2" fmla="val 8266"/>
            </a:avLst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570865" y="1501140"/>
            <a:ext cx="10563225" cy="4175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REST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 Well-suited for CRUD operations due to its use of standard HTTP verbs (GET, POST, PUT, DELETE) that map directly to CRUD actions. Simple to implement and understand.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SOAP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 Can be used for CRUD, but the XML overhead can make it cumbersome for simple operations. More complex to set up compared to REST.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GraphQL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 Can handle CRUD operations, but requires writing specific queries for each action. Might be overkill for simple CRUD compared to REST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Half Frame 43"/>
          <p:cNvSpPr/>
          <p:nvPr/>
        </p:nvSpPr>
        <p:spPr>
          <a:xfrm rot="5400000">
            <a:off x="7449185" y="-3967480"/>
            <a:ext cx="5960745" cy="11421110"/>
          </a:xfrm>
          <a:prstGeom prst="halfFrame">
            <a:avLst>
              <a:gd name="adj1" fmla="val 2611"/>
              <a:gd name="adj2" fmla="val 2315"/>
            </a:avLst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Diamond 45"/>
          <p:cNvSpPr/>
          <p:nvPr/>
        </p:nvSpPr>
        <p:spPr>
          <a:xfrm rot="10800000">
            <a:off x="-882650" y="252730"/>
            <a:ext cx="1658620" cy="9486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Diamond 50"/>
          <p:cNvSpPr/>
          <p:nvPr/>
        </p:nvSpPr>
        <p:spPr>
          <a:xfrm>
            <a:off x="11533505" y="215265"/>
            <a:ext cx="1123950" cy="8216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08990" y="424815"/>
            <a:ext cx="96926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4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CRUD Operations</a:t>
            </a:r>
            <a:endParaRPr lang="en-US" sz="4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Frame 4"/>
          <p:cNvSpPr/>
          <p:nvPr/>
        </p:nvSpPr>
        <p:spPr>
          <a:xfrm rot="9900000">
            <a:off x="3383280" y="721550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 rot="12060000">
            <a:off x="4183380" y="719899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 rot="9900000">
            <a:off x="3730625" y="737743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 rot="15960000">
            <a:off x="4582160" y="727964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 rot="14580000">
            <a:off x="858520" y="6060440"/>
            <a:ext cx="48450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 rot="18180000">
            <a:off x="5287645" y="726694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 rot="18180000">
            <a:off x="6068060" y="725233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 rot="5400000">
            <a:off x="5347335" y="601408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 rot="1980000">
            <a:off x="10594340" y="597154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 rot="20640000">
            <a:off x="6811645" y="732282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Diamond 44"/>
          <p:cNvSpPr/>
          <p:nvPr/>
        </p:nvSpPr>
        <p:spPr>
          <a:xfrm>
            <a:off x="5193665" y="8772525"/>
            <a:ext cx="649224" cy="548640"/>
          </a:xfrm>
          <a:prstGeom prst="diamond">
            <a:avLst/>
          </a:prstGeom>
          <a:gradFill>
            <a:gsLst>
              <a:gs pos="0">
                <a:srgbClr val="8186C3"/>
              </a:gs>
              <a:gs pos="62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Diamond 12"/>
          <p:cNvSpPr/>
          <p:nvPr/>
        </p:nvSpPr>
        <p:spPr>
          <a:xfrm>
            <a:off x="5197475" y="7922260"/>
            <a:ext cx="649224" cy="548640"/>
          </a:xfrm>
          <a:prstGeom prst="diamond">
            <a:avLst/>
          </a:prstGeom>
          <a:gradFill>
            <a:gsLst>
              <a:gs pos="0">
                <a:srgbClr val="8186C3"/>
              </a:gs>
              <a:gs pos="62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EBF3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Half Frame 42"/>
          <p:cNvSpPr/>
          <p:nvPr/>
        </p:nvSpPr>
        <p:spPr>
          <a:xfrm rot="16200000">
            <a:off x="458470" y="-1461770"/>
            <a:ext cx="6877685" cy="12203430"/>
          </a:xfrm>
          <a:prstGeom prst="halfFrame">
            <a:avLst>
              <a:gd name="adj1" fmla="val 2488"/>
              <a:gd name="adj2" fmla="val 2673"/>
            </a:avLst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570865" y="1501140"/>
            <a:ext cx="10563225" cy="4018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REST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:Not natively designed for real-time.Can implement real-time updates with polling or WebSockets, adding  complexity.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SOAP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:Doesn't offer built-in real-time functionality.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    Additional mechanisms like WebSockets may be needed.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GraphQL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:Not inherently real-time.Can achieve real-time updates with subscriptions, but requires extra development effort.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Half Frame 43"/>
          <p:cNvSpPr/>
          <p:nvPr/>
        </p:nvSpPr>
        <p:spPr>
          <a:xfrm rot="5400000">
            <a:off x="7449185" y="-3967480"/>
            <a:ext cx="5960745" cy="11421110"/>
          </a:xfrm>
          <a:prstGeom prst="halfFrame">
            <a:avLst>
              <a:gd name="adj1" fmla="val 2611"/>
              <a:gd name="adj2" fmla="val 2315"/>
            </a:avLst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Diamond 45"/>
          <p:cNvSpPr/>
          <p:nvPr/>
        </p:nvSpPr>
        <p:spPr>
          <a:xfrm>
            <a:off x="-882650" y="252730"/>
            <a:ext cx="1658620" cy="9486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Diamond 50"/>
          <p:cNvSpPr/>
          <p:nvPr/>
        </p:nvSpPr>
        <p:spPr>
          <a:xfrm rot="10800000">
            <a:off x="11533505" y="215265"/>
            <a:ext cx="1123950" cy="8216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08990" y="424815"/>
            <a:ext cx="96926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4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Real-time Functionality</a:t>
            </a:r>
            <a:endParaRPr lang="en-US" sz="4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Frame 4"/>
          <p:cNvSpPr/>
          <p:nvPr/>
        </p:nvSpPr>
        <p:spPr>
          <a:xfrm rot="9900000">
            <a:off x="3688080" y="719645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 rot="12060000">
            <a:off x="4488180" y="717994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 rot="9900000">
            <a:off x="4035425" y="735838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 rot="15960000">
            <a:off x="4886960" y="726059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 rot="13260000">
            <a:off x="5219700" y="703072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 rot="18180000">
            <a:off x="5592445" y="724789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 rot="18180000">
            <a:off x="6372860" y="723328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 rot="21000000">
            <a:off x="5918835" y="708977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 rot="18180000">
            <a:off x="6720205" y="714248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 rot="20640000">
            <a:off x="7116445" y="730377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Diamond 44"/>
          <p:cNvSpPr/>
          <p:nvPr/>
        </p:nvSpPr>
        <p:spPr>
          <a:xfrm rot="7560000">
            <a:off x="2401570" y="5706745"/>
            <a:ext cx="815975" cy="693420"/>
          </a:xfrm>
          <a:prstGeom prst="diamond">
            <a:avLst/>
          </a:prstGeom>
          <a:gradFill>
            <a:gsLst>
              <a:gs pos="0">
                <a:srgbClr val="8186C3"/>
              </a:gs>
              <a:gs pos="62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 rot="3240000">
            <a:off x="7755890" y="5683885"/>
            <a:ext cx="788670" cy="727710"/>
          </a:xfrm>
          <a:prstGeom prst="diamond">
            <a:avLst/>
          </a:prstGeom>
          <a:gradFill>
            <a:gsLst>
              <a:gs pos="0">
                <a:srgbClr val="8186C3"/>
              </a:gs>
              <a:gs pos="62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EBF3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Half Frame 42"/>
          <p:cNvSpPr/>
          <p:nvPr/>
        </p:nvSpPr>
        <p:spPr>
          <a:xfrm rot="16200000">
            <a:off x="458470" y="-1461770"/>
            <a:ext cx="6877685" cy="12203430"/>
          </a:xfrm>
          <a:prstGeom prst="halfFrame">
            <a:avLst>
              <a:gd name="adj1" fmla="val 2488"/>
              <a:gd name="adj2" fmla="val 2673"/>
            </a:avLst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570865" y="1501140"/>
            <a:ext cx="10563225" cy="4018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Consider factors like data complexity, performance requirements, and developer expertise.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REST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 Simple data, high performance, familiarity.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SOAP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 Complex data, secure exchange, XML expertise.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GraphQL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 Complex data, efficient fetching, willingness to learn.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Half Frame 43"/>
          <p:cNvSpPr/>
          <p:nvPr/>
        </p:nvSpPr>
        <p:spPr>
          <a:xfrm rot="5400000">
            <a:off x="7449185" y="-3967480"/>
            <a:ext cx="5960745" cy="11421110"/>
          </a:xfrm>
          <a:prstGeom prst="halfFrame">
            <a:avLst>
              <a:gd name="adj1" fmla="val 2611"/>
              <a:gd name="adj2" fmla="val 2315"/>
            </a:avLst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Diamond 45"/>
          <p:cNvSpPr/>
          <p:nvPr/>
        </p:nvSpPr>
        <p:spPr>
          <a:xfrm rot="10800000">
            <a:off x="-882650" y="252730"/>
            <a:ext cx="1658620" cy="9486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Diamond 50"/>
          <p:cNvSpPr/>
          <p:nvPr/>
        </p:nvSpPr>
        <p:spPr>
          <a:xfrm>
            <a:off x="11533505" y="215265"/>
            <a:ext cx="1123950" cy="8216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08990" y="424815"/>
            <a:ext cx="96926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4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Choosing the Right Protocol</a:t>
            </a:r>
            <a:endParaRPr lang="en-US" sz="4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Frame 4"/>
          <p:cNvSpPr/>
          <p:nvPr/>
        </p:nvSpPr>
        <p:spPr>
          <a:xfrm rot="20340000">
            <a:off x="506730" y="603440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 rot="900000">
            <a:off x="1306830" y="601789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 rot="20340000">
            <a:off x="854075" y="619633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 rot="4800000">
            <a:off x="1705610" y="609854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 rot="2100000">
            <a:off x="2038350" y="586867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 rot="7020000">
            <a:off x="2411095" y="608584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 rot="7020000">
            <a:off x="3191510" y="607123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 rot="9840000">
            <a:off x="2737485" y="592772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 rot="7020000">
            <a:off x="3538855" y="598043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 rot="9480000">
            <a:off x="3935095" y="614172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EBF3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Half Frame 42"/>
          <p:cNvSpPr/>
          <p:nvPr/>
        </p:nvSpPr>
        <p:spPr>
          <a:xfrm rot="16200000">
            <a:off x="458470" y="-1461770"/>
            <a:ext cx="6877685" cy="12203430"/>
          </a:xfrm>
          <a:prstGeom prst="halfFrame">
            <a:avLst>
              <a:gd name="adj1" fmla="val 2488"/>
              <a:gd name="adj2" fmla="val 2673"/>
            </a:avLst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570865" y="1501140"/>
            <a:ext cx="10563225" cy="4018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Performance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 For performance-critical real-time applications, dedicated real-time messaging protocols like WebSockets or Server-Sent Events (SSE) might be a better choice compared to using polling or subscriptions with REST/GraphQL.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Developer Expertise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 Choose a protocol your team is comfortable with. REST is generally easier to learn and implement compared to SOAP or GraphQL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Half Frame 43"/>
          <p:cNvSpPr/>
          <p:nvPr/>
        </p:nvSpPr>
        <p:spPr>
          <a:xfrm rot="5400000">
            <a:off x="7449185" y="-3967480"/>
            <a:ext cx="5960745" cy="11421110"/>
          </a:xfrm>
          <a:prstGeom prst="halfFrame">
            <a:avLst>
              <a:gd name="adj1" fmla="val 2611"/>
              <a:gd name="adj2" fmla="val 2315"/>
            </a:avLst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Diamond 45"/>
          <p:cNvSpPr/>
          <p:nvPr/>
        </p:nvSpPr>
        <p:spPr>
          <a:xfrm>
            <a:off x="-882650" y="252730"/>
            <a:ext cx="1658620" cy="9486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Diamond 50"/>
          <p:cNvSpPr/>
          <p:nvPr/>
        </p:nvSpPr>
        <p:spPr>
          <a:xfrm rot="10800000">
            <a:off x="11533505" y="215265"/>
            <a:ext cx="1123950" cy="8216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08990" y="424815"/>
            <a:ext cx="96926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4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Additional Considerations</a:t>
            </a:r>
            <a:endParaRPr lang="en-US" sz="4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Frame 4"/>
          <p:cNvSpPr/>
          <p:nvPr/>
        </p:nvSpPr>
        <p:spPr>
          <a:xfrm rot="13860000">
            <a:off x="7364730" y="715518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 rot="16020000">
            <a:off x="8456295" y="590042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 rot="13860000">
            <a:off x="8039735" y="750062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 rot="19920000">
            <a:off x="8855075" y="598106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 rot="17220000">
            <a:off x="9187815" y="575119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 rot="540000">
            <a:off x="9560560" y="596836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 rot="540000">
            <a:off x="10340975" y="595376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 rot="3360000">
            <a:off x="9886950" y="581025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 rot="540000">
            <a:off x="10688320" y="586295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 rot="3000000">
            <a:off x="11084560" y="602424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EBF3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Half Frame 42"/>
          <p:cNvSpPr/>
          <p:nvPr/>
        </p:nvSpPr>
        <p:spPr>
          <a:xfrm rot="16200000">
            <a:off x="458470" y="-1461770"/>
            <a:ext cx="6877685" cy="12203430"/>
          </a:xfrm>
          <a:prstGeom prst="halfFrame">
            <a:avLst>
              <a:gd name="adj1" fmla="val 2488"/>
              <a:gd name="adj2" fmla="val 2673"/>
            </a:avLst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452120" y="1795145"/>
            <a:ext cx="11422380" cy="3950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ü"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Half Frame 43"/>
          <p:cNvSpPr/>
          <p:nvPr/>
        </p:nvSpPr>
        <p:spPr>
          <a:xfrm rot="5400000">
            <a:off x="7449185" y="-3967480"/>
            <a:ext cx="5960745" cy="11421110"/>
          </a:xfrm>
          <a:prstGeom prst="halfFrame">
            <a:avLst>
              <a:gd name="adj1" fmla="val 2611"/>
              <a:gd name="adj2" fmla="val 2315"/>
            </a:avLst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Diamond 45"/>
          <p:cNvSpPr/>
          <p:nvPr/>
        </p:nvSpPr>
        <p:spPr>
          <a:xfrm rot="10980000">
            <a:off x="-882650" y="252730"/>
            <a:ext cx="1658620" cy="9486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Diamond 50"/>
          <p:cNvSpPr/>
          <p:nvPr/>
        </p:nvSpPr>
        <p:spPr>
          <a:xfrm>
            <a:off x="11533505" y="215265"/>
            <a:ext cx="1123950" cy="8216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08990" y="424815"/>
            <a:ext cx="96926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sz="4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Table summarizing the suitability of each protocol for CRUD and real-time:</a:t>
            </a:r>
            <a:endParaRPr lang="en-US" sz="4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Frame 4"/>
          <p:cNvSpPr/>
          <p:nvPr/>
        </p:nvSpPr>
        <p:spPr>
          <a:xfrm rot="13500000">
            <a:off x="-813435" y="5710555"/>
            <a:ext cx="1210945" cy="135763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 rot="12060000">
            <a:off x="4787900" y="710438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 rot="9900000">
            <a:off x="4335145" y="728281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 rot="15960000">
            <a:off x="5186680" y="718502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 rot="13260000">
            <a:off x="5519420" y="695515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 rot="18180000">
            <a:off x="5892165" y="717232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 rot="18180000">
            <a:off x="6672580" y="715772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 rot="21000000">
            <a:off x="6218555" y="701421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 rot="18180000">
            <a:off x="7019925" y="706691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 rot="18720000">
            <a:off x="11821160" y="5660390"/>
            <a:ext cx="1082040" cy="1372235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/>
          <p:nvPr/>
        </p:nvGraphicFramePr>
        <p:xfrm>
          <a:off x="6096000" y="1264158"/>
          <a:ext cx="0" cy="0"/>
        </p:xfrm>
        <a:graphic>
          <a:graphicData uri="http://schemas.openxmlformats.org/drawingml/2006/table">
            <a:tbl>
              <a:tblPr/>
              <a:tblGrid>
                <a:gridCol w="0"/>
                <a:gridCol w="0"/>
                <a:gridCol w="0"/>
              </a:tblGrid>
              <a:tr h="2838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</a:t>
                      </a:r>
                      <a:endParaRPr lang="en-US" sz="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CRUD</a:t>
                      </a:r>
                      <a:endParaRPr lang="en-US" sz="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Real-time</a:t>
                      </a:r>
                      <a:endParaRPr lang="en-US" sz="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</a:t>
                      </a:r>
                      <a:endParaRPr lang="en-US" sz="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152400" marT="152400" marB="1524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Well-suited</a:t>
                      </a:r>
                      <a:endParaRPr lang="en-US" sz="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152400" marT="152400" marB="1524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native, requires additional techniques</a:t>
                      </a:r>
                      <a:endParaRPr lang="en-US" sz="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152400" marT="152400" marB="1524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58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SOAP</a:t>
                      </a:r>
                      <a:endParaRPr lang="en-US" sz="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152400" marT="152400" marB="1524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be used, but complex</a:t>
                      </a:r>
                      <a:endParaRPr lang="en-US" sz="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152400" marT="152400" marB="1524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native, requires additional techniques</a:t>
                      </a:r>
                      <a:endParaRPr lang="en-US" sz="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152400" marT="152400" marB="1524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00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GraphQL</a:t>
                      </a:r>
                      <a:endParaRPr lang="en-US" sz="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152400" marT="152400" marB="1524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be used, but might be overkill for simple CRUD</a:t>
                      </a:r>
                      <a:endParaRPr lang="en-US" sz="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152400" marT="152400" marB="1524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be achieved with subscriptions, but requires extra development</a:t>
                      </a:r>
                      <a:endParaRPr lang="en-US" sz="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152400" marT="152400" marB="1524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/>
          <p:nvPr/>
        </p:nvGraphicFramePr>
        <p:xfrm>
          <a:off x="775335" y="2021840"/>
          <a:ext cx="10758170" cy="287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110"/>
                <a:gridCol w="3924300"/>
                <a:gridCol w="4937760"/>
              </a:tblGrid>
              <a:tr h="650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Protocol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CRUD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Real-time</a:t>
                      </a:r>
                      <a:endParaRPr lang="en-US"/>
                    </a:p>
                  </a:txBody>
                  <a:tcPr/>
                </a:tc>
              </a:tr>
              <a:tr h="719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REST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Well-suited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Not native, requires additional technique</a:t>
                      </a:r>
                      <a:r>
                        <a:rPr lang="en-US"/>
                        <a:t>s</a:t>
                      </a:r>
                      <a:endParaRPr lang="en-US"/>
                    </a:p>
                  </a:txBody>
                  <a:tcPr/>
                </a:tc>
              </a:tr>
              <a:tr h="628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SOAP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Can be used, but complex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Not native, requires additional techniques</a:t>
                      </a:r>
                      <a:endParaRPr lang="en-US" sz="2400"/>
                    </a:p>
                  </a:txBody>
                  <a:tcPr/>
                </a:tc>
              </a:tr>
              <a:tr h="879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GraphQL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Can be used, but might be overkill for simple CRUD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Can be achieved with subscriptions, but requires extra development</a:t>
                      </a:r>
                      <a:endParaRPr lang="en-US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Donut 14"/>
          <p:cNvSpPr/>
          <p:nvPr/>
        </p:nvSpPr>
        <p:spPr>
          <a:xfrm rot="8820000">
            <a:off x="3627755" y="8854440"/>
            <a:ext cx="914400" cy="914400"/>
          </a:xfrm>
          <a:prstGeom prst="donut">
            <a:avLst/>
          </a:prstGeom>
          <a:gradFill>
            <a:gsLst>
              <a:gs pos="0">
                <a:srgbClr val="6E93C4"/>
              </a:gs>
              <a:gs pos="74000">
                <a:srgbClr val="5E9DC5"/>
              </a:gs>
              <a:gs pos="83000">
                <a:srgbClr val="59A1C6"/>
              </a:gs>
              <a:gs pos="100000">
                <a:srgbClr val="51A6C6"/>
              </a:gs>
            </a:gsLst>
            <a:lin ang="5400000" scaled="0"/>
          </a:gradFill>
          <a:ln>
            <a:solidFill>
              <a:srgbClr val="5499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nut 15"/>
          <p:cNvSpPr/>
          <p:nvPr/>
        </p:nvSpPr>
        <p:spPr>
          <a:xfrm rot="8820000">
            <a:off x="9091930" y="8409940"/>
            <a:ext cx="914400" cy="914400"/>
          </a:xfrm>
          <a:prstGeom prst="donut">
            <a:avLst/>
          </a:prstGeom>
          <a:gradFill>
            <a:gsLst>
              <a:gs pos="0">
                <a:srgbClr val="6E93C4"/>
              </a:gs>
              <a:gs pos="74000">
                <a:srgbClr val="5E9DC5"/>
              </a:gs>
              <a:gs pos="83000">
                <a:srgbClr val="59A1C6"/>
              </a:gs>
              <a:gs pos="100000">
                <a:srgbClr val="51A6C6"/>
              </a:gs>
            </a:gsLst>
            <a:lin ang="5400000" scaled="0"/>
          </a:gradFill>
          <a:ln>
            <a:solidFill>
              <a:srgbClr val="5499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onut 16"/>
          <p:cNvSpPr/>
          <p:nvPr/>
        </p:nvSpPr>
        <p:spPr>
          <a:xfrm rot="8820000">
            <a:off x="-489585" y="7955915"/>
            <a:ext cx="1443355" cy="1462405"/>
          </a:xfrm>
          <a:prstGeom prst="donut">
            <a:avLst>
              <a:gd name="adj" fmla="val 16835"/>
            </a:avLst>
          </a:prstGeom>
          <a:gradFill>
            <a:gsLst>
              <a:gs pos="0">
                <a:srgbClr val="6E93C4"/>
              </a:gs>
              <a:gs pos="74000">
                <a:srgbClr val="5E9DC5"/>
              </a:gs>
              <a:gs pos="83000">
                <a:srgbClr val="59A1C6"/>
              </a:gs>
              <a:gs pos="100000">
                <a:srgbClr val="51A6C6"/>
              </a:gs>
            </a:gsLst>
            <a:lin ang="5400000" scaled="0"/>
          </a:gradFill>
          <a:ln>
            <a:solidFill>
              <a:srgbClr val="5499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EBF3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Half Frame 42"/>
          <p:cNvSpPr/>
          <p:nvPr/>
        </p:nvSpPr>
        <p:spPr>
          <a:xfrm rot="16200000">
            <a:off x="458470" y="-1461770"/>
            <a:ext cx="6877685" cy="12203430"/>
          </a:xfrm>
          <a:prstGeom prst="halfFrame">
            <a:avLst>
              <a:gd name="adj1" fmla="val 2488"/>
              <a:gd name="adj2" fmla="val 2673"/>
            </a:avLst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570865" y="1501140"/>
            <a:ext cx="10563225" cy="4018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Weather Apps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 Use weather service APIs to retrieve real-time weather data.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Social Media Apps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 Integrate with social media platforms using their APIs to share content or login with social accounts.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Mobile Payment Apps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 Connect to payment gateways via APIs to process secure transactions.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Ride-Sharing Apps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 Interact with mapping services through APIs to find optimal routes and locations.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Half Frame 43"/>
          <p:cNvSpPr/>
          <p:nvPr/>
        </p:nvSpPr>
        <p:spPr>
          <a:xfrm rot="5400000">
            <a:off x="7449185" y="-3967480"/>
            <a:ext cx="5960745" cy="11421110"/>
          </a:xfrm>
          <a:prstGeom prst="halfFrame">
            <a:avLst>
              <a:gd name="adj1" fmla="val 2611"/>
              <a:gd name="adj2" fmla="val 2315"/>
            </a:avLst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Diamond 45"/>
          <p:cNvSpPr/>
          <p:nvPr/>
        </p:nvSpPr>
        <p:spPr>
          <a:xfrm>
            <a:off x="-882650" y="252730"/>
            <a:ext cx="1658620" cy="9486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Diamond 50"/>
          <p:cNvSpPr/>
          <p:nvPr/>
        </p:nvSpPr>
        <p:spPr>
          <a:xfrm rot="10800000">
            <a:off x="11533505" y="215265"/>
            <a:ext cx="1123950" cy="8216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08990" y="424815"/>
            <a:ext cx="96926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4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 of Useing APIs</a:t>
            </a:r>
            <a:endParaRPr lang="en-US" sz="4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Frame 4"/>
          <p:cNvSpPr/>
          <p:nvPr/>
        </p:nvSpPr>
        <p:spPr>
          <a:xfrm rot="20760000">
            <a:off x="3185795" y="883475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 rot="1320000">
            <a:off x="3985895" y="881824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 rot="20760000">
            <a:off x="3533140" y="899668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 rot="5220000">
            <a:off x="4384675" y="889889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 rot="2520000">
            <a:off x="4717415" y="866902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 rot="7440000">
            <a:off x="5090160" y="888619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 rot="7440000">
            <a:off x="5870575" y="887158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 rot="10260000">
            <a:off x="5416550" y="872807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 rot="7440000">
            <a:off x="6217920" y="878078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 rot="9900000">
            <a:off x="6614160" y="894207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 rot="8820000">
            <a:off x="-775335" y="6164580"/>
            <a:ext cx="1443355" cy="1462405"/>
          </a:xfrm>
          <a:prstGeom prst="donut">
            <a:avLst>
              <a:gd name="adj" fmla="val 16835"/>
            </a:avLst>
          </a:prstGeom>
          <a:gradFill>
            <a:gsLst>
              <a:gs pos="0">
                <a:srgbClr val="6E93C4"/>
              </a:gs>
              <a:gs pos="74000">
                <a:srgbClr val="5E9DC5"/>
              </a:gs>
              <a:gs pos="83000">
                <a:srgbClr val="59A1C6"/>
              </a:gs>
              <a:gs pos="100000">
                <a:srgbClr val="51A6C6"/>
              </a:gs>
            </a:gsLst>
            <a:lin ang="5400000" scaled="0"/>
          </a:gradFill>
          <a:ln>
            <a:solidFill>
              <a:srgbClr val="5499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 rot="8820000">
            <a:off x="4894580" y="6989445"/>
            <a:ext cx="914400" cy="914400"/>
          </a:xfrm>
          <a:prstGeom prst="donut">
            <a:avLst/>
          </a:prstGeom>
          <a:gradFill>
            <a:gsLst>
              <a:gs pos="0">
                <a:srgbClr val="6E93C4"/>
              </a:gs>
              <a:gs pos="74000">
                <a:srgbClr val="5E9DC5"/>
              </a:gs>
              <a:gs pos="83000">
                <a:srgbClr val="59A1C6"/>
              </a:gs>
              <a:gs pos="100000">
                <a:srgbClr val="51A6C6"/>
              </a:gs>
            </a:gsLst>
            <a:lin ang="5400000" scaled="0"/>
          </a:gradFill>
          <a:ln>
            <a:solidFill>
              <a:srgbClr val="5499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nut 19"/>
          <p:cNvSpPr/>
          <p:nvPr/>
        </p:nvSpPr>
        <p:spPr>
          <a:xfrm rot="8820000">
            <a:off x="11558905" y="6139815"/>
            <a:ext cx="1376680" cy="1548765"/>
          </a:xfrm>
          <a:prstGeom prst="donut">
            <a:avLst>
              <a:gd name="adj" fmla="val 17400"/>
            </a:avLst>
          </a:prstGeom>
          <a:gradFill>
            <a:gsLst>
              <a:gs pos="0">
                <a:srgbClr val="6E93C4"/>
              </a:gs>
              <a:gs pos="74000">
                <a:srgbClr val="5E9DC5"/>
              </a:gs>
              <a:gs pos="83000">
                <a:srgbClr val="59A1C6"/>
              </a:gs>
              <a:gs pos="100000">
                <a:srgbClr val="51A6C6"/>
              </a:gs>
            </a:gsLst>
            <a:lin ang="5400000" scaled="0"/>
          </a:gradFill>
          <a:ln>
            <a:solidFill>
              <a:srgbClr val="5499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EBF3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Half Frame 42"/>
          <p:cNvSpPr/>
          <p:nvPr/>
        </p:nvSpPr>
        <p:spPr>
          <a:xfrm rot="16200000">
            <a:off x="458470" y="-1461770"/>
            <a:ext cx="6877685" cy="12203430"/>
          </a:xfrm>
          <a:prstGeom prst="halfFrame">
            <a:avLst>
              <a:gd name="adj1" fmla="val 2488"/>
              <a:gd name="adj2" fmla="val 2673"/>
            </a:avLst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570865" y="1501140"/>
            <a:ext cx="10563225" cy="4018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Save development time by reusing existing functionality.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Enable faster innovation by creating new applications based on existing services.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Improve data sharing and integration between different systems.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Half Frame 43"/>
          <p:cNvSpPr/>
          <p:nvPr/>
        </p:nvSpPr>
        <p:spPr>
          <a:xfrm rot="5400000">
            <a:off x="7449185" y="-3967480"/>
            <a:ext cx="5960745" cy="11421110"/>
          </a:xfrm>
          <a:prstGeom prst="halfFrame">
            <a:avLst>
              <a:gd name="adj1" fmla="val 2611"/>
              <a:gd name="adj2" fmla="val 2315"/>
            </a:avLst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Diamond 45"/>
          <p:cNvSpPr/>
          <p:nvPr/>
        </p:nvSpPr>
        <p:spPr>
          <a:xfrm rot="10800000">
            <a:off x="-882650" y="252730"/>
            <a:ext cx="1658620" cy="9486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Diamond 50"/>
          <p:cNvSpPr/>
          <p:nvPr/>
        </p:nvSpPr>
        <p:spPr>
          <a:xfrm>
            <a:off x="11533505" y="215265"/>
            <a:ext cx="1123950" cy="8216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08990" y="424815"/>
            <a:ext cx="96926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4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Benefits of APIs</a:t>
            </a:r>
            <a:endParaRPr lang="en-US" sz="4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Frame 4"/>
          <p:cNvSpPr/>
          <p:nvPr/>
        </p:nvSpPr>
        <p:spPr>
          <a:xfrm rot="10800000">
            <a:off x="-484505" y="6404610"/>
            <a:ext cx="1056005" cy="76708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 rot="12060000">
            <a:off x="3954780" y="710438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 rot="9900000">
            <a:off x="3502025" y="728281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 rot="15960000">
            <a:off x="4353560" y="718502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 rot="13260000">
            <a:off x="4686300" y="695515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 rot="18180000">
            <a:off x="5059045" y="717232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 rot="18180000">
            <a:off x="5839460" y="715772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 rot="21000000">
            <a:off x="5385435" y="701421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 rot="18180000">
            <a:off x="6186805" y="706691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1722735" y="6404610"/>
            <a:ext cx="1080770" cy="72517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 rot="8820000">
            <a:off x="-775335" y="8020050"/>
            <a:ext cx="1443355" cy="1462405"/>
          </a:xfrm>
          <a:prstGeom prst="donut">
            <a:avLst>
              <a:gd name="adj" fmla="val 16835"/>
            </a:avLst>
          </a:prstGeom>
          <a:gradFill>
            <a:gsLst>
              <a:gs pos="0">
                <a:srgbClr val="6E93C4"/>
              </a:gs>
              <a:gs pos="74000">
                <a:srgbClr val="5E9DC5"/>
              </a:gs>
              <a:gs pos="83000">
                <a:srgbClr val="59A1C6"/>
              </a:gs>
              <a:gs pos="100000">
                <a:srgbClr val="51A6C6"/>
              </a:gs>
            </a:gsLst>
            <a:lin ang="5400000" scaled="0"/>
          </a:gradFill>
          <a:ln>
            <a:solidFill>
              <a:srgbClr val="5499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nut 19"/>
          <p:cNvSpPr/>
          <p:nvPr/>
        </p:nvSpPr>
        <p:spPr>
          <a:xfrm rot="8820000">
            <a:off x="11558905" y="7995285"/>
            <a:ext cx="1376680" cy="1548765"/>
          </a:xfrm>
          <a:prstGeom prst="donut">
            <a:avLst>
              <a:gd name="adj" fmla="val 17400"/>
            </a:avLst>
          </a:prstGeom>
          <a:gradFill>
            <a:gsLst>
              <a:gs pos="0">
                <a:srgbClr val="6E93C4"/>
              </a:gs>
              <a:gs pos="74000">
                <a:srgbClr val="5E9DC5"/>
              </a:gs>
              <a:gs pos="83000">
                <a:srgbClr val="59A1C6"/>
              </a:gs>
              <a:gs pos="100000">
                <a:srgbClr val="51A6C6"/>
              </a:gs>
            </a:gsLst>
            <a:lin ang="5400000" scaled="0"/>
          </a:gradFill>
          <a:ln>
            <a:solidFill>
              <a:srgbClr val="5499D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EBF3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Half Frame 42"/>
          <p:cNvSpPr/>
          <p:nvPr/>
        </p:nvSpPr>
        <p:spPr>
          <a:xfrm rot="16200000">
            <a:off x="458470" y="-1461770"/>
            <a:ext cx="6877685" cy="12203430"/>
          </a:xfrm>
          <a:prstGeom prst="halfFrame">
            <a:avLst>
              <a:gd name="adj1" fmla="val 2488"/>
              <a:gd name="adj2" fmla="val 2673"/>
            </a:avLst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570865" y="1729740"/>
            <a:ext cx="10563225" cy="2609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APIs can be vulnerable to attacks if not properly secured.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It's crucial to implement authentication and authorization mechanisms to control access.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Half Frame 43"/>
          <p:cNvSpPr/>
          <p:nvPr/>
        </p:nvSpPr>
        <p:spPr>
          <a:xfrm rot="5400000">
            <a:off x="7449185" y="-3967480"/>
            <a:ext cx="5960745" cy="11421110"/>
          </a:xfrm>
          <a:prstGeom prst="halfFrame">
            <a:avLst>
              <a:gd name="adj1" fmla="val 2611"/>
              <a:gd name="adj2" fmla="val 2315"/>
            </a:avLst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Diamond 45"/>
          <p:cNvSpPr/>
          <p:nvPr/>
        </p:nvSpPr>
        <p:spPr>
          <a:xfrm>
            <a:off x="-882650" y="252730"/>
            <a:ext cx="1658620" cy="9486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Diamond 50"/>
          <p:cNvSpPr/>
          <p:nvPr/>
        </p:nvSpPr>
        <p:spPr>
          <a:xfrm rot="10800000">
            <a:off x="11533505" y="215265"/>
            <a:ext cx="1123950" cy="8216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08990" y="424815"/>
            <a:ext cx="96926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4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Security Considerations</a:t>
            </a:r>
            <a:endParaRPr lang="en-US" sz="4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Frame 4"/>
          <p:cNvSpPr/>
          <p:nvPr/>
        </p:nvSpPr>
        <p:spPr>
          <a:xfrm rot="9900000">
            <a:off x="-236220" y="663892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 rot="12060000">
            <a:off x="563880" y="662241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 rot="9900000">
            <a:off x="111125" y="680085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 rot="15960000">
            <a:off x="962660" y="670306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452120" y="1506855"/>
            <a:ext cx="9758045" cy="2322830"/>
          </a:xfrm>
          <a:prstGeom prst="frame">
            <a:avLst>
              <a:gd name="adj1" fmla="val 6551"/>
            </a:avLst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 rot="18180000">
            <a:off x="10304145" y="667575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 rot="18180000">
            <a:off x="11084560" y="666115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 rot="21000000">
            <a:off x="10630535" y="651764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 rot="18180000">
            <a:off x="11431905" y="657034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 rot="20640000">
            <a:off x="11828145" y="673163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EBF3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Half Frame 42"/>
          <p:cNvSpPr/>
          <p:nvPr/>
        </p:nvSpPr>
        <p:spPr>
          <a:xfrm rot="16200000">
            <a:off x="1232535" y="2117725"/>
            <a:ext cx="2588895" cy="2459355"/>
          </a:xfrm>
          <a:prstGeom prst="halfFrame">
            <a:avLst>
              <a:gd name="adj1" fmla="val 11776"/>
              <a:gd name="adj2" fmla="val 15369"/>
            </a:avLst>
          </a:prstGeom>
          <a:gradFill>
            <a:gsLst>
              <a:gs pos="0">
                <a:srgbClr val="8186C3"/>
              </a:gs>
              <a:gs pos="92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3327400" y="2083435"/>
            <a:ext cx="5340985" cy="2558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pPr algn="ctr"/>
            <a:r>
              <a:rPr lang="en-US" sz="4400">
                <a:latin typeface="Times New Roman" panose="02020603050405020304" charset="0"/>
                <a:cs typeface="Times New Roman" panose="02020603050405020304" charset="0"/>
              </a:rPr>
              <a:t>API : APPLICATON PROGRAMMING INTERFACE </a:t>
            </a:r>
            <a:endParaRPr lang="en-US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Half Frame 43"/>
          <p:cNvSpPr/>
          <p:nvPr/>
        </p:nvSpPr>
        <p:spPr>
          <a:xfrm rot="5400000">
            <a:off x="8324850" y="1814830"/>
            <a:ext cx="3112770" cy="2540635"/>
          </a:xfrm>
          <a:prstGeom prst="halfFrame">
            <a:avLst>
              <a:gd name="adj1" fmla="val 11776"/>
              <a:gd name="adj2" fmla="val 15369"/>
            </a:avLst>
          </a:prstGeom>
          <a:gradFill>
            <a:gsLst>
              <a:gs pos="0">
                <a:srgbClr val="8186C3"/>
              </a:gs>
              <a:gs pos="62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Diamond 44"/>
          <p:cNvSpPr/>
          <p:nvPr/>
        </p:nvSpPr>
        <p:spPr>
          <a:xfrm>
            <a:off x="1047750" y="-15875"/>
            <a:ext cx="649224" cy="548640"/>
          </a:xfrm>
          <a:prstGeom prst="diamond">
            <a:avLst/>
          </a:prstGeom>
          <a:gradFill>
            <a:gsLst>
              <a:gs pos="0">
                <a:srgbClr val="8186C3"/>
              </a:gs>
              <a:gs pos="92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Diamond 45"/>
          <p:cNvSpPr/>
          <p:nvPr/>
        </p:nvSpPr>
        <p:spPr>
          <a:xfrm>
            <a:off x="519430" y="306070"/>
            <a:ext cx="649224" cy="548640"/>
          </a:xfrm>
          <a:prstGeom prst="diamond">
            <a:avLst/>
          </a:prstGeom>
          <a:gradFill>
            <a:gsLst>
              <a:gs pos="0">
                <a:srgbClr val="8186C3"/>
              </a:gs>
              <a:gs pos="92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Diamond 46"/>
          <p:cNvSpPr/>
          <p:nvPr/>
        </p:nvSpPr>
        <p:spPr>
          <a:xfrm>
            <a:off x="1515110" y="306070"/>
            <a:ext cx="649224" cy="548640"/>
          </a:xfrm>
          <a:prstGeom prst="diamond">
            <a:avLst/>
          </a:prstGeom>
          <a:gradFill>
            <a:gsLst>
              <a:gs pos="0">
                <a:srgbClr val="8186C3"/>
              </a:gs>
              <a:gs pos="92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Diamond 47"/>
          <p:cNvSpPr/>
          <p:nvPr/>
        </p:nvSpPr>
        <p:spPr>
          <a:xfrm>
            <a:off x="1972310" y="-15875"/>
            <a:ext cx="649224" cy="548640"/>
          </a:xfrm>
          <a:prstGeom prst="diamond">
            <a:avLst/>
          </a:prstGeom>
          <a:gradFill>
            <a:gsLst>
              <a:gs pos="0">
                <a:srgbClr val="8186C3"/>
              </a:gs>
              <a:gs pos="92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>
            <a:off x="11151870" y="5775960"/>
            <a:ext cx="649224" cy="548640"/>
          </a:xfrm>
          <a:prstGeom prst="diamond">
            <a:avLst/>
          </a:prstGeom>
          <a:gradFill>
            <a:gsLst>
              <a:gs pos="0">
                <a:srgbClr val="8186C3"/>
              </a:gs>
              <a:gs pos="92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Diamond 49"/>
          <p:cNvSpPr/>
          <p:nvPr/>
        </p:nvSpPr>
        <p:spPr>
          <a:xfrm>
            <a:off x="11543030" y="6195060"/>
            <a:ext cx="649224" cy="548640"/>
          </a:xfrm>
          <a:prstGeom prst="diamond">
            <a:avLst/>
          </a:prstGeom>
          <a:gradFill>
            <a:gsLst>
              <a:gs pos="0">
                <a:srgbClr val="8186C3"/>
              </a:gs>
              <a:gs pos="92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Diamond 50"/>
          <p:cNvSpPr/>
          <p:nvPr/>
        </p:nvSpPr>
        <p:spPr>
          <a:xfrm>
            <a:off x="10769600" y="6195060"/>
            <a:ext cx="649224" cy="548640"/>
          </a:xfrm>
          <a:prstGeom prst="diamond">
            <a:avLst/>
          </a:prstGeom>
          <a:gradFill>
            <a:gsLst>
              <a:gs pos="0">
                <a:srgbClr val="8186C3"/>
              </a:gs>
              <a:gs pos="92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Diamond 51"/>
          <p:cNvSpPr/>
          <p:nvPr/>
        </p:nvSpPr>
        <p:spPr>
          <a:xfrm>
            <a:off x="0" y="0"/>
            <a:ext cx="652780" cy="553085"/>
          </a:xfrm>
          <a:prstGeom prst="diamond">
            <a:avLst/>
          </a:prstGeom>
          <a:gradFill>
            <a:gsLst>
              <a:gs pos="0">
                <a:srgbClr val="8186C3"/>
              </a:gs>
              <a:gs pos="92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9862820" y="6195060"/>
            <a:ext cx="649224" cy="548640"/>
          </a:xfrm>
          <a:prstGeom prst="diamond">
            <a:avLst/>
          </a:prstGeom>
          <a:gradFill>
            <a:gsLst>
              <a:gs pos="0">
                <a:srgbClr val="8186C3"/>
              </a:gs>
              <a:gs pos="92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Diamond 53"/>
          <p:cNvSpPr/>
          <p:nvPr/>
        </p:nvSpPr>
        <p:spPr>
          <a:xfrm>
            <a:off x="10293350" y="5775960"/>
            <a:ext cx="649224" cy="548640"/>
          </a:xfrm>
          <a:prstGeom prst="diamond">
            <a:avLst/>
          </a:prstGeom>
          <a:gradFill>
            <a:gsLst>
              <a:gs pos="0">
                <a:srgbClr val="8186C3"/>
              </a:gs>
              <a:gs pos="92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EBF3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Half Frame 42"/>
          <p:cNvSpPr/>
          <p:nvPr/>
        </p:nvSpPr>
        <p:spPr>
          <a:xfrm rot="16200000">
            <a:off x="458470" y="-1461770"/>
            <a:ext cx="6877685" cy="12203430"/>
          </a:xfrm>
          <a:prstGeom prst="halfFrame">
            <a:avLst>
              <a:gd name="adj1" fmla="val 2488"/>
              <a:gd name="adj2" fmla="val 2673"/>
            </a:avLst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380365" y="1619250"/>
            <a:ext cx="4339590" cy="3371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Design and develop the API.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Document the API clearly for developers.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Version and maintain the API as needed.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Half Frame 43"/>
          <p:cNvSpPr/>
          <p:nvPr/>
        </p:nvSpPr>
        <p:spPr>
          <a:xfrm rot="5400000">
            <a:off x="7449185" y="-3967480"/>
            <a:ext cx="5960745" cy="11421110"/>
          </a:xfrm>
          <a:prstGeom prst="halfFrame">
            <a:avLst>
              <a:gd name="adj1" fmla="val 2611"/>
              <a:gd name="adj2" fmla="val 2315"/>
            </a:avLst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Diamond 45"/>
          <p:cNvSpPr/>
          <p:nvPr/>
        </p:nvSpPr>
        <p:spPr>
          <a:xfrm rot="10800000">
            <a:off x="-882650" y="252730"/>
            <a:ext cx="1658620" cy="9486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Diamond 50"/>
          <p:cNvSpPr/>
          <p:nvPr/>
        </p:nvSpPr>
        <p:spPr>
          <a:xfrm>
            <a:off x="11533505" y="215265"/>
            <a:ext cx="1123950" cy="8216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08990" y="424815"/>
            <a:ext cx="96926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sz="4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API Lifecycle</a:t>
            </a:r>
            <a:endParaRPr lang="en-US" sz="4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Frame 4"/>
          <p:cNvSpPr/>
          <p:nvPr/>
        </p:nvSpPr>
        <p:spPr>
          <a:xfrm rot="19860000">
            <a:off x="10279380" y="778764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 rot="420000">
            <a:off x="11079480" y="777113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 rot="19860000">
            <a:off x="10626725" y="794956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 rot="4320000">
            <a:off x="11478260" y="785177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 rot="1620000">
            <a:off x="10973435" y="802195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 rot="6540000">
            <a:off x="12183745" y="783907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 rot="6540000">
            <a:off x="12964160" y="782447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 rot="9360000">
            <a:off x="12510135" y="768096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 rot="6540000">
            <a:off x="13822680" y="692086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 rot="7920000">
            <a:off x="11867515" y="652081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4599940" y="1369695"/>
            <a:ext cx="7305675" cy="52978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EBF3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Half Frame 42"/>
          <p:cNvSpPr/>
          <p:nvPr/>
        </p:nvSpPr>
        <p:spPr>
          <a:xfrm rot="16200000">
            <a:off x="1584960" y="-975995"/>
            <a:ext cx="6877685" cy="12203430"/>
          </a:xfrm>
          <a:prstGeom prst="halfFrame">
            <a:avLst>
              <a:gd name="adj1" fmla="val 2488"/>
              <a:gd name="adj2" fmla="val 2673"/>
            </a:avLst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Half Frame 43"/>
          <p:cNvSpPr/>
          <p:nvPr/>
        </p:nvSpPr>
        <p:spPr>
          <a:xfrm rot="5400000">
            <a:off x="4500880" y="-3606165"/>
            <a:ext cx="5960745" cy="11421110"/>
          </a:xfrm>
          <a:prstGeom prst="halfFrame">
            <a:avLst>
              <a:gd name="adj1" fmla="val 2611"/>
              <a:gd name="adj2" fmla="val 2315"/>
            </a:avLst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Diamond 45"/>
          <p:cNvSpPr/>
          <p:nvPr/>
        </p:nvSpPr>
        <p:spPr>
          <a:xfrm rot="21420000">
            <a:off x="1794510" y="2954020"/>
            <a:ext cx="1658620" cy="9486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Diamond 50"/>
          <p:cNvSpPr/>
          <p:nvPr/>
        </p:nvSpPr>
        <p:spPr>
          <a:xfrm rot="10620000">
            <a:off x="8649970" y="2952750"/>
            <a:ext cx="1619250" cy="117856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526280" y="2911475"/>
            <a:ext cx="3044190" cy="1006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>
              <a:buFont typeface="Wingdings" panose="05000000000000000000" charset="0"/>
              <a:buNone/>
            </a:pPr>
            <a:r>
              <a:rPr lang="en-US" sz="5400" b="1">
                <a:solidFill>
                  <a:srgbClr val="1E3C43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THANK YOU </a:t>
            </a:r>
            <a:endParaRPr lang="en-US" sz="5400" b="1">
              <a:solidFill>
                <a:srgbClr val="1E3C43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Frame 4"/>
          <p:cNvSpPr/>
          <p:nvPr/>
        </p:nvSpPr>
        <p:spPr>
          <a:xfrm rot="9900000">
            <a:off x="591185" y="733933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 rot="12060000">
            <a:off x="1391285" y="732282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 rot="9900000">
            <a:off x="938530" y="750125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 rot="15960000">
            <a:off x="1790065" y="740346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 rot="13260000">
            <a:off x="2122805" y="717359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 rot="18180000">
            <a:off x="2495550" y="739076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 rot="18180000">
            <a:off x="3275965" y="737616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 rot="21000000">
            <a:off x="2821940" y="723265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 rot="18180000">
            <a:off x="3623310" y="728535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 rot="2640000">
            <a:off x="2799080" y="406400"/>
            <a:ext cx="6410325" cy="618363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EBF3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Half Frame 42"/>
          <p:cNvSpPr/>
          <p:nvPr/>
        </p:nvSpPr>
        <p:spPr>
          <a:xfrm rot="16200000">
            <a:off x="14605" y="2783840"/>
            <a:ext cx="4058920" cy="4088765"/>
          </a:xfrm>
          <a:prstGeom prst="halfFrame">
            <a:avLst>
              <a:gd name="adj1" fmla="val 2488"/>
              <a:gd name="adj2" fmla="val 2673"/>
            </a:avLst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Half Frame 43"/>
          <p:cNvSpPr/>
          <p:nvPr/>
        </p:nvSpPr>
        <p:spPr>
          <a:xfrm rot="5400000">
            <a:off x="8357870" y="-158750"/>
            <a:ext cx="3676015" cy="3992245"/>
          </a:xfrm>
          <a:prstGeom prst="halfFrame">
            <a:avLst>
              <a:gd name="adj1" fmla="val 2611"/>
              <a:gd name="adj2" fmla="val 2315"/>
            </a:avLst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Diamond 45"/>
          <p:cNvSpPr/>
          <p:nvPr/>
        </p:nvSpPr>
        <p:spPr>
          <a:xfrm rot="10800000">
            <a:off x="2004060" y="1315720"/>
            <a:ext cx="1658620" cy="9486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Diamond 50"/>
          <p:cNvSpPr/>
          <p:nvPr/>
        </p:nvSpPr>
        <p:spPr>
          <a:xfrm>
            <a:off x="8600440" y="1316355"/>
            <a:ext cx="1886585" cy="948055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929380" y="1449070"/>
            <a:ext cx="5706110" cy="4281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4400" b="1">
                <a:solidFill>
                  <a:srgbClr val="1E3C43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Group Members</a:t>
            </a:r>
            <a:endParaRPr lang="en-US" sz="4400" b="1">
              <a:solidFill>
                <a:srgbClr val="1E3C43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rgbClr val="1E3C43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Yeabsra Albachew</a:t>
            </a:r>
            <a:endParaRPr lang="en-US" sz="3600" b="1">
              <a:solidFill>
                <a:srgbClr val="1E3C43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rgbClr val="1E3C43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Aziza Seid</a:t>
            </a:r>
            <a:endParaRPr lang="en-US" sz="3600" b="1">
              <a:solidFill>
                <a:srgbClr val="1E3C43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rgbClr val="1E3C43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Eden Teklil</a:t>
            </a:r>
            <a:endParaRPr lang="en-US" sz="3600" b="1">
              <a:solidFill>
                <a:srgbClr val="1E3C43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rgbClr val="1E3C43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Naol  Kuma</a:t>
            </a:r>
            <a:endParaRPr lang="en-US" sz="3600" b="1">
              <a:solidFill>
                <a:srgbClr val="1E3C43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rgbClr val="1E3C43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Amanual Degu</a:t>
            </a:r>
            <a:endParaRPr lang="en-US" sz="3600" b="1">
              <a:solidFill>
                <a:srgbClr val="1E3C43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Frame 11"/>
          <p:cNvSpPr/>
          <p:nvPr/>
        </p:nvSpPr>
        <p:spPr>
          <a:xfrm rot="11940000">
            <a:off x="5410835" y="7410450"/>
            <a:ext cx="798195" cy="74549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EBF3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41"/>
          <p:cNvSpPr txBox="1"/>
          <p:nvPr/>
        </p:nvSpPr>
        <p:spPr>
          <a:xfrm>
            <a:off x="671830" y="1830705"/>
            <a:ext cx="10563225" cy="37782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Definition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 An API, or Application Programming Interface, is a set of rules and specifications that allows software applications to communicate with each other.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Technical Explanation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 APIs consist of functions, procedures, protocols, and data structures that enable software components to access services or resources.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Simplified Explanation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 An API acts as a messenger, translating requests between different applications.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Diamond 44"/>
          <p:cNvSpPr/>
          <p:nvPr/>
        </p:nvSpPr>
        <p:spPr>
          <a:xfrm>
            <a:off x="-1334770" y="1704975"/>
            <a:ext cx="649224" cy="548640"/>
          </a:xfrm>
          <a:prstGeom prst="diamond">
            <a:avLst/>
          </a:prstGeom>
          <a:gradFill>
            <a:gsLst>
              <a:gs pos="0">
                <a:srgbClr val="8186C3"/>
              </a:gs>
              <a:gs pos="62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Diamond 45"/>
          <p:cNvSpPr/>
          <p:nvPr/>
        </p:nvSpPr>
        <p:spPr>
          <a:xfrm>
            <a:off x="-1330960" y="854710"/>
            <a:ext cx="649224" cy="548640"/>
          </a:xfrm>
          <a:prstGeom prst="diamond">
            <a:avLst/>
          </a:prstGeom>
          <a:gradFill>
            <a:gsLst>
              <a:gs pos="0">
                <a:srgbClr val="8186C3"/>
              </a:gs>
              <a:gs pos="62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 rot="16200000">
            <a:off x="9435465" y="5868035"/>
            <a:ext cx="649224" cy="548640"/>
          </a:xfrm>
          <a:prstGeom prst="diamond">
            <a:avLst/>
          </a:prstGeom>
          <a:gradFill>
            <a:gsLst>
              <a:gs pos="0">
                <a:srgbClr val="8186C3"/>
              </a:gs>
              <a:gs pos="62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Diamond 49"/>
          <p:cNvSpPr/>
          <p:nvPr/>
        </p:nvSpPr>
        <p:spPr>
          <a:xfrm rot="16200000">
            <a:off x="9805035" y="6259195"/>
            <a:ext cx="649224" cy="548640"/>
          </a:xfrm>
          <a:prstGeom prst="diamond">
            <a:avLst/>
          </a:prstGeom>
          <a:gradFill>
            <a:gsLst>
              <a:gs pos="0">
                <a:srgbClr val="8186C3"/>
              </a:gs>
              <a:gs pos="62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Diamond 50"/>
          <p:cNvSpPr/>
          <p:nvPr/>
        </p:nvSpPr>
        <p:spPr>
          <a:xfrm rot="5400000">
            <a:off x="9053195" y="6205220"/>
            <a:ext cx="649224" cy="548640"/>
          </a:xfrm>
          <a:prstGeom prst="diamond">
            <a:avLst/>
          </a:prstGeom>
          <a:gradFill>
            <a:gsLst>
              <a:gs pos="0">
                <a:srgbClr val="8186C3"/>
              </a:gs>
              <a:gs pos="62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Diamond 51"/>
          <p:cNvSpPr/>
          <p:nvPr/>
        </p:nvSpPr>
        <p:spPr>
          <a:xfrm>
            <a:off x="-809625" y="278130"/>
            <a:ext cx="1585595" cy="952500"/>
          </a:xfrm>
          <a:prstGeom prst="diamond">
            <a:avLst/>
          </a:prstGeom>
          <a:gradFill>
            <a:gsLst>
              <a:gs pos="0">
                <a:srgbClr val="8186C3"/>
              </a:gs>
              <a:gs pos="62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 rot="16200000">
            <a:off x="8301355" y="6318885"/>
            <a:ext cx="649224" cy="548640"/>
          </a:xfrm>
          <a:prstGeom prst="diamond">
            <a:avLst/>
          </a:prstGeom>
          <a:gradFill>
            <a:gsLst>
              <a:gs pos="0">
                <a:srgbClr val="8186C3"/>
              </a:gs>
              <a:gs pos="62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Diamond 53"/>
          <p:cNvSpPr/>
          <p:nvPr/>
        </p:nvSpPr>
        <p:spPr>
          <a:xfrm rot="5400000">
            <a:off x="8637270" y="5841365"/>
            <a:ext cx="649224" cy="548640"/>
          </a:xfrm>
          <a:prstGeom prst="diamond">
            <a:avLst/>
          </a:prstGeom>
          <a:gradFill>
            <a:gsLst>
              <a:gs pos="0">
                <a:srgbClr val="8186C3"/>
              </a:gs>
              <a:gs pos="62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956945" y="452120"/>
            <a:ext cx="1061974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en-US" sz="4000" b="1">
                <a:latin typeface="Times New Roman" panose="02020603050405020304" charset="0"/>
                <a:cs typeface="Times New Roman" panose="02020603050405020304" charset="0"/>
              </a:rPr>
              <a:t>What is an API?</a:t>
            </a:r>
            <a:endParaRPr lang="en-US" sz="4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Frame 2"/>
          <p:cNvSpPr/>
          <p:nvPr/>
        </p:nvSpPr>
        <p:spPr>
          <a:xfrm rot="19020000">
            <a:off x="223520" y="741934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62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 rot="19020000">
            <a:off x="2236470" y="760349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62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 rot="19020000">
            <a:off x="1317625" y="728599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62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 rot="19020000">
            <a:off x="3155315" y="728599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62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 rot="20580000">
            <a:off x="4028440" y="764794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62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EBF3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41"/>
          <p:cNvSpPr txBox="1"/>
          <p:nvPr/>
        </p:nvSpPr>
        <p:spPr>
          <a:xfrm>
            <a:off x="570865" y="1704975"/>
            <a:ext cx="10563225" cy="3186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Analogy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 Think of an API as a waiter in a restaurant.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User/Application Interaction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 You (one application) tell the waiter (API) what you want (data or functionality) through a request.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API Communication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 The API relays the request to the appropriate application or service.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Response Delivery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 The API brings back the response (such as data or results) from the application/service to your application.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Diamond 44"/>
          <p:cNvSpPr/>
          <p:nvPr/>
        </p:nvSpPr>
        <p:spPr>
          <a:xfrm>
            <a:off x="-1334770" y="1704975"/>
            <a:ext cx="649224" cy="54864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Diamond 45"/>
          <p:cNvSpPr/>
          <p:nvPr/>
        </p:nvSpPr>
        <p:spPr>
          <a:xfrm rot="10800000">
            <a:off x="-882650" y="252730"/>
            <a:ext cx="1658620" cy="9486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 rot="15960000">
            <a:off x="10671048" y="214630"/>
            <a:ext cx="649224" cy="54864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Diamond 49"/>
          <p:cNvSpPr/>
          <p:nvPr/>
        </p:nvSpPr>
        <p:spPr>
          <a:xfrm rot="16200000">
            <a:off x="11439144" y="210185"/>
            <a:ext cx="649224" cy="54864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Diamond 50"/>
          <p:cNvSpPr/>
          <p:nvPr/>
        </p:nvSpPr>
        <p:spPr>
          <a:xfrm rot="5220000">
            <a:off x="11082528" y="617220"/>
            <a:ext cx="649224" cy="54864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Diamond 51"/>
          <p:cNvSpPr/>
          <p:nvPr/>
        </p:nvSpPr>
        <p:spPr>
          <a:xfrm rot="10800000">
            <a:off x="-1330960" y="0"/>
            <a:ext cx="652780" cy="553085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08990" y="424815"/>
            <a:ext cx="96926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4000" b="1">
                <a:latin typeface="Times New Roman" panose="02020603050405020304" charset="0"/>
                <a:cs typeface="Times New Roman" panose="02020603050405020304" charset="0"/>
              </a:rPr>
              <a:t>How does an API work?</a:t>
            </a:r>
            <a:endParaRPr lang="en-US" sz="4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rame 4"/>
          <p:cNvSpPr/>
          <p:nvPr/>
        </p:nvSpPr>
        <p:spPr>
          <a:xfrm rot="9900000">
            <a:off x="376555" y="619252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 rot="9900000">
            <a:off x="1267460" y="632206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 rot="9900000">
            <a:off x="579755" y="587502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 rot="9900000">
            <a:off x="1412240" y="601980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 rot="9900000">
            <a:off x="2158365" y="619252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EBF3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41"/>
          <p:cNvSpPr txBox="1"/>
          <p:nvPr/>
        </p:nvSpPr>
        <p:spPr>
          <a:xfrm>
            <a:off x="570865" y="1478280"/>
            <a:ext cx="10563225" cy="4271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Interoperability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 Enables different applications to work together, regardless of technologies or languages.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Reusability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 Provides reusable components, reducing development time.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Scalability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 Handles increased traffic and user demands by distributing workload.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Third-Party Integration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 Facilitates integration with external services for enhanced features.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Ecosystem Expansion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 Empowers developers to build new applications and services, fostering innovation.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Diamond 44"/>
          <p:cNvSpPr/>
          <p:nvPr/>
        </p:nvSpPr>
        <p:spPr>
          <a:xfrm>
            <a:off x="-1334770" y="1704975"/>
            <a:ext cx="649224" cy="54864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Diamond 45"/>
          <p:cNvSpPr/>
          <p:nvPr/>
        </p:nvSpPr>
        <p:spPr>
          <a:xfrm>
            <a:off x="-882650" y="252730"/>
            <a:ext cx="1658620" cy="9486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 rot="10620000">
            <a:off x="11259185" y="283210"/>
            <a:ext cx="1174115" cy="7454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Diamond 51"/>
          <p:cNvSpPr/>
          <p:nvPr/>
        </p:nvSpPr>
        <p:spPr>
          <a:xfrm rot="10800000">
            <a:off x="-1330960" y="0"/>
            <a:ext cx="652780" cy="553085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08990" y="424815"/>
            <a:ext cx="96926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4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Key Features and Benefits of APIs</a:t>
            </a:r>
            <a:endParaRPr lang="en-US" sz="4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Frame 4"/>
          <p:cNvSpPr/>
          <p:nvPr/>
        </p:nvSpPr>
        <p:spPr>
          <a:xfrm rot="9900000">
            <a:off x="278130" y="601980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 rot="9900000">
            <a:off x="1875155" y="601980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 rot="9900000">
            <a:off x="1076960" y="640969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 rot="9900000">
            <a:off x="2840990" y="632206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 rot="9900000">
            <a:off x="3578860" y="582041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 rot="4200000">
            <a:off x="4443730" y="813244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 rot="6060000">
            <a:off x="6040755" y="813244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 rot="6000000">
            <a:off x="5242560" y="852233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 rot="6960000">
            <a:off x="7006590" y="843470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 rot="7140000">
            <a:off x="7744460" y="793305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EBF3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41"/>
          <p:cNvSpPr txBox="1"/>
          <p:nvPr/>
        </p:nvSpPr>
        <p:spPr>
          <a:xfrm>
            <a:off x="570865" y="1704975"/>
            <a:ext cx="10563225" cy="3877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>
              <a:buFont typeface="+mj-lt"/>
              <a:buNone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1. REST (REpresentational State Transfer)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Font typeface="+mj-lt"/>
              <a:buNone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Definition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 REST is a lightweight and widely used protocol built on existing web standards like HTTP. It emphasizes resource-based communication, meaning data is accessed and manipulated as resources (like users, products, orders) with unique identifiers (IDs).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Advantage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 Simplicity, wide support, stateless.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Disadvantage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 Limited functionality, over-fetching, versioning.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Diamond 44"/>
          <p:cNvSpPr/>
          <p:nvPr/>
        </p:nvSpPr>
        <p:spPr>
          <a:xfrm>
            <a:off x="-1334770" y="1704975"/>
            <a:ext cx="649224" cy="54864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Diamond 45"/>
          <p:cNvSpPr/>
          <p:nvPr/>
        </p:nvSpPr>
        <p:spPr>
          <a:xfrm rot="10800000">
            <a:off x="-882650" y="252730"/>
            <a:ext cx="1658620" cy="9486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>
            <a:off x="11259185" y="283210"/>
            <a:ext cx="1174115" cy="7454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Diamond 51"/>
          <p:cNvSpPr/>
          <p:nvPr/>
        </p:nvSpPr>
        <p:spPr>
          <a:xfrm rot="10800000">
            <a:off x="-1330960" y="0"/>
            <a:ext cx="652780" cy="553085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08990" y="424815"/>
            <a:ext cx="96926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4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API Protocols: REST, SOAP, GraphQL</a:t>
            </a:r>
            <a:endParaRPr lang="en-US" sz="4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Frame 4"/>
          <p:cNvSpPr/>
          <p:nvPr/>
        </p:nvSpPr>
        <p:spPr>
          <a:xfrm rot="9900000">
            <a:off x="506730" y="723519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 rot="9900000">
            <a:off x="2103755" y="723519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 rot="9900000">
            <a:off x="1305560" y="762508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 rot="9900000">
            <a:off x="3069590" y="753745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 rot="9900000">
            <a:off x="3807460" y="703580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 rot="18180000">
            <a:off x="7973695" y="585724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 rot="18180000">
            <a:off x="9570720" y="585724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 rot="18180000">
            <a:off x="8772525" y="624713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 rot="18180000">
            <a:off x="10536555" y="615950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 rot="18180000">
            <a:off x="11274425" y="565785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EBF3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iamond 44"/>
          <p:cNvSpPr/>
          <p:nvPr/>
        </p:nvSpPr>
        <p:spPr>
          <a:xfrm>
            <a:off x="-1334770" y="1704975"/>
            <a:ext cx="649224" cy="54864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Diamond 45"/>
          <p:cNvSpPr/>
          <p:nvPr/>
        </p:nvSpPr>
        <p:spPr>
          <a:xfrm>
            <a:off x="-882650" y="252730"/>
            <a:ext cx="1658620" cy="9486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 rot="10800000">
            <a:off x="11259185" y="283210"/>
            <a:ext cx="1174115" cy="7454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Diamond 51"/>
          <p:cNvSpPr/>
          <p:nvPr/>
        </p:nvSpPr>
        <p:spPr>
          <a:xfrm rot="10800000">
            <a:off x="-1330960" y="0"/>
            <a:ext cx="652780" cy="553085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08990" y="424815"/>
            <a:ext cx="96926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4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API Protocols: REST</a:t>
            </a:r>
            <a:endParaRPr lang="en-US" sz="4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Frame 4"/>
          <p:cNvSpPr/>
          <p:nvPr/>
        </p:nvSpPr>
        <p:spPr>
          <a:xfrm rot="9900000">
            <a:off x="506730" y="723519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 rot="9900000">
            <a:off x="2103755" y="723519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 rot="9900000">
            <a:off x="1305560" y="762508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 rot="9900000">
            <a:off x="3069590" y="753745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 rot="9900000">
            <a:off x="3807460" y="703580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 rot="12840000">
            <a:off x="7973695" y="585724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 rot="13020000">
            <a:off x="9570720" y="585724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 rot="13500000">
            <a:off x="8772525" y="624713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 rot="12840000">
            <a:off x="10536555" y="615950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 rot="13140000">
            <a:off x="11274425" y="565785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 descr="1_ut9XRnJGJB8glIHDsB8Tz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225" y="1496060"/>
            <a:ext cx="9845040" cy="4228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EBF3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Half Frame 42"/>
          <p:cNvSpPr/>
          <p:nvPr/>
        </p:nvSpPr>
        <p:spPr>
          <a:xfrm rot="16200000">
            <a:off x="458470" y="-1461770"/>
            <a:ext cx="6877685" cy="12203430"/>
          </a:xfrm>
          <a:prstGeom prst="halfFrame">
            <a:avLst>
              <a:gd name="adj1" fmla="val 2488"/>
              <a:gd name="adj2" fmla="val 2673"/>
            </a:avLst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570865" y="1704975"/>
            <a:ext cx="10563225" cy="3786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2. SOAP (Simple Object Access Protocol)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Definition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 SOAP is a more structured and heavyweight protocol compared to REST. It uses XML for both data exchange and message envelope format, ensuring a high degree of interoperability across different platforms.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Advantage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 Security, standardization.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Disadvantage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 Complexity, performance impact, less common.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Half Frame 43"/>
          <p:cNvSpPr/>
          <p:nvPr/>
        </p:nvSpPr>
        <p:spPr>
          <a:xfrm rot="5400000">
            <a:off x="7449185" y="-3967480"/>
            <a:ext cx="5960745" cy="11421110"/>
          </a:xfrm>
          <a:prstGeom prst="halfFrame">
            <a:avLst>
              <a:gd name="adj1" fmla="val 2611"/>
              <a:gd name="adj2" fmla="val 2315"/>
            </a:avLst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Diamond 45"/>
          <p:cNvSpPr/>
          <p:nvPr/>
        </p:nvSpPr>
        <p:spPr>
          <a:xfrm>
            <a:off x="-882650" y="252730"/>
            <a:ext cx="1658620" cy="9486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Diamond 50"/>
          <p:cNvSpPr/>
          <p:nvPr/>
        </p:nvSpPr>
        <p:spPr>
          <a:xfrm rot="10800000">
            <a:off x="11533505" y="215265"/>
            <a:ext cx="1123950" cy="8216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08990" y="424815"/>
            <a:ext cx="96926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4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Con’t</a:t>
            </a:r>
            <a:endParaRPr lang="en-US" sz="4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Frame 4"/>
          <p:cNvSpPr/>
          <p:nvPr/>
        </p:nvSpPr>
        <p:spPr>
          <a:xfrm rot="9900000">
            <a:off x="3626485" y="719645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 rot="12060000">
            <a:off x="1306830" y="601789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 rot="12240000">
            <a:off x="854075" y="619633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 rot="15960000">
            <a:off x="4825365" y="726059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 rot="15060000">
            <a:off x="2038350" y="586867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 rot="16800000">
            <a:off x="2411095" y="608584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 rot="18900000">
            <a:off x="3191510" y="607123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 rot="21000000">
            <a:off x="5857240" y="708977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 rot="2940000">
            <a:off x="3538855" y="598043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 rot="20640000">
            <a:off x="7054850" y="730377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EBF3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Half Frame 42"/>
          <p:cNvSpPr/>
          <p:nvPr/>
        </p:nvSpPr>
        <p:spPr>
          <a:xfrm rot="16200000">
            <a:off x="458470" y="-1461770"/>
            <a:ext cx="6877685" cy="12203430"/>
          </a:xfrm>
          <a:prstGeom prst="halfFrame">
            <a:avLst>
              <a:gd name="adj1" fmla="val 2488"/>
              <a:gd name="adj2" fmla="val 2673"/>
            </a:avLst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Half Frame 43"/>
          <p:cNvSpPr/>
          <p:nvPr/>
        </p:nvSpPr>
        <p:spPr>
          <a:xfrm rot="5400000">
            <a:off x="7449185" y="-3967480"/>
            <a:ext cx="5960745" cy="11421110"/>
          </a:xfrm>
          <a:prstGeom prst="halfFrame">
            <a:avLst>
              <a:gd name="adj1" fmla="val 2611"/>
              <a:gd name="adj2" fmla="val 2315"/>
            </a:avLst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Diamond 45"/>
          <p:cNvSpPr/>
          <p:nvPr/>
        </p:nvSpPr>
        <p:spPr>
          <a:xfrm>
            <a:off x="-882650" y="252730"/>
            <a:ext cx="1658620" cy="9486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Diamond 50"/>
          <p:cNvSpPr/>
          <p:nvPr/>
        </p:nvSpPr>
        <p:spPr>
          <a:xfrm rot="10800000">
            <a:off x="11533505" y="215265"/>
            <a:ext cx="1123950" cy="821690"/>
          </a:xfrm>
          <a:prstGeom prst="diamond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08990" y="424815"/>
            <a:ext cx="96926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sz="4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API Protocols: SOAP</a:t>
            </a:r>
            <a:endParaRPr lang="en-US" sz="4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sz="4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Frame 4"/>
          <p:cNvSpPr/>
          <p:nvPr/>
        </p:nvSpPr>
        <p:spPr>
          <a:xfrm rot="9900000">
            <a:off x="3626485" y="719645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 rot="6060000">
            <a:off x="1306830" y="601789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 rot="6240000">
            <a:off x="854075" y="619633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 rot="15960000">
            <a:off x="4825365" y="726059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 rot="9060000">
            <a:off x="2038350" y="586867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 rot="10800000">
            <a:off x="2411095" y="608584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 rot="12900000">
            <a:off x="3191510" y="607123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 rot="21000000">
            <a:off x="5857240" y="7089775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 rot="18540000">
            <a:off x="3538855" y="598043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 rot="20640000">
            <a:off x="7054850" y="7303770"/>
            <a:ext cx="476885" cy="482600"/>
          </a:xfrm>
          <a:prstGeom prst="frame">
            <a:avLst/>
          </a:prstGeom>
          <a:gradFill>
            <a:gsLst>
              <a:gs pos="0">
                <a:srgbClr val="8186C3"/>
              </a:gs>
              <a:gs pos="87000">
                <a:srgbClr val="47ADC7"/>
              </a:gs>
            </a:gsLst>
            <a:lin ang="3000000" scaled="0"/>
          </a:gradFill>
          <a:ln>
            <a:solidFill>
              <a:srgbClr val="8186C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552575" y="1200785"/>
            <a:ext cx="8724900" cy="44551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5761</Words>
  <Application>WPS Presentation</Application>
  <PresentationFormat>Widescreen</PresentationFormat>
  <Paragraphs>172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  <vt:variant>
        <vt:lpstr>自定义放映</vt:lpstr>
      </vt:variant>
      <vt:variant>
        <vt:i4>1</vt:i4>
      </vt:variant>
    </vt:vector>
  </HeadingPairs>
  <TitlesOfParts>
    <vt:vector size="33" baseType="lpstr">
      <vt:lpstr>Arial</vt:lpstr>
      <vt:lpstr>SimSun</vt:lpstr>
      <vt:lpstr>Wingdings</vt:lpstr>
      <vt:lpstr>Times New Roman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Azi Sei</cp:lastModifiedBy>
  <cp:revision>20</cp:revision>
  <dcterms:created xsi:type="dcterms:W3CDTF">2024-02-15T14:17:00Z</dcterms:created>
  <dcterms:modified xsi:type="dcterms:W3CDTF">2024-03-14T20:55:59Z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D933F8331CF54AC584DB99AA4643D542_13</vt:lpwstr>
  </property>
  <property fmtid="{D5CDD505-2E9C-101B-9397-08002B2CF9AE}" pid="3" name="KSOProductBuildVer">
    <vt:lpwstr>1033-12.2.0.13489</vt:lpwstr>
  </property>
</Properties>
</file>