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08bf6cfb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08bf6cfb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08bf6cf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08bf6cf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08bf6cf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08bf6cf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08bf6cf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08bf6cf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8bf6cf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08bf6cf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8bf6cfb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08bf6cfb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08bf6cf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08bf6cf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08bf6cf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08bf6cf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08bf6cf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08bf6cf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08bf6cfb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08bf6cf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d6bb454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d6bb454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08bf6cfb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08bf6cfb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08bf6cfb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08bf6cf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08bf6cf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08bf6cf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651498c0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651498c0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6bb454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d6bb454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6fc152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6fc152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06fc152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06fc152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06fc152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06fc152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06fc152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06fc152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8bf6cfb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08bf6cf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" name="Google Shape;12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2" name="Google Shape;22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24825" y="84575"/>
            <a:ext cx="890700" cy="447600"/>
          </a:xfrm>
          <a:prstGeom prst="flowChartConnector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Disease Progression in Cirrhosis Using Artificial Neural Networks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GenG Model to Improve Prognostic Accuracy in Healthcare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088" y="33774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Alham Hotaki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598088" y="3810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16.09.2024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61100"/>
            <a:ext cx="8283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Analysis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25" y="1216800"/>
            <a:ext cx="6363150" cy="37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Artificial Neural Network (ANN) </a:t>
            </a:r>
            <a:endParaRPr sz="62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ANN?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194250" y="1248150"/>
            <a:ext cx="87555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An </a:t>
            </a:r>
            <a:r>
              <a:rPr b="1" lang="en" sz="1700"/>
              <a:t>Artificial Neural Network</a:t>
            </a:r>
            <a:r>
              <a:rPr lang="en" sz="1700"/>
              <a:t> mimics the brain’s neurons and connections to identify patterns in data. It’s particularly powerful for </a:t>
            </a:r>
            <a:r>
              <a:rPr b="1" lang="en" sz="1700"/>
              <a:t>nonlinear, complex relationships</a:t>
            </a:r>
            <a:r>
              <a:rPr lang="en" sz="1700"/>
              <a:t> like those in medical data.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Our Model</a:t>
            </a:r>
            <a:r>
              <a:rPr lang="en" sz="1700"/>
              <a:t>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designed an ANN with 2 hidden layers: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64 neurons</a:t>
            </a:r>
            <a:r>
              <a:rPr lang="en" sz="1700"/>
              <a:t> in the first layer and </a:t>
            </a:r>
            <a:r>
              <a:rPr b="1" lang="en" sz="1700"/>
              <a:t>32 neurons</a:t>
            </a:r>
            <a:r>
              <a:rPr lang="en" sz="1700"/>
              <a:t> in the second layer.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Activation Function</a:t>
            </a:r>
            <a:r>
              <a:rPr lang="en" sz="1700"/>
              <a:t>: ReLU (Rectified Linear Unit) for the hidden layers to handle non-linearities in the data.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Output Layer</a:t>
            </a:r>
            <a:r>
              <a:rPr lang="en" sz="1700"/>
              <a:t>: Uses </a:t>
            </a:r>
            <a:r>
              <a:rPr b="1" lang="en" sz="1700"/>
              <a:t>softmax</a:t>
            </a:r>
            <a:r>
              <a:rPr lang="en" sz="1700"/>
              <a:t> activation for multi-class classification to predict the disease stage (4 stages).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94250" y="1248150"/>
            <a:ext cx="8755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trained the ANN on features such as </a:t>
            </a:r>
            <a:r>
              <a:rPr b="1" lang="en" sz="1800"/>
              <a:t>bilirubin, albumin, age, prothrombin time, cholesterol</a:t>
            </a:r>
            <a:r>
              <a:rPr lang="en" sz="1800"/>
              <a:t>, and more, with the goal of predicting the </a:t>
            </a:r>
            <a:r>
              <a:rPr b="1" lang="en" sz="1800"/>
              <a:t>stage of cirrhosis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Process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was </a:t>
            </a:r>
            <a:r>
              <a:rPr b="1" lang="en" sz="1800"/>
              <a:t>standardized</a:t>
            </a:r>
            <a:r>
              <a:rPr lang="en" sz="1800"/>
              <a:t> using scaling to ensure all features were on a comparable range.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was trained for </a:t>
            </a:r>
            <a:r>
              <a:rPr b="1" lang="en" sz="1800"/>
              <a:t>10,000 epochs</a:t>
            </a:r>
            <a:r>
              <a:rPr lang="en" sz="1800"/>
              <a:t> with a learning rate of 0.001 to optimize the prediction accuracy.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Loss function</a:t>
            </a:r>
            <a:r>
              <a:rPr lang="en" sz="1800"/>
              <a:t>: Cross-entropy was used to penalize incorrect predictions and guide the learning process.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ANN achieved a strong performance with an overall accuracy of more than 80% on the training set.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Stages of Cirrhosis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9" cy="366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Curve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78" y="484400"/>
            <a:ext cx="5483350" cy="44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world application of the model</a:t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94250" y="1248150"/>
            <a:ext cx="8755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For Doctors</a:t>
            </a:r>
            <a:r>
              <a:rPr lang="en" sz="1500"/>
              <a:t>: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ANN model can act as a </a:t>
            </a:r>
            <a:r>
              <a:rPr b="1" lang="en" sz="1500"/>
              <a:t>decision support tool</a:t>
            </a:r>
            <a:r>
              <a:rPr lang="en" sz="1500"/>
              <a:t>, providing an initial stage prediction. The doctor can use this prediction as a starting point and perform a </a:t>
            </a:r>
            <a:r>
              <a:rPr b="1" lang="en" sz="1500"/>
              <a:t>final review</a:t>
            </a:r>
            <a:r>
              <a:rPr lang="en" sz="1500"/>
              <a:t> to confirm the diagnosis.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reduces the time spent on diagnosis while still allowing the physician to maintain full control over the final outcome.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For Scientists</a:t>
            </a:r>
            <a:r>
              <a:rPr lang="en" sz="1500"/>
              <a:t>: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method blends the strengths of AI in analyzing vast amounts of data with the </a:t>
            </a:r>
            <a:r>
              <a:rPr b="1" lang="en" sz="1500"/>
              <a:t>human insight</a:t>
            </a:r>
            <a:r>
              <a:rPr lang="en" sz="1500"/>
              <a:t> of experienced healthcare professionals.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Doctors remain integral to the diagnostic process, especially for rare or borderline cases where their expertise can identify nuances the model may miss.</a:t>
            </a:r>
            <a:endParaRPr b="1"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Traditional Clinical Process vs. ANN Model Application </a:t>
            </a:r>
            <a:endParaRPr sz="2700"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75" y="1142775"/>
            <a:ext cx="633483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Traditional Clinical Process vs. ANN Model Application </a:t>
            </a:r>
            <a:endParaRPr sz="2700"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11700" y="1213050"/>
            <a:ext cx="82836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Traditional Approach</a:t>
            </a:r>
            <a:r>
              <a:rPr lang="en" sz="1800"/>
              <a:t>: Patient A undergoes blood tests, imaging, and a biopsy. Diagnosis takes </a:t>
            </a:r>
            <a:r>
              <a:rPr b="1" lang="en" sz="1800"/>
              <a:t>5-7 days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ANN Approach with Doctor QA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Patient A’s blood test results are fed into the model.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 Prediction</a:t>
            </a:r>
            <a:r>
              <a:rPr lang="en" sz="1800"/>
              <a:t>: Within minutes, the model predicts that the patient is in Stage 3 of cirrhosis.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Doctor Confirmation</a:t>
            </a:r>
            <a:r>
              <a:rPr lang="en" sz="1800"/>
              <a:t>: A doctor reviews the model’s output, confirms that the prediction is accurate based on additional clinical signs or tests.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Total Time</a:t>
            </a:r>
            <a:r>
              <a:rPr lang="en" sz="1800"/>
              <a:t>: 30 minutes to a few hours (depending on the availability of the doctor for final review).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Cost Comparison: Traditional vs. ANN Model</a:t>
            </a:r>
            <a:endParaRPr sz="2700"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50" y="1017800"/>
            <a:ext cx="5799695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92925" y="34325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Cirrhosis – A Critical Liver Condition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Cirrhosis is a chronic liver disease that can lead to severe complications, including liver failure and death. </a:t>
            </a:r>
            <a:endParaRPr b="1"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Early prediction is crucial but traditional methods can be limited by human error and difficulty in recognizing patterns in complex data.</a:t>
            </a:r>
            <a:endParaRPr b="1" sz="15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500"/>
              <a:t>Key Question: How can we leverage artificial intelligence, specifically an Artificial Neural Network (ANN), to enhance the accuracy of predicting cirrhosis progression?</a:t>
            </a:r>
            <a:endParaRPr b="1" sz="15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5" y="724200"/>
            <a:ext cx="4405202" cy="24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Cost Comparison: Traditional vs. ANN Model</a:t>
            </a:r>
            <a:endParaRPr sz="2700"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11700" y="1040250"/>
            <a:ext cx="8283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Reduced Procedure Costs</a:t>
            </a:r>
            <a:r>
              <a:rPr lang="en" sz="2000"/>
              <a:t>: Eliminating invasive and expensive procedures like biopsies saves thousands of dollars per patient.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Less Doctor Time Required</a:t>
            </a:r>
            <a:r>
              <a:rPr lang="en" sz="2000"/>
              <a:t>: Doctors can focus on reviewing and confirming predictions, which reduces consultation time, ultimately lowering the costs of medical labor.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Faster Results, Fewer Visits</a:t>
            </a:r>
            <a:r>
              <a:rPr lang="en" sz="2000"/>
              <a:t>: Patients don’t need to return for multiple appointments or lab visits, reducing associated costs of hospital stays or transportation.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Scalability</a:t>
            </a:r>
            <a:r>
              <a:rPr lang="en" sz="2000"/>
              <a:t>: Once deployed, the model can be used for </a:t>
            </a:r>
            <a:r>
              <a:rPr b="1" lang="en" sz="2000"/>
              <a:t>thousands of patients</a:t>
            </a:r>
            <a:r>
              <a:rPr lang="en" sz="2000"/>
              <a:t> with minimal additional cost, drastically lowering the </a:t>
            </a:r>
            <a:r>
              <a:rPr b="1" lang="en" sz="2000"/>
              <a:t>per-patient cost</a:t>
            </a:r>
            <a:r>
              <a:rPr lang="en" sz="2000"/>
              <a:t> for healthcare providers.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Model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Benefits</a:t>
            </a:r>
            <a:endParaRPr/>
          </a:p>
        </p:txBody>
      </p:sp>
      <p:sp>
        <p:nvSpPr>
          <p:cNvPr id="234" name="Google Shape;23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</a:t>
            </a:r>
            <a:r>
              <a:rPr lang="en"/>
              <a:t> Time Saving per Patient: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5 - 7 days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Estimated Cost Saving per Patient: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USD 4’000 to USD 6’000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</a:t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54875" y="1165875"/>
            <a:ext cx="88323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Hybrid Approach</a:t>
            </a:r>
            <a:r>
              <a:rPr lang="en" sz="1900"/>
              <a:t>: The ANN model acts as a rapid initial screening tool, but the final stage diagnosis is always confirmed by a healthcare professional. This ensures the </a:t>
            </a:r>
            <a:r>
              <a:rPr b="1" lang="en" sz="1900"/>
              <a:t>highest level of accuracy</a:t>
            </a:r>
            <a:r>
              <a:rPr lang="en" sz="1900"/>
              <a:t> while greatly reducing the time and resources needed for diagnosis.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Benefits</a:t>
            </a:r>
            <a:r>
              <a:rPr lang="en" sz="1900"/>
              <a:t>: By combining AI with human expertise, we:</a:t>
            </a:r>
            <a:endParaRPr sz="19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Reduce diagnostic times from days to minutes.</a:t>
            </a:r>
            <a:endParaRPr sz="19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Maintain </a:t>
            </a:r>
            <a:r>
              <a:rPr b="1" lang="en" sz="1900"/>
              <a:t>100% confidence</a:t>
            </a:r>
            <a:r>
              <a:rPr lang="en" sz="1900"/>
              <a:t> in the results through </a:t>
            </a:r>
            <a:r>
              <a:rPr b="1" lang="en" sz="1900"/>
              <a:t>doctor validation</a:t>
            </a:r>
            <a:r>
              <a:rPr lang="en" sz="1900"/>
              <a:t>.</a:t>
            </a:r>
            <a:endParaRPr sz="19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Improve patient outcomes with </a:t>
            </a:r>
            <a:r>
              <a:rPr b="1" lang="en" sz="1900"/>
              <a:t>faster, more accurate decisions</a:t>
            </a:r>
            <a:r>
              <a:rPr lang="en" sz="1900"/>
              <a:t>.</a:t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This hybrid approach offers the </a:t>
            </a:r>
            <a:r>
              <a:rPr b="1" lang="en" sz="1900"/>
              <a:t>best of both worlds</a:t>
            </a:r>
            <a:r>
              <a:rPr lang="en" sz="1900"/>
              <a:t>—AI's speed and precision, with the reliability and insight of medical expertise.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47" name="Google Shape;247;p3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3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3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3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3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3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3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3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3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57" name="Google Shape;257;p3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259" name="Google Shape;259;p3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60" name="Google Shape;260;p3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61" name="Google Shape;261;p3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71" name="Google Shape;271;p3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72" name="Google Shape;272;p3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533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Dataset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11700" y="1246350"/>
            <a:ext cx="82836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dataset we used contains detailed clinical information from a study conducted by the Mayo Clinic on 424 cirrhosis patients.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</a:rPr>
              <a:t>Demographics</a:t>
            </a:r>
            <a:r>
              <a:rPr lang="en">
                <a:solidFill>
                  <a:srgbClr val="000000"/>
                </a:solidFill>
              </a:rPr>
              <a:t>: Age, sex, and more.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</a:rPr>
              <a:t>Clinical observations</a:t>
            </a:r>
            <a:r>
              <a:rPr lang="en">
                <a:solidFill>
                  <a:srgbClr val="000000"/>
                </a:solidFill>
              </a:rPr>
              <a:t>: Presence of ascites, hepatomegaly, spider angiomas.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</a:rPr>
              <a:t>Blood tests</a:t>
            </a:r>
            <a:r>
              <a:rPr lang="en">
                <a:solidFill>
                  <a:srgbClr val="000000"/>
                </a:solidFill>
              </a:rPr>
              <a:t>: Bilirubin, cholesterol, albumin, and others.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Target Variable:</a:t>
            </a:r>
            <a:r>
              <a:rPr lang="en">
                <a:solidFill>
                  <a:srgbClr val="000000"/>
                </a:solidFill>
              </a:rPr>
              <a:t> The histological stage of cirrhosis, with four stages representing disease progression.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1637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A Brief Exploratory Data Analysis (EDA)</a:t>
            </a:r>
            <a:endParaRPr sz="71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708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Features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465800"/>
            <a:ext cx="32316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Most of the features are skewed and have non-normal distributions, indicating that transformations (such as normalization or log transformations) might be necessary for machine learning models. 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The "stage" column, which is the target for prediction, shows a clear multi-class nature with four stages of cirrhosis.</a:t>
            </a:r>
            <a:endParaRPr b="1" sz="13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150" y="152400"/>
            <a:ext cx="4838703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708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Features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463700"/>
            <a:ext cx="32316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Multicollinearity: Some variables like edema and ascites are highly correlated, which might introduce multicollinearity issues if used together in certain machine learning models.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Feature Selection: Variables with stronger correlations to the target (stage), such as hepatomegaly, bilirubin, and albumin, are likely important predictors for the stage of cirrhosis.</a:t>
            </a:r>
            <a:endParaRPr b="1" sz="13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191350"/>
            <a:ext cx="5210550" cy="4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708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Status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3767975"/>
            <a:ext cx="8283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Patients who underwent liver transplants (status 1) are generally younger compared to the other groups.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Patients who are censored or have passed away have similar age distributions, but there is more variability in the "death" group.</a:t>
            </a:r>
            <a:endParaRPr b="1" sz="13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462" y="189375"/>
            <a:ext cx="6482988" cy="35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708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Stage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463700"/>
            <a:ext cx="32316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Across all stages, the median age is relatively consistent (around 45–50 days), but the variability in age increases as the disease progresses to more advanced stages (especially in Stages 3 and 4).</a:t>
            </a:r>
            <a:endParaRPr b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Stage 4 shows the greatest spread in age, suggesting that patients in more advanced stages of cirrhosis span a wide age range, whereas Stage 1 is more concentrated in a specific age group.</a:t>
            </a:r>
            <a:endParaRPr b="1" sz="13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545990"/>
            <a:ext cx="5295900" cy="292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61100"/>
            <a:ext cx="8283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Analysis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95306" y="-1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37" y="1298000"/>
            <a:ext cx="6338326" cy="37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