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fad63bf39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fad63bf39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ae7f8d01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fae7f8d01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fad63bf39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fad63bf39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fae7f8d01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fae7f8d01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fae7f8d01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fae7f8d01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fae7f8d01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fae7f8d01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fae7f8d01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fae7f8d01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fae7f8d01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fae7f8d01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fae7f8d012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fae7f8d012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fae7f8d01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fae7f8d01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fad63bf39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fad63bf39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fad63bf39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fad63bf39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f651498c05_0_2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f651498c05_0_2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f651498c05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f651498c05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fae7f8d01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fae7f8d01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fad63bf39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fad63bf39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ae7f8d0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ae7f8d0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ae7f8d01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ae7f8d01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ae7f8d01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ae7f8d01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651498c0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f651498c0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ad63bf39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ad63bf3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ad63bf39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fad63bf39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0" name="Shape 10"/>
        <p:cNvGrpSpPr/>
        <p:nvPr/>
      </p:nvGrpSpPr>
      <p:grpSpPr>
        <a:xfrm>
          <a:off x="0" y="0"/>
          <a:ext cx="0" cy="0"/>
          <a:chOff x="0" y="0"/>
          <a:chExt cx="0" cy="0"/>
        </a:xfrm>
      </p:grpSpPr>
      <p:grpSp>
        <p:nvGrpSpPr>
          <p:cNvPr id="11" name="Google Shape;11;p2"/>
          <p:cNvGrpSpPr/>
          <p:nvPr/>
        </p:nvGrpSpPr>
        <p:grpSpPr>
          <a:xfrm>
            <a:off x="6098378" y="5"/>
            <a:ext cx="3045625" cy="2030570"/>
            <a:chOff x="6098378" y="5"/>
            <a:chExt cx="3045625" cy="2030570"/>
          </a:xfrm>
        </p:grpSpPr>
        <p:sp>
          <p:nvSpPr>
            <p:cNvPr id="12" name="Google Shape;12;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8" name="Google Shape;18;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9" name="Google Shape;19;p2"/>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0" name="Shape 20"/>
        <p:cNvGrpSpPr/>
        <p:nvPr/>
      </p:nvGrpSpPr>
      <p:grpSpPr>
        <a:xfrm>
          <a:off x="0" y="0"/>
          <a:ext cx="0" cy="0"/>
          <a:chOff x="0" y="0"/>
          <a:chExt cx="0" cy="0"/>
        </a:xfrm>
      </p:grpSpPr>
      <p:grpSp>
        <p:nvGrpSpPr>
          <p:cNvPr id="21" name="Google Shape;21;p3"/>
          <p:cNvGrpSpPr/>
          <p:nvPr/>
        </p:nvGrpSpPr>
        <p:grpSpPr>
          <a:xfrm>
            <a:off x="6098378" y="5"/>
            <a:ext cx="3045625" cy="2030570"/>
            <a:chOff x="6098378" y="5"/>
            <a:chExt cx="3045625" cy="2030570"/>
          </a:xfrm>
        </p:grpSpPr>
        <p:sp>
          <p:nvSpPr>
            <p:cNvPr id="22" name="Google Shape;22;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 name="Google Shape;27;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8" name="Google Shape;28;p3"/>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grpSp>
        <p:nvGrpSpPr>
          <p:cNvPr id="30" name="Google Shape;30;p4"/>
          <p:cNvGrpSpPr/>
          <p:nvPr/>
        </p:nvGrpSpPr>
        <p:grpSpPr>
          <a:xfrm>
            <a:off x="0" y="3903669"/>
            <a:ext cx="9144000" cy="1239925"/>
            <a:chOff x="0" y="3903669"/>
            <a:chExt cx="9144000" cy="1239925"/>
          </a:xfrm>
        </p:grpSpPr>
        <p:sp>
          <p:nvSpPr>
            <p:cNvPr id="31" name="Google Shape;31;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7" name="Google Shape;37;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8" name="Google Shape;38;p4"/>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1" name="Google Shape;41;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5"/>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6" name="Google Shape;46;p6"/>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9" name="Google Shape;49;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0" name="Google Shape;50;p7"/>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1" name="Shape 51"/>
        <p:cNvGrpSpPr/>
        <p:nvPr/>
      </p:nvGrpSpPr>
      <p:grpSpPr>
        <a:xfrm>
          <a:off x="0" y="0"/>
          <a:ext cx="0" cy="0"/>
          <a:chOff x="0" y="0"/>
          <a:chExt cx="0" cy="0"/>
        </a:xfrm>
      </p:grpSpPr>
      <p:grpSp>
        <p:nvGrpSpPr>
          <p:cNvPr id="52" name="Google Shape;52;p8"/>
          <p:cNvGrpSpPr/>
          <p:nvPr/>
        </p:nvGrpSpPr>
        <p:grpSpPr>
          <a:xfrm>
            <a:off x="6098378" y="5"/>
            <a:ext cx="3045625" cy="2030570"/>
            <a:chOff x="6098378" y="5"/>
            <a:chExt cx="3045625" cy="2030570"/>
          </a:xfrm>
        </p:grpSpPr>
        <p:sp>
          <p:nvSpPr>
            <p:cNvPr id="53" name="Google Shape;53;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9" name="Google Shape;59;p8"/>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0" name="Shape 60"/>
        <p:cNvGrpSpPr/>
        <p:nvPr/>
      </p:nvGrpSpPr>
      <p:grpSpPr>
        <a:xfrm>
          <a:off x="0" y="0"/>
          <a:ext cx="0" cy="0"/>
          <a:chOff x="0" y="0"/>
          <a:chExt cx="0" cy="0"/>
        </a:xfrm>
      </p:grpSpPr>
      <p:sp>
        <p:nvSpPr>
          <p:cNvPr id="61" name="Google Shape;61;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595306" y="-1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124825" y="84575"/>
            <a:ext cx="890700" cy="447600"/>
          </a:xfrm>
          <a:prstGeom prst="flowChartConnector">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8.png"/><Relationship Id="rId7"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www.irjet.net/archives/V7/i6/IRJET-V7I61270.pdf" TargetMode="External"/><Relationship Id="rId4" Type="http://schemas.openxmlformats.org/officeDocument/2006/relationships/hyperlink" Target="https://www.irjet.net/archives/V7/i6/IRJET-V7I61270.pdf" TargetMode="External"/><Relationship Id="rId5" Type="http://schemas.openxmlformats.org/officeDocument/2006/relationships/hyperlink" Target="https://www.nature.com/articles/sdata2018158" TargetMode="External"/><Relationship Id="rId6" Type="http://schemas.openxmlformats.org/officeDocument/2006/relationships/hyperlink" Target="https://nbia.cancerimagingarchive.net/nbia-search/?CollectionCriteria=REMBRAND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medium.com/@kashishdafe0410/gaussian-naive-bayes-understanding-the-basics-and-applications-52098087b963"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Bayes Classifiers and Their Application in Ground Truth Annotation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Detailed Exploration of Classification Techniques and Real-World Use Case</a:t>
            </a:r>
            <a:endParaRPr/>
          </a:p>
        </p:txBody>
      </p:sp>
      <p:sp>
        <p:nvSpPr>
          <p:cNvPr id="87" name="Google Shape;87;p13"/>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8" name="Google Shape;88;p13"/>
          <p:cNvSpPr txBox="1"/>
          <p:nvPr>
            <p:ph idx="1" type="subTitle"/>
          </p:nvPr>
        </p:nvSpPr>
        <p:spPr>
          <a:xfrm>
            <a:off x="598088" y="35298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Presented by: Alham Hotaki</a:t>
            </a:r>
            <a:endParaRPr/>
          </a:p>
        </p:txBody>
      </p:sp>
      <p:sp>
        <p:nvSpPr>
          <p:cNvPr id="89" name="Google Shape;89;p13"/>
          <p:cNvSpPr txBox="1"/>
          <p:nvPr>
            <p:ph idx="1" type="subTitle"/>
          </p:nvPr>
        </p:nvSpPr>
        <p:spPr>
          <a:xfrm>
            <a:off x="598088" y="39627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Date: 03.September.2024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311700" y="5334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Comparative Analysis</a:t>
            </a:r>
            <a:endParaRPr/>
          </a:p>
        </p:txBody>
      </p:sp>
      <p:sp>
        <p:nvSpPr>
          <p:cNvPr id="152" name="Google Shape;152;p22"/>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53" name="Google Shape;153;p22"/>
          <p:cNvSpPr txBox="1"/>
          <p:nvPr>
            <p:ph idx="4294967295" type="body"/>
          </p:nvPr>
        </p:nvSpPr>
        <p:spPr>
          <a:xfrm>
            <a:off x="311700" y="1246350"/>
            <a:ext cx="8283600" cy="3897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00"/>
              <a:t>Accuracy Comparison:</a:t>
            </a:r>
            <a:endParaRPr b="1" sz="1500"/>
          </a:p>
          <a:p>
            <a:pPr indent="-323850" lvl="0" marL="457200" rtl="0" algn="just">
              <a:spcBef>
                <a:spcPts val="800"/>
              </a:spcBef>
              <a:spcAft>
                <a:spcPts val="0"/>
              </a:spcAft>
              <a:buSzPts val="1500"/>
              <a:buChar char="●"/>
            </a:pPr>
            <a:r>
              <a:rPr lang="en" sz="1500"/>
              <a:t>Gaussian Naive Bayes: 63.23%</a:t>
            </a:r>
            <a:endParaRPr sz="1500"/>
          </a:p>
          <a:p>
            <a:pPr indent="-323850" lvl="0" marL="457200" rtl="0" algn="just">
              <a:spcBef>
                <a:spcPts val="0"/>
              </a:spcBef>
              <a:spcAft>
                <a:spcPts val="0"/>
              </a:spcAft>
              <a:buSzPts val="1500"/>
              <a:buChar char="●"/>
            </a:pPr>
            <a:r>
              <a:rPr lang="en" sz="1500"/>
              <a:t>Multivariate Gaussian Bayes: 96.52%</a:t>
            </a:r>
            <a:endParaRPr sz="1500"/>
          </a:p>
          <a:p>
            <a:pPr indent="-323850" lvl="0" marL="457200" rtl="0" algn="just">
              <a:spcBef>
                <a:spcPts val="0"/>
              </a:spcBef>
              <a:spcAft>
                <a:spcPts val="0"/>
              </a:spcAft>
              <a:buSzPts val="1500"/>
              <a:buChar char="●"/>
            </a:pPr>
            <a:r>
              <a:rPr lang="en" sz="1500"/>
              <a:t>KDE Bayes: 97.36%</a:t>
            </a:r>
            <a:endParaRPr sz="1500"/>
          </a:p>
          <a:p>
            <a:pPr indent="0" lvl="0" marL="0" rtl="0" algn="just">
              <a:spcBef>
                <a:spcPts val="800"/>
              </a:spcBef>
              <a:spcAft>
                <a:spcPts val="0"/>
              </a:spcAft>
              <a:buNone/>
            </a:pPr>
            <a:r>
              <a:rPr b="1" lang="en" sz="1500"/>
              <a:t>Conclusions:</a:t>
            </a:r>
            <a:endParaRPr b="1" sz="1500"/>
          </a:p>
          <a:p>
            <a:pPr indent="-323850" lvl="0" marL="457200" rtl="0" algn="just">
              <a:spcBef>
                <a:spcPts val="800"/>
              </a:spcBef>
              <a:spcAft>
                <a:spcPts val="0"/>
              </a:spcAft>
              <a:buSzPts val="1500"/>
              <a:buChar char="●"/>
            </a:pPr>
            <a:r>
              <a:rPr lang="en" sz="1500"/>
              <a:t>KDE-based Naive Bayes offers the highest accuracy.</a:t>
            </a:r>
            <a:endParaRPr sz="1500"/>
          </a:p>
          <a:p>
            <a:pPr indent="-323850" lvl="0" marL="457200" rtl="0" algn="just">
              <a:spcBef>
                <a:spcPts val="0"/>
              </a:spcBef>
              <a:spcAft>
                <a:spcPts val="0"/>
              </a:spcAft>
              <a:buSzPts val="1500"/>
              <a:buChar char="●"/>
            </a:pPr>
            <a:r>
              <a:rPr lang="en" sz="1500"/>
              <a:t>Dimensionality reduction with PCA improves computational efficiency.</a:t>
            </a:r>
            <a:endParaRPr sz="1500"/>
          </a:p>
          <a:p>
            <a:pPr indent="-323850" lvl="0" marL="457200" rtl="0" algn="just">
              <a:spcBef>
                <a:spcPts val="0"/>
              </a:spcBef>
              <a:spcAft>
                <a:spcPts val="0"/>
              </a:spcAft>
              <a:buSzPts val="1500"/>
              <a:buChar char="●"/>
            </a:pPr>
            <a:r>
              <a:rPr lang="en" sz="1500"/>
              <a:t>Choice of model depends on the trade-off between accuracy and computational resources.</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5334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Visualise the MNIST Dataset</a:t>
            </a:r>
            <a:endParaRPr/>
          </a:p>
        </p:txBody>
      </p:sp>
      <p:sp>
        <p:nvSpPr>
          <p:cNvPr id="159" name="Google Shape;159;p23"/>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pic>
        <p:nvPicPr>
          <p:cNvPr id="160" name="Google Shape;160;p23"/>
          <p:cNvPicPr preferRelativeResize="0"/>
          <p:nvPr/>
        </p:nvPicPr>
        <p:blipFill>
          <a:blip r:embed="rId3">
            <a:alphaModFix/>
          </a:blip>
          <a:stretch>
            <a:fillRect/>
          </a:stretch>
        </p:blipFill>
        <p:spPr>
          <a:xfrm>
            <a:off x="7046175" y="1141250"/>
            <a:ext cx="1786125" cy="1867700"/>
          </a:xfrm>
          <a:prstGeom prst="rect">
            <a:avLst/>
          </a:prstGeom>
          <a:noFill/>
          <a:ln>
            <a:noFill/>
          </a:ln>
        </p:spPr>
      </p:pic>
      <p:pic>
        <p:nvPicPr>
          <p:cNvPr id="161" name="Google Shape;161;p23"/>
          <p:cNvPicPr preferRelativeResize="0"/>
          <p:nvPr/>
        </p:nvPicPr>
        <p:blipFill>
          <a:blip r:embed="rId4">
            <a:alphaModFix/>
          </a:blip>
          <a:stretch>
            <a:fillRect/>
          </a:stretch>
        </p:blipFill>
        <p:spPr>
          <a:xfrm>
            <a:off x="5045575" y="1141250"/>
            <a:ext cx="1786125" cy="1867704"/>
          </a:xfrm>
          <a:prstGeom prst="rect">
            <a:avLst/>
          </a:prstGeom>
          <a:noFill/>
          <a:ln>
            <a:noFill/>
          </a:ln>
        </p:spPr>
      </p:pic>
      <p:pic>
        <p:nvPicPr>
          <p:cNvPr id="162" name="Google Shape;162;p23"/>
          <p:cNvPicPr preferRelativeResize="0"/>
          <p:nvPr/>
        </p:nvPicPr>
        <p:blipFill>
          <a:blip r:embed="rId5">
            <a:alphaModFix/>
          </a:blip>
          <a:stretch>
            <a:fillRect/>
          </a:stretch>
        </p:blipFill>
        <p:spPr>
          <a:xfrm>
            <a:off x="7046175" y="3197125"/>
            <a:ext cx="1786125" cy="1867704"/>
          </a:xfrm>
          <a:prstGeom prst="rect">
            <a:avLst/>
          </a:prstGeom>
          <a:noFill/>
          <a:ln>
            <a:noFill/>
          </a:ln>
        </p:spPr>
      </p:pic>
      <p:pic>
        <p:nvPicPr>
          <p:cNvPr id="163" name="Google Shape;163;p23"/>
          <p:cNvPicPr preferRelativeResize="0"/>
          <p:nvPr/>
        </p:nvPicPr>
        <p:blipFill>
          <a:blip r:embed="rId6">
            <a:alphaModFix/>
          </a:blip>
          <a:stretch>
            <a:fillRect/>
          </a:stretch>
        </p:blipFill>
        <p:spPr>
          <a:xfrm>
            <a:off x="5045575" y="3197125"/>
            <a:ext cx="1786125" cy="1867704"/>
          </a:xfrm>
          <a:prstGeom prst="rect">
            <a:avLst/>
          </a:prstGeom>
          <a:noFill/>
          <a:ln>
            <a:noFill/>
          </a:ln>
        </p:spPr>
      </p:pic>
      <p:pic>
        <p:nvPicPr>
          <p:cNvPr id="164" name="Google Shape;164;p23"/>
          <p:cNvPicPr preferRelativeResize="0"/>
          <p:nvPr/>
        </p:nvPicPr>
        <p:blipFill>
          <a:blip r:embed="rId7">
            <a:alphaModFix/>
          </a:blip>
          <a:stretch>
            <a:fillRect/>
          </a:stretch>
        </p:blipFill>
        <p:spPr>
          <a:xfrm>
            <a:off x="443851" y="1141250"/>
            <a:ext cx="4601730" cy="4002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311700" y="1256050"/>
            <a:ext cx="8520600" cy="203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 Case</a:t>
            </a:r>
            <a:endParaRPr/>
          </a:p>
        </p:txBody>
      </p:sp>
      <p:sp>
        <p:nvSpPr>
          <p:cNvPr id="170" name="Google Shape;170;p24"/>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71" name="Google Shape;171;p24"/>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Ground Truth Annotation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311700" y="5334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Ground Truth Annotation?</a:t>
            </a:r>
            <a:endParaRPr/>
          </a:p>
        </p:txBody>
      </p:sp>
      <p:sp>
        <p:nvSpPr>
          <p:cNvPr id="177" name="Google Shape;177;p25"/>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78" name="Google Shape;178;p25"/>
          <p:cNvSpPr txBox="1"/>
          <p:nvPr>
            <p:ph idx="4294967295" type="body"/>
          </p:nvPr>
        </p:nvSpPr>
        <p:spPr>
          <a:xfrm>
            <a:off x="311700" y="1246350"/>
            <a:ext cx="8283600" cy="2548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00"/>
              <a:t>Lets imagine that we are developing a computer program that can look at medical images (like X-rays or MRIs) and help doctors diagnose diseases, such as detecting tumors in the brain. This is where ground truth annotation becomes crucial.</a:t>
            </a:r>
            <a:endParaRPr b="1" sz="1500"/>
          </a:p>
          <a:p>
            <a:pPr indent="0" lvl="0" marL="0" rtl="0" algn="just">
              <a:spcBef>
                <a:spcPts val="800"/>
              </a:spcBef>
              <a:spcAft>
                <a:spcPts val="0"/>
              </a:spcAft>
              <a:buNone/>
            </a:pPr>
            <a:r>
              <a:t/>
            </a:r>
            <a:endParaRPr sz="1500"/>
          </a:p>
          <a:p>
            <a:pPr indent="0" lvl="0" marL="0" rtl="0" algn="just">
              <a:spcBef>
                <a:spcPts val="800"/>
              </a:spcBef>
              <a:spcAft>
                <a:spcPts val="800"/>
              </a:spcAft>
              <a:buNone/>
            </a:pPr>
            <a:r>
              <a:t/>
            </a:r>
            <a:endParaRPr b="1" sz="1500"/>
          </a:p>
        </p:txBody>
      </p:sp>
      <p:pic>
        <p:nvPicPr>
          <p:cNvPr id="179" name="Google Shape;179;p25"/>
          <p:cNvPicPr preferRelativeResize="0"/>
          <p:nvPr/>
        </p:nvPicPr>
        <p:blipFill>
          <a:blip r:embed="rId3">
            <a:alphaModFix/>
          </a:blip>
          <a:stretch>
            <a:fillRect/>
          </a:stretch>
        </p:blipFill>
        <p:spPr>
          <a:xfrm>
            <a:off x="311697" y="2432872"/>
            <a:ext cx="3918775" cy="2097075"/>
          </a:xfrm>
          <a:prstGeom prst="rect">
            <a:avLst/>
          </a:prstGeom>
          <a:noFill/>
          <a:ln>
            <a:noFill/>
          </a:ln>
        </p:spPr>
      </p:pic>
      <p:pic>
        <p:nvPicPr>
          <p:cNvPr id="180" name="Google Shape;180;p25"/>
          <p:cNvPicPr preferRelativeResize="0"/>
          <p:nvPr/>
        </p:nvPicPr>
        <p:blipFill>
          <a:blip r:embed="rId4">
            <a:alphaModFix/>
          </a:blip>
          <a:stretch>
            <a:fillRect/>
          </a:stretch>
        </p:blipFill>
        <p:spPr>
          <a:xfrm>
            <a:off x="5482226" y="1892451"/>
            <a:ext cx="2422775" cy="2893325"/>
          </a:xfrm>
          <a:prstGeom prst="rect">
            <a:avLst/>
          </a:prstGeom>
          <a:noFill/>
          <a:ln>
            <a:noFill/>
          </a:ln>
        </p:spPr>
      </p:pic>
      <p:sp>
        <p:nvSpPr>
          <p:cNvPr id="181" name="Google Shape;181;p25"/>
          <p:cNvSpPr txBox="1"/>
          <p:nvPr/>
        </p:nvSpPr>
        <p:spPr>
          <a:xfrm>
            <a:off x="159300" y="4688450"/>
            <a:ext cx="68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Reference: </a:t>
            </a:r>
            <a:r>
              <a:rPr lang="en"/>
              <a:t>https://www.irjet.net/archives/V7/i6/IRJET-V7I61270.pdf</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311700" y="5334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build a Model inspired by MNIST</a:t>
            </a:r>
            <a:endParaRPr/>
          </a:p>
        </p:txBody>
      </p:sp>
      <p:sp>
        <p:nvSpPr>
          <p:cNvPr id="187" name="Google Shape;187;p26"/>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88" name="Google Shape;188;p26"/>
          <p:cNvSpPr txBox="1"/>
          <p:nvPr>
            <p:ph idx="4294967295" type="body"/>
          </p:nvPr>
        </p:nvSpPr>
        <p:spPr>
          <a:xfrm>
            <a:off x="311700" y="1246350"/>
            <a:ext cx="8283600" cy="3897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00"/>
              <a:t>Step 1: Collecting Data</a:t>
            </a:r>
            <a:endParaRPr b="1" sz="1500"/>
          </a:p>
          <a:p>
            <a:pPr indent="0" lvl="0" marL="0" rtl="0" algn="just">
              <a:spcBef>
                <a:spcPts val="800"/>
              </a:spcBef>
              <a:spcAft>
                <a:spcPts val="0"/>
              </a:spcAft>
              <a:buNone/>
            </a:pPr>
            <a:r>
              <a:rPr lang="en" sz="1500"/>
              <a:t>Doctors collect thousands of brain scans from patients, including images of healthy brains and brains with tumors.</a:t>
            </a:r>
            <a:endParaRPr sz="1500"/>
          </a:p>
          <a:p>
            <a:pPr indent="0" lvl="0" marL="0" rtl="0" algn="just">
              <a:spcBef>
                <a:spcPts val="800"/>
              </a:spcBef>
              <a:spcAft>
                <a:spcPts val="0"/>
              </a:spcAft>
              <a:buNone/>
            </a:pPr>
            <a:r>
              <a:rPr b="1" lang="en" sz="1500"/>
              <a:t>Step 2: Ground Truth Annotation</a:t>
            </a:r>
            <a:endParaRPr b="1" sz="1500"/>
          </a:p>
          <a:p>
            <a:pPr indent="0" lvl="0" marL="0" rtl="0" algn="just">
              <a:spcBef>
                <a:spcPts val="800"/>
              </a:spcBef>
              <a:spcAft>
                <a:spcPts val="0"/>
              </a:spcAft>
              <a:buNone/>
            </a:pPr>
            <a:r>
              <a:rPr lang="en" sz="1500"/>
              <a:t>To teach the computer what a tumor looks like, doctors and medical experts have to go through these brain scans and label the tumors. This means they might draw circles around the tumors and label them as "tumor" or "no tumor." This labeled data is the ground truth.</a:t>
            </a:r>
            <a:endParaRPr sz="1500"/>
          </a:p>
          <a:p>
            <a:pPr indent="0" lvl="0" marL="0" rtl="0" algn="just">
              <a:spcBef>
                <a:spcPts val="800"/>
              </a:spcBef>
              <a:spcAft>
                <a:spcPts val="0"/>
              </a:spcAft>
              <a:buNone/>
            </a:pPr>
            <a:r>
              <a:t/>
            </a:r>
            <a:endParaRPr sz="1500"/>
          </a:p>
          <a:p>
            <a:pPr indent="0" lvl="0" marL="0" rtl="0" algn="just">
              <a:spcBef>
                <a:spcPts val="800"/>
              </a:spcBef>
              <a:spcAft>
                <a:spcPts val="800"/>
              </a:spcAft>
              <a:buNone/>
            </a:pPr>
            <a:r>
              <a:t/>
            </a:r>
            <a:endParaRPr b="1"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311700" y="5334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build a Model inspired by MNIST</a:t>
            </a:r>
            <a:endParaRPr/>
          </a:p>
        </p:txBody>
      </p:sp>
      <p:sp>
        <p:nvSpPr>
          <p:cNvPr id="194" name="Google Shape;194;p27"/>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95" name="Google Shape;195;p27"/>
          <p:cNvSpPr txBox="1"/>
          <p:nvPr>
            <p:ph idx="4294967295" type="body"/>
          </p:nvPr>
        </p:nvSpPr>
        <p:spPr>
          <a:xfrm>
            <a:off x="311700" y="1246350"/>
            <a:ext cx="8283600" cy="3897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b="1" sz="1500"/>
          </a:p>
          <a:p>
            <a:pPr indent="0" lvl="0" marL="0" rtl="0" algn="just">
              <a:spcBef>
                <a:spcPts val="800"/>
              </a:spcBef>
              <a:spcAft>
                <a:spcPts val="0"/>
              </a:spcAft>
              <a:buNone/>
            </a:pPr>
            <a:r>
              <a:rPr b="1" lang="en" sz="1500"/>
              <a:t>Step 3: Preprocessing: </a:t>
            </a:r>
            <a:r>
              <a:rPr lang="en" sz="1500"/>
              <a:t>MRI scans can be preprocessed by normalizing intensities and applying data augmentation techniques to simulate variations like different scanning angles or slight patient movements. This helps the model generalize better.</a:t>
            </a:r>
            <a:endParaRPr sz="1500"/>
          </a:p>
          <a:p>
            <a:pPr indent="0" lvl="0" marL="0" rtl="0" algn="just">
              <a:spcBef>
                <a:spcPts val="800"/>
              </a:spcBef>
              <a:spcAft>
                <a:spcPts val="0"/>
              </a:spcAft>
              <a:buNone/>
            </a:pPr>
            <a:r>
              <a:rPr b="1" lang="en" sz="1500"/>
              <a:t>Step 4: Feature Extraction and Labeling:</a:t>
            </a:r>
            <a:r>
              <a:rPr lang="en" sz="1500"/>
              <a:t> In MRI scans, key features such as the texture, intensity, and shape of regions can be extracted. Ground truth annotations involve manually labeling these features—doctors outline and classify areas of the brain as either healthy or potentially cancerous.</a:t>
            </a:r>
            <a:endParaRPr sz="1500"/>
          </a:p>
          <a:p>
            <a:pPr indent="0" lvl="0" marL="0" rtl="0" algn="just">
              <a:spcBef>
                <a:spcPts val="800"/>
              </a:spcBef>
              <a:spcAft>
                <a:spcPts val="800"/>
              </a:spcAft>
              <a:buNone/>
            </a:pPr>
            <a:r>
              <a:rPr b="1" lang="en" sz="1500"/>
              <a:t>Step 5: Training a Simple Model</a:t>
            </a:r>
            <a:r>
              <a:rPr lang="en" sz="1500"/>
              <a:t>: A Naive Bayes classifier can be trained on simpler, well-labeled brain scans where the distinction between tumor and non-tumor areas is clear. This model would learn the "probability distribution" of what a tumor looks like.</a:t>
            </a:r>
            <a:endParaRPr b="1"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311700" y="5334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build a Model inspired by MNIST</a:t>
            </a:r>
            <a:endParaRPr/>
          </a:p>
        </p:txBody>
      </p:sp>
      <p:sp>
        <p:nvSpPr>
          <p:cNvPr id="201" name="Google Shape;201;p28"/>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202" name="Google Shape;202;p28"/>
          <p:cNvSpPr txBox="1"/>
          <p:nvPr>
            <p:ph idx="4294967295" type="body"/>
          </p:nvPr>
        </p:nvSpPr>
        <p:spPr>
          <a:xfrm>
            <a:off x="311700" y="1246350"/>
            <a:ext cx="8283600" cy="3897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00"/>
              <a:t>Step 6: Incorporation of More Complex </a:t>
            </a:r>
            <a:r>
              <a:rPr b="1" lang="en" sz="1500"/>
              <a:t>Features</a:t>
            </a:r>
            <a:r>
              <a:rPr b="1" lang="en" sz="1500"/>
              <a:t>: </a:t>
            </a:r>
            <a:r>
              <a:rPr lang="en" sz="1500"/>
              <a:t>features like the intensity of pixels in a region might follow a Gaussian distribution. A Gaussian Naive Bayes model can be trained to recognize tumors by learning not just which pixels are likely to belong to a tumor, but also how these pixels are distributed around a mean value.</a:t>
            </a:r>
            <a:endParaRPr sz="1500"/>
          </a:p>
          <a:p>
            <a:pPr indent="0" lvl="0" marL="0" rtl="0" algn="just">
              <a:spcBef>
                <a:spcPts val="800"/>
              </a:spcBef>
              <a:spcAft>
                <a:spcPts val="0"/>
              </a:spcAft>
              <a:buNone/>
            </a:pPr>
            <a:r>
              <a:rPr b="1" lang="en" sz="1500"/>
              <a:t>Step 7: Handling Complex and Non-Normal Distributions: </a:t>
            </a:r>
            <a:r>
              <a:rPr lang="en" sz="1500"/>
              <a:t>In MRI scans, the distribution of tumor features might be irregular or multimodal (having multiple peaks). KDE can model these complex distributions, providing a highly flexible tool for predicting tumor regions.</a:t>
            </a:r>
            <a:endParaRPr sz="1500"/>
          </a:p>
          <a:p>
            <a:pPr indent="0" lvl="0" marL="0" rtl="0" algn="just">
              <a:spcBef>
                <a:spcPts val="800"/>
              </a:spcBef>
              <a:spcAft>
                <a:spcPts val="0"/>
              </a:spcAft>
              <a:buNone/>
            </a:pPr>
            <a:r>
              <a:t/>
            </a:r>
            <a:endParaRPr sz="1500"/>
          </a:p>
          <a:p>
            <a:pPr indent="0" lvl="0" marL="0" rtl="0" algn="just">
              <a:spcBef>
                <a:spcPts val="800"/>
              </a:spcBef>
              <a:spcAft>
                <a:spcPts val="800"/>
              </a:spcAft>
              <a:buNone/>
            </a:pPr>
            <a:r>
              <a:t/>
            </a:r>
            <a:endParaRPr b="1"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311700" y="5334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Real-World Impact of Automated Ground Truth Annotation</a:t>
            </a:r>
            <a:endParaRPr/>
          </a:p>
        </p:txBody>
      </p:sp>
      <p:sp>
        <p:nvSpPr>
          <p:cNvPr id="208" name="Google Shape;208;p29"/>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209" name="Google Shape;209;p29"/>
          <p:cNvSpPr txBox="1"/>
          <p:nvPr>
            <p:ph idx="4294967295" type="body"/>
          </p:nvPr>
        </p:nvSpPr>
        <p:spPr>
          <a:xfrm>
            <a:off x="311700" y="1997975"/>
            <a:ext cx="8283600" cy="3145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00"/>
              <a:t>Efficiency: </a:t>
            </a:r>
            <a:r>
              <a:rPr lang="en" sz="1500"/>
              <a:t>Models trained on annotated data can quickly predict tumor locations, reducing the time doctors spend on manual labeling.</a:t>
            </a:r>
            <a:endParaRPr sz="1500"/>
          </a:p>
          <a:p>
            <a:pPr indent="0" lvl="0" marL="0" rtl="0" algn="just">
              <a:spcBef>
                <a:spcPts val="800"/>
              </a:spcBef>
              <a:spcAft>
                <a:spcPts val="0"/>
              </a:spcAft>
              <a:buNone/>
            </a:pPr>
            <a:r>
              <a:rPr b="1" lang="en" sz="1500"/>
              <a:t>Accuracy: </a:t>
            </a:r>
            <a:r>
              <a:rPr lang="en" sz="1500"/>
              <a:t>Continuous improvement through feedback ensures that models catch even small or early-stage tumors, leading to better patient outcomes.</a:t>
            </a:r>
            <a:endParaRPr sz="1500"/>
          </a:p>
          <a:p>
            <a:pPr indent="0" lvl="0" marL="0" rtl="0" algn="just">
              <a:spcBef>
                <a:spcPts val="800"/>
              </a:spcBef>
              <a:spcAft>
                <a:spcPts val="0"/>
              </a:spcAft>
              <a:buNone/>
            </a:pPr>
            <a:r>
              <a:rPr b="1" lang="en" sz="1500"/>
              <a:t>Scalability: </a:t>
            </a:r>
            <a:r>
              <a:rPr lang="en" sz="1500"/>
              <a:t>These techniques can be applied to various types of medical imaging, broadening the impact across different healthcare fields.</a:t>
            </a:r>
            <a:endParaRPr sz="1500"/>
          </a:p>
          <a:p>
            <a:pPr indent="0" lvl="0" marL="0" rtl="0" algn="just">
              <a:spcBef>
                <a:spcPts val="800"/>
              </a:spcBef>
              <a:spcAft>
                <a:spcPts val="800"/>
              </a:spcAft>
              <a:buNone/>
            </a:pPr>
            <a:r>
              <a:t/>
            </a:r>
            <a:endParaRPr b="1"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15" name="Google Shape;215;p30"/>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6" name="Google Shape;216;p30">
            <a:hlinkClick r:id="rId3"/>
          </p:cNvPr>
          <p:cNvSpPr txBox="1"/>
          <p:nvPr/>
        </p:nvSpPr>
        <p:spPr>
          <a:xfrm>
            <a:off x="397775" y="1017800"/>
            <a:ext cx="58614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en" u="sng">
                <a:solidFill>
                  <a:schemeClr val="hlink"/>
                </a:solidFill>
                <a:hlinkClick r:id="rId4"/>
              </a:rPr>
              <a:t>https://www.irjet.net/archives/V7/i6/IRJET-V7I61270.pdf</a:t>
            </a:r>
            <a:endParaRPr/>
          </a:p>
          <a:p>
            <a:pPr indent="-317500" lvl="0" marL="457200" rtl="0" algn="l">
              <a:spcBef>
                <a:spcPts val="0"/>
              </a:spcBef>
              <a:spcAft>
                <a:spcPts val="0"/>
              </a:spcAft>
              <a:buSzPts val="1400"/>
              <a:buAutoNum type="arabicPeriod"/>
            </a:pPr>
            <a:r>
              <a:rPr lang="en" u="sng">
                <a:solidFill>
                  <a:schemeClr val="hlink"/>
                </a:solidFill>
                <a:hlinkClick r:id="rId5"/>
              </a:rPr>
              <a:t>https://www.nature.com/articles/sdata2018158</a:t>
            </a:r>
            <a:endParaRPr/>
          </a:p>
          <a:p>
            <a:pPr indent="-317500" lvl="0" marL="457200" rtl="0" algn="l">
              <a:spcBef>
                <a:spcPts val="0"/>
              </a:spcBef>
              <a:spcAft>
                <a:spcPts val="0"/>
              </a:spcAft>
              <a:buSzPts val="1400"/>
              <a:buAutoNum type="arabicPeriod"/>
            </a:pPr>
            <a:r>
              <a:rPr lang="en" u="sng">
                <a:solidFill>
                  <a:schemeClr val="hlink"/>
                </a:solidFill>
                <a:hlinkClick r:id="rId6"/>
              </a:rPr>
              <a:t>https://nbia.cancerimagingarchive.net/nbia-search/?CollectionCriteria=REMBRANDT</a:t>
            </a:r>
            <a:endParaRPr/>
          </a:p>
          <a:p>
            <a:pPr indent="-317500" lvl="0" marL="457200" rtl="0" algn="l">
              <a:spcBef>
                <a:spcPts val="0"/>
              </a:spcBef>
              <a:spcAft>
                <a:spcPts val="0"/>
              </a:spcAft>
              <a:buSzPts val="1400"/>
              <a:buAutoNum type="arabicPeriod"/>
            </a:pPr>
            <a:r>
              <a:t/>
            </a:r>
            <a:endParaRPr/>
          </a:p>
          <a:p>
            <a:pPr indent="0" lvl="0" marL="45720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311700" y="1256050"/>
            <a:ext cx="8520600" cy="203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Stories</a:t>
            </a:r>
            <a:endParaRPr/>
          </a:p>
        </p:txBody>
      </p:sp>
      <p:sp>
        <p:nvSpPr>
          <p:cNvPr id="222" name="Google Shape;222;p31"/>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23" name="Google Shape;223;p3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It is now story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 to MNIST Dataset</a:t>
            </a:r>
            <a:endParaRPr/>
          </a:p>
        </p:txBody>
      </p:sp>
      <p:sp>
        <p:nvSpPr>
          <p:cNvPr id="95" name="Google Shape;95;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500"/>
              <a:t>What is MNIST?</a:t>
            </a:r>
            <a:endParaRPr sz="1500"/>
          </a:p>
          <a:p>
            <a:pPr indent="-323850" lvl="0" marL="457200" rtl="0" algn="just">
              <a:spcBef>
                <a:spcPts val="1600"/>
              </a:spcBef>
              <a:spcAft>
                <a:spcPts val="0"/>
              </a:spcAft>
              <a:buSzPts val="1500"/>
              <a:buChar char="●"/>
            </a:pPr>
            <a:r>
              <a:rPr lang="en" sz="1500"/>
              <a:t>The MNIST dataset is a benchmark dataset in the machine learning community, consisting of 70,000 images of handwritten digits (0-9).</a:t>
            </a:r>
            <a:endParaRPr sz="1500"/>
          </a:p>
          <a:p>
            <a:pPr indent="-323850" lvl="0" marL="457200" rtl="0" algn="just">
              <a:spcBef>
                <a:spcPts val="0"/>
              </a:spcBef>
              <a:spcAft>
                <a:spcPts val="0"/>
              </a:spcAft>
              <a:buSzPts val="1500"/>
              <a:buChar char="●"/>
            </a:pPr>
            <a:r>
              <a:rPr lang="en" sz="1500"/>
              <a:t>Each image is 28x28 pixels, represented as grayscale values.</a:t>
            </a:r>
            <a:endParaRPr sz="1500"/>
          </a:p>
          <a:p>
            <a:pPr indent="0" lvl="0" marL="0" rtl="0" algn="just">
              <a:spcBef>
                <a:spcPts val="1600"/>
              </a:spcBef>
              <a:spcAft>
                <a:spcPts val="0"/>
              </a:spcAft>
              <a:buNone/>
            </a:pPr>
            <a:r>
              <a:rPr lang="en" sz="1500"/>
              <a:t>Why MNIST?</a:t>
            </a:r>
            <a:endParaRPr sz="1500"/>
          </a:p>
          <a:p>
            <a:pPr indent="-323850" lvl="0" marL="457200" rtl="0" algn="just">
              <a:spcBef>
                <a:spcPts val="1600"/>
              </a:spcBef>
              <a:spcAft>
                <a:spcPts val="0"/>
              </a:spcAft>
              <a:buSzPts val="1500"/>
              <a:buChar char="●"/>
            </a:pPr>
            <a:r>
              <a:rPr lang="en" sz="1500"/>
              <a:t>MNIST is widely used because it is simple yet challenging, providing a standard baseline for evaluating algorithms.</a:t>
            </a:r>
            <a:endParaRPr sz="1500"/>
          </a:p>
          <a:p>
            <a:pPr indent="-323850" lvl="0" marL="457200" rtl="0" algn="just">
              <a:spcBef>
                <a:spcPts val="0"/>
              </a:spcBef>
              <a:spcAft>
                <a:spcPts val="0"/>
              </a:spcAft>
              <a:buSzPts val="1500"/>
              <a:buChar char="●"/>
            </a:pPr>
            <a:r>
              <a:rPr lang="en" sz="1500"/>
              <a:t>It is particularly useful for testing classification algorithms and deep learning models.</a:t>
            </a:r>
            <a:endParaRPr sz="1500"/>
          </a:p>
        </p:txBody>
      </p:sp>
      <p:sp>
        <p:nvSpPr>
          <p:cNvPr id="96" name="Google Shape;96;p14"/>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311700" y="638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Librarian</a:t>
            </a:r>
            <a:endParaRPr/>
          </a:p>
        </p:txBody>
      </p:sp>
      <p:sp>
        <p:nvSpPr>
          <p:cNvPr id="229" name="Google Shape;229;p32"/>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230" name="Google Shape;230;p32"/>
          <p:cNvSpPr txBox="1"/>
          <p:nvPr/>
        </p:nvSpPr>
        <p:spPr>
          <a:xfrm>
            <a:off x="311700" y="1575575"/>
            <a:ext cx="8520600" cy="3201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I</a:t>
            </a:r>
            <a:r>
              <a:rPr lang="en"/>
              <a:t>magine there’s an ancient librarian in a vast library filled with scrolls. This librarian has seen thousands of scrolls over the years, each one labeled with its genre—history, romance, science fiction, etc. Now, without reading the entire scroll, the librarian can quickly guess the genre just by looking at a few key words.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For instance, if a scroll mentions "battle," "king," and "castle," the librarian might think it’s a history scroll. If it mentions "love," "heart," and "passion," it’s probably romance. The librarian doesn’t care that sometimes battles appear in romance or that kings can be in science fiction; he makes a quick, simple guess based on the presence of these keywords. This is the essence of the Naive Bayes classifier—a simple, quick guess based on known associations, even if it’s a bit naive!</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Just like the ancient librarian, the Naive Bayes classifier makes fast predictions based on the presence of certain features. It assumes these features are independent (even if they aren’t), which allows it to make quick decisions.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952875" y="782975"/>
            <a:ext cx="77580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Jelly Bean Jar</a:t>
            </a:r>
            <a:endParaRPr/>
          </a:p>
        </p:txBody>
      </p:sp>
      <p:sp>
        <p:nvSpPr>
          <p:cNvPr id="236" name="Google Shape;236;p33"/>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237" name="Google Shape;237;p33"/>
          <p:cNvSpPr txBox="1"/>
          <p:nvPr/>
        </p:nvSpPr>
        <p:spPr>
          <a:xfrm>
            <a:off x="311700" y="1575575"/>
            <a:ext cx="8520600" cy="341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Remember those contests where you had to guess how many jelly beans are in a jar? Imagine you’re really determined to win. Instead of just guessing, you decide to look at all the previous jars that people have guessed on and their actual numbers of jelly beans. But here’s the twist: some jars are tall and thin, others are short and wide, and the jelly beans are all different sizes!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To make your guess, you carefully analyse the shape and size of each jar, as well as the distribution of jelly beans in all the jars you’ve seen before. You don’t just assume that every jar has around 100 jelly beans; you estimate the likely number by smoothly blending all your past observations together, even if the jars are very different. This is what Kernel Density Estimation (KDE) does—it doesn’t assume a specific pattern but uses the actual data points to make a smart guess.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The KDE classifier is like your methodical approach to the jelly bean contest. It doesn’t assume a fixed pattern but rather uses the shape and spread of the data to estimate the outcome, making it more flexible and accurate for complex data.</a:t>
            </a:r>
            <a:endParaRPr/>
          </a:p>
          <a:p>
            <a:pPr indent="0" lvl="0" marL="0" rtl="0" algn="just">
              <a:spcBef>
                <a:spcPts val="0"/>
              </a:spcBef>
              <a:spcAft>
                <a:spcPts val="0"/>
              </a:spcAft>
              <a:buNone/>
            </a:pPr>
            <a:r>
              <a:t/>
            </a:r>
            <a:endParaRPr/>
          </a:p>
        </p:txBody>
      </p:sp>
      <p:pic>
        <p:nvPicPr>
          <p:cNvPr id="238" name="Google Shape;238;p33"/>
          <p:cNvPicPr preferRelativeResize="0"/>
          <p:nvPr/>
        </p:nvPicPr>
        <p:blipFill>
          <a:blip r:embed="rId3">
            <a:alphaModFix/>
          </a:blip>
          <a:stretch>
            <a:fillRect/>
          </a:stretch>
        </p:blipFill>
        <p:spPr>
          <a:xfrm>
            <a:off x="368192" y="598175"/>
            <a:ext cx="584680" cy="977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grpSp>
        <p:nvGrpSpPr>
          <p:cNvPr id="243" name="Google Shape;243;p34"/>
          <p:cNvGrpSpPr/>
          <p:nvPr/>
        </p:nvGrpSpPr>
        <p:grpSpPr>
          <a:xfrm>
            <a:off x="4939500" y="1219611"/>
            <a:ext cx="3837000" cy="2704200"/>
            <a:chOff x="4939500" y="1219611"/>
            <a:chExt cx="3837000" cy="2704200"/>
          </a:xfrm>
        </p:grpSpPr>
        <p:cxnSp>
          <p:nvCxnSpPr>
            <p:cNvPr id="244" name="Google Shape;244;p34"/>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5" name="Google Shape;245;p34"/>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6" name="Google Shape;246;p34"/>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7" name="Google Shape;247;p34"/>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8" name="Google Shape;248;p34"/>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49" name="Google Shape;249;p34"/>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0" name="Google Shape;250;p34"/>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1" name="Google Shape;251;p34"/>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2" name="Google Shape;252;p34"/>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53" name="Google Shape;253;p34"/>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254" name="Google Shape;254;p34"/>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4"/>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grpSp>
        <p:nvGrpSpPr>
          <p:cNvPr id="256" name="Google Shape;256;p34"/>
          <p:cNvGrpSpPr/>
          <p:nvPr/>
        </p:nvGrpSpPr>
        <p:grpSpPr>
          <a:xfrm>
            <a:off x="4939534" y="2017046"/>
            <a:ext cx="3825543" cy="1573620"/>
            <a:chOff x="1000000" y="2393988"/>
            <a:chExt cx="4144235" cy="1704713"/>
          </a:xfrm>
        </p:grpSpPr>
        <p:sp>
          <p:nvSpPr>
            <p:cNvPr id="257" name="Google Shape;257;p34"/>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258" name="Google Shape;258;p34"/>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4"/>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4"/>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4"/>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4"/>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4"/>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4"/>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4"/>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 name="Google Shape;266;p34"/>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34"/>
          <p:cNvGrpSpPr/>
          <p:nvPr/>
        </p:nvGrpSpPr>
        <p:grpSpPr>
          <a:xfrm>
            <a:off x="4939557" y="1778136"/>
            <a:ext cx="3836911" cy="1503799"/>
            <a:chOff x="1000025" y="2059300"/>
            <a:chExt cx="4156550" cy="1629075"/>
          </a:xfrm>
        </p:grpSpPr>
        <p:sp>
          <p:nvSpPr>
            <p:cNvPr id="268" name="Google Shape;268;p34"/>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269" name="Google Shape;269;p34"/>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4"/>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4"/>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4"/>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4"/>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4"/>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4"/>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4"/>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3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sp>
        <p:nvSpPr>
          <p:cNvPr id="278" name="Google Shape;278;p34"/>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Principle Component Analysis (PCA)?</a:t>
            </a:r>
            <a:endParaRPr/>
          </a:p>
        </p:txBody>
      </p:sp>
      <p:sp>
        <p:nvSpPr>
          <p:cNvPr id="284" name="Google Shape;284;p35"/>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290" name="Google Shape;290;p36"/>
          <p:cNvSpPr txBox="1"/>
          <p:nvPr/>
        </p:nvSpPr>
        <p:spPr>
          <a:xfrm>
            <a:off x="274350" y="836675"/>
            <a:ext cx="8595300" cy="270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1700">
                <a:solidFill>
                  <a:srgbClr val="111111"/>
                </a:solidFill>
                <a:latin typeface="Roboto"/>
                <a:ea typeface="Roboto"/>
                <a:cs typeface="Roboto"/>
                <a:sym typeface="Roboto"/>
              </a:rPr>
              <a:t>What is PCA?</a:t>
            </a:r>
            <a:endParaRPr b="1" sz="1700">
              <a:solidFill>
                <a:srgbClr val="111111"/>
              </a:solidFill>
              <a:latin typeface="Roboto"/>
              <a:ea typeface="Roboto"/>
              <a:cs typeface="Roboto"/>
              <a:sym typeface="Roboto"/>
            </a:endParaRPr>
          </a:p>
          <a:p>
            <a:pPr indent="0" lvl="0" marL="0" rtl="0" algn="l">
              <a:lnSpc>
                <a:spcPct val="115000"/>
              </a:lnSpc>
              <a:spcBef>
                <a:spcPts val="600"/>
              </a:spcBef>
              <a:spcAft>
                <a:spcPts val="0"/>
              </a:spcAft>
              <a:buNone/>
            </a:pPr>
            <a:r>
              <a:rPr lang="en" sz="1700">
                <a:solidFill>
                  <a:srgbClr val="111111"/>
                </a:solidFill>
                <a:latin typeface="Roboto"/>
                <a:ea typeface="Roboto"/>
                <a:cs typeface="Roboto"/>
                <a:sym typeface="Roboto"/>
              </a:rPr>
              <a:t>Imagine you’re trying to solve a big jigsaw puzzle, but the table you’re working on is too small for all the pieces. You can’t fit everything, so you decide to focus on the most important pieces—the ones that help you see the big picture faster, like the corners and edges. Principal Component Analysis (PCA) works in a similar way when you’re dealing with large amounts of data. It helps you focus on the most important information and reduces the size of your problem, making it easier and faster to solve.</a:t>
            </a:r>
            <a:endParaRPr sz="1700">
              <a:solidFill>
                <a:srgbClr val="111111"/>
              </a:solidFill>
              <a:latin typeface="Roboto"/>
              <a:ea typeface="Roboto"/>
              <a:cs typeface="Roboto"/>
              <a:sym typeface="Roboto"/>
            </a:endParaRPr>
          </a:p>
          <a:p>
            <a:pPr indent="0" lvl="0" marL="0" rtl="0" algn="l">
              <a:lnSpc>
                <a:spcPct val="115000"/>
              </a:lnSpc>
              <a:spcBef>
                <a:spcPts val="600"/>
              </a:spcBef>
              <a:spcAft>
                <a:spcPts val="0"/>
              </a:spcAft>
              <a:buNone/>
            </a:pPr>
            <a:r>
              <a:t/>
            </a:r>
            <a:endParaRPr b="1" sz="1700">
              <a:solidFill>
                <a:srgbClr val="11111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296" name="Google Shape;296;p37"/>
          <p:cNvSpPr txBox="1"/>
          <p:nvPr/>
        </p:nvSpPr>
        <p:spPr>
          <a:xfrm>
            <a:off x="274350" y="630925"/>
            <a:ext cx="8595300" cy="495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1700">
                <a:solidFill>
                  <a:srgbClr val="111111"/>
                </a:solidFill>
                <a:latin typeface="Roboto"/>
                <a:ea typeface="Roboto"/>
                <a:cs typeface="Roboto"/>
                <a:sym typeface="Roboto"/>
              </a:rPr>
              <a:t>How Does PCA Work in the MNIST Model?</a:t>
            </a:r>
            <a:endParaRPr b="1" sz="1700">
              <a:solidFill>
                <a:srgbClr val="111111"/>
              </a:solidFill>
              <a:latin typeface="Roboto"/>
              <a:ea typeface="Roboto"/>
              <a:cs typeface="Roboto"/>
              <a:sym typeface="Roboto"/>
            </a:endParaRPr>
          </a:p>
          <a:p>
            <a:pPr indent="0" lvl="0" marL="0" rtl="0" algn="l">
              <a:lnSpc>
                <a:spcPct val="115000"/>
              </a:lnSpc>
              <a:spcBef>
                <a:spcPts val="600"/>
              </a:spcBef>
              <a:spcAft>
                <a:spcPts val="0"/>
              </a:spcAft>
              <a:buNone/>
            </a:pPr>
            <a:r>
              <a:rPr b="1" lang="en" sz="1700">
                <a:solidFill>
                  <a:srgbClr val="111111"/>
                </a:solidFill>
                <a:latin typeface="Roboto"/>
                <a:ea typeface="Roboto"/>
                <a:cs typeface="Roboto"/>
                <a:sym typeface="Roboto"/>
              </a:rPr>
              <a:t>The Problem:</a:t>
            </a:r>
            <a:endParaRPr b="1" sz="1700">
              <a:solidFill>
                <a:srgbClr val="111111"/>
              </a:solidFill>
              <a:latin typeface="Roboto"/>
              <a:ea typeface="Roboto"/>
              <a:cs typeface="Roboto"/>
              <a:sym typeface="Roboto"/>
            </a:endParaRPr>
          </a:p>
          <a:p>
            <a:pPr indent="0" lvl="0" marL="0" rtl="0" algn="l">
              <a:lnSpc>
                <a:spcPct val="115000"/>
              </a:lnSpc>
              <a:spcBef>
                <a:spcPts val="600"/>
              </a:spcBef>
              <a:spcAft>
                <a:spcPts val="0"/>
              </a:spcAft>
              <a:buNone/>
            </a:pPr>
            <a:r>
              <a:rPr lang="en">
                <a:solidFill>
                  <a:srgbClr val="111111"/>
                </a:solidFill>
                <a:latin typeface="Roboto"/>
                <a:ea typeface="Roboto"/>
                <a:cs typeface="Roboto"/>
                <a:sym typeface="Roboto"/>
              </a:rPr>
              <a:t>The MNIST dataset consists of images of handwritten digits, and each image has 784 pixels (28x28 pixels). That’s a lot of information! When you’re trying to teach a computer to recognize these digits, it has to look at all those pixels, which can be overwhelming and time-consuming.</a:t>
            </a:r>
            <a:endParaRPr>
              <a:solidFill>
                <a:srgbClr val="111111"/>
              </a:solidFill>
              <a:latin typeface="Roboto"/>
              <a:ea typeface="Roboto"/>
              <a:cs typeface="Roboto"/>
              <a:sym typeface="Roboto"/>
            </a:endParaRPr>
          </a:p>
          <a:p>
            <a:pPr indent="0" lvl="0" marL="0" rtl="0" algn="l">
              <a:lnSpc>
                <a:spcPct val="115000"/>
              </a:lnSpc>
              <a:spcBef>
                <a:spcPts val="600"/>
              </a:spcBef>
              <a:spcAft>
                <a:spcPts val="0"/>
              </a:spcAft>
              <a:buNone/>
            </a:pPr>
            <a:r>
              <a:rPr b="1" lang="en" sz="1700">
                <a:solidFill>
                  <a:srgbClr val="111111"/>
                </a:solidFill>
                <a:latin typeface="Roboto"/>
                <a:ea typeface="Roboto"/>
                <a:cs typeface="Roboto"/>
                <a:sym typeface="Roboto"/>
              </a:rPr>
              <a:t>PCA to simplify the problem:</a:t>
            </a:r>
            <a:endParaRPr b="1" sz="1700">
              <a:solidFill>
                <a:srgbClr val="111111"/>
              </a:solidFill>
              <a:latin typeface="Roboto"/>
              <a:ea typeface="Roboto"/>
              <a:cs typeface="Roboto"/>
              <a:sym typeface="Roboto"/>
            </a:endParaRPr>
          </a:p>
          <a:p>
            <a:pPr indent="-317500" lvl="0" marL="457200" rtl="0" algn="l">
              <a:lnSpc>
                <a:spcPct val="115000"/>
              </a:lnSpc>
              <a:spcBef>
                <a:spcPts val="600"/>
              </a:spcBef>
              <a:spcAft>
                <a:spcPts val="0"/>
              </a:spcAft>
              <a:buClr>
                <a:srgbClr val="111111"/>
              </a:buClr>
              <a:buSzPts val="1400"/>
              <a:buFont typeface="Roboto"/>
              <a:buAutoNum type="arabicPeriod"/>
            </a:pPr>
            <a:r>
              <a:rPr lang="en">
                <a:solidFill>
                  <a:srgbClr val="111111"/>
                </a:solidFill>
                <a:latin typeface="Roboto"/>
                <a:ea typeface="Roboto"/>
                <a:cs typeface="Roboto"/>
                <a:sym typeface="Roboto"/>
              </a:rPr>
              <a:t>Step 1: Find the Important Pixels: PCA looks at all 784 pixels and figures out which ones carry the most important information. For example, the pixels that outline the shape of the digit are more important than the pixels in the blank background.</a:t>
            </a:r>
            <a:endParaRPr>
              <a:solidFill>
                <a:srgbClr val="111111"/>
              </a:solidFill>
              <a:latin typeface="Roboto"/>
              <a:ea typeface="Roboto"/>
              <a:cs typeface="Roboto"/>
              <a:sym typeface="Roboto"/>
            </a:endParaRPr>
          </a:p>
          <a:p>
            <a:pPr indent="-317500" lvl="0" marL="457200" rtl="0" algn="l">
              <a:lnSpc>
                <a:spcPct val="115000"/>
              </a:lnSpc>
              <a:spcBef>
                <a:spcPts val="0"/>
              </a:spcBef>
              <a:spcAft>
                <a:spcPts val="0"/>
              </a:spcAft>
              <a:buClr>
                <a:srgbClr val="111111"/>
              </a:buClr>
              <a:buSzPts val="1400"/>
              <a:buFont typeface="Roboto"/>
              <a:buAutoNum type="arabicPeriod"/>
            </a:pPr>
            <a:r>
              <a:rPr lang="en">
                <a:solidFill>
                  <a:srgbClr val="111111"/>
                </a:solidFill>
                <a:latin typeface="Roboto"/>
                <a:ea typeface="Roboto"/>
                <a:cs typeface="Roboto"/>
                <a:sym typeface="Roboto"/>
              </a:rPr>
              <a:t>Step 2: Combine the Important Information: PCA then combines these important pixels into a smaller number of “principal components.” These components summarize the most essential features of the digits. Instead of dealing with 784 pieces of information, you might only need 50 or so components to capture the essence of the digit.</a:t>
            </a:r>
            <a:endParaRPr>
              <a:solidFill>
                <a:srgbClr val="111111"/>
              </a:solidFill>
              <a:latin typeface="Roboto"/>
              <a:ea typeface="Roboto"/>
              <a:cs typeface="Roboto"/>
              <a:sym typeface="Roboto"/>
            </a:endParaRPr>
          </a:p>
          <a:p>
            <a:pPr indent="-317500" lvl="0" marL="457200" rtl="0" algn="l">
              <a:lnSpc>
                <a:spcPct val="115000"/>
              </a:lnSpc>
              <a:spcBef>
                <a:spcPts val="0"/>
              </a:spcBef>
              <a:spcAft>
                <a:spcPts val="0"/>
              </a:spcAft>
              <a:buClr>
                <a:srgbClr val="111111"/>
              </a:buClr>
              <a:buSzPts val="1400"/>
              <a:buFont typeface="Roboto"/>
              <a:buAutoNum type="arabicPeriod"/>
            </a:pPr>
            <a:r>
              <a:rPr lang="en">
                <a:solidFill>
                  <a:srgbClr val="111111"/>
                </a:solidFill>
                <a:latin typeface="Roboto"/>
                <a:ea typeface="Roboto"/>
                <a:cs typeface="Roboto"/>
                <a:sym typeface="Roboto"/>
              </a:rPr>
              <a:t>Step 3: Reduce the Dataset: By focusing on these 50 principal components instead of all 784 pixels, PCA reduces the complexity of the dataset. This means the computer can learn to recognize the digits faster and more efficiently.</a:t>
            </a:r>
            <a:endParaRPr>
              <a:solidFill>
                <a:srgbClr val="111111"/>
              </a:solidFill>
              <a:latin typeface="Roboto"/>
              <a:ea typeface="Roboto"/>
              <a:cs typeface="Roboto"/>
              <a:sym typeface="Roboto"/>
            </a:endParaRPr>
          </a:p>
          <a:p>
            <a:pPr indent="0" lvl="0" marL="0" rtl="0" algn="l">
              <a:lnSpc>
                <a:spcPct val="115000"/>
              </a:lnSpc>
              <a:spcBef>
                <a:spcPts val="600"/>
              </a:spcBef>
              <a:spcAft>
                <a:spcPts val="0"/>
              </a:spcAft>
              <a:buNone/>
            </a:pPr>
            <a:r>
              <a:t/>
            </a:r>
            <a:endParaRPr b="1" sz="1700">
              <a:solidFill>
                <a:srgbClr val="11111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311700" y="5334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t>
            </a:r>
            <a:r>
              <a:rPr lang="en"/>
              <a:t>Naive Bayes Classifier?</a:t>
            </a:r>
            <a:endParaRPr/>
          </a:p>
        </p:txBody>
      </p:sp>
      <p:sp>
        <p:nvSpPr>
          <p:cNvPr id="102" name="Google Shape;102;p15"/>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03" name="Google Shape;103;p15"/>
          <p:cNvSpPr txBox="1"/>
          <p:nvPr>
            <p:ph idx="4294967295" type="body"/>
          </p:nvPr>
        </p:nvSpPr>
        <p:spPr>
          <a:xfrm>
            <a:off x="311700" y="1141250"/>
            <a:ext cx="8520600" cy="3897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Imagine you’re trying to guess what kind of fruit someone is thinking about based on clues like color, size, and taste. If you know that apples are usually red and sweet, and bananas are yellow and sweet, you can make a pretty good guess. This is basically what the Naive Bayes Classifier does.</a:t>
            </a:r>
            <a:endParaRPr sz="1500"/>
          </a:p>
          <a:p>
            <a:pPr indent="0" lvl="0" marL="0" rtl="0" algn="just">
              <a:spcBef>
                <a:spcPts val="800"/>
              </a:spcBef>
              <a:spcAft>
                <a:spcPts val="0"/>
              </a:spcAft>
              <a:buNone/>
            </a:pPr>
            <a:r>
              <a:rPr b="1" lang="en" sz="1500"/>
              <a:t>How does it work?</a:t>
            </a:r>
            <a:endParaRPr b="1" sz="1500"/>
          </a:p>
          <a:p>
            <a:pPr indent="-323850" lvl="0" marL="457200" rtl="0" algn="just">
              <a:spcBef>
                <a:spcPts val="800"/>
              </a:spcBef>
              <a:spcAft>
                <a:spcPts val="0"/>
              </a:spcAft>
              <a:buSzPts val="1500"/>
              <a:buChar char="●"/>
            </a:pPr>
            <a:r>
              <a:rPr lang="en" sz="1500"/>
              <a:t>It looks at the features (like color, size, taste) and guesses which category (like apple, banana, orange) the item belongs to.</a:t>
            </a:r>
            <a:endParaRPr sz="1500"/>
          </a:p>
          <a:p>
            <a:pPr indent="-323850" lvl="0" marL="457200" rtl="0" algn="just">
              <a:spcBef>
                <a:spcPts val="0"/>
              </a:spcBef>
              <a:spcAft>
                <a:spcPts val="0"/>
              </a:spcAft>
              <a:buSzPts val="1500"/>
              <a:buChar char="●"/>
            </a:pPr>
            <a:r>
              <a:rPr lang="en" sz="1500"/>
              <a:t>It’s called "naive" because it assumes that each feature (like color and size) is independent of the others, even though that’s not always true. For example, the classifier might assume that just because something is red, it doesn't necessarily have to be round, which might not be accurate for fruits.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311700" y="5334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t>
            </a:r>
            <a:r>
              <a:rPr lang="en"/>
              <a:t>Gaussian Naive Bayes Classifier?</a:t>
            </a:r>
            <a:endParaRPr/>
          </a:p>
        </p:txBody>
      </p:sp>
      <p:sp>
        <p:nvSpPr>
          <p:cNvPr id="109" name="Google Shape;109;p16"/>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10" name="Google Shape;110;p16"/>
          <p:cNvSpPr txBox="1"/>
          <p:nvPr>
            <p:ph idx="4294967295" type="body"/>
          </p:nvPr>
        </p:nvSpPr>
        <p:spPr>
          <a:xfrm>
            <a:off x="311700" y="1141250"/>
            <a:ext cx="8520600" cy="3897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Now, let’s make things a little more precise. Imagine you know that not only are apples usually red, but they’re also usually a certain size and shape. The Gaussian Naive Bayes model doesn’t just look at general features like "red" or "sweet," but it also considers that these features follow a certain pattern or distribution.</a:t>
            </a:r>
            <a:endParaRPr sz="1500"/>
          </a:p>
          <a:p>
            <a:pPr indent="0" lvl="0" marL="0" rtl="0" algn="just">
              <a:spcBef>
                <a:spcPts val="800"/>
              </a:spcBef>
              <a:spcAft>
                <a:spcPts val="0"/>
              </a:spcAft>
              <a:buNone/>
            </a:pPr>
            <a:r>
              <a:rPr lang="en" sz="1500"/>
              <a:t>Gaussian means:</a:t>
            </a:r>
            <a:endParaRPr sz="1500"/>
          </a:p>
          <a:p>
            <a:pPr indent="-323850" lvl="0" marL="457200" rtl="0" algn="just">
              <a:spcBef>
                <a:spcPts val="800"/>
              </a:spcBef>
              <a:spcAft>
                <a:spcPts val="0"/>
              </a:spcAft>
              <a:buSzPts val="1500"/>
              <a:buChar char="●"/>
            </a:pPr>
            <a:r>
              <a:rPr lang="en" sz="1500"/>
              <a:t>The model assumes that the features (like the size of the fruit or the brightness of the X-ray) follow a normal distribution. This is a fancy way of saying that most values are around an average, with fewer and fewer values as you move away from this average (like how most people are of average height, with fewer being very short or very tall).</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311700" y="5334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t>
            </a:r>
            <a:r>
              <a:rPr lang="en"/>
              <a:t>Kernel Density Estimation (KDE)</a:t>
            </a:r>
            <a:r>
              <a:rPr lang="en"/>
              <a:t>?</a:t>
            </a:r>
            <a:endParaRPr/>
          </a:p>
        </p:txBody>
      </p:sp>
      <p:sp>
        <p:nvSpPr>
          <p:cNvPr id="116" name="Google Shape;116;p17"/>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17" name="Google Shape;117;p17"/>
          <p:cNvSpPr txBox="1"/>
          <p:nvPr>
            <p:ph idx="4294967295" type="body"/>
          </p:nvPr>
        </p:nvSpPr>
        <p:spPr>
          <a:xfrm>
            <a:off x="311700" y="1141250"/>
            <a:ext cx="8520600" cy="3897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Imagine you’re trying to guess what kind of fruit someone is thinking about, but this time the clues don’t follow a simple pattern. Maybe the fruits are exotic, and their colors and sizes are all over the place. The KDE Classifier is like a super-flexible tool that doesn’t assume anything about the patterns but tries to "feel out" the data in a smooth way.</a:t>
            </a:r>
            <a:endParaRPr sz="1500"/>
          </a:p>
          <a:p>
            <a:pPr indent="0" lvl="0" marL="0" rtl="0" algn="just">
              <a:spcBef>
                <a:spcPts val="800"/>
              </a:spcBef>
              <a:spcAft>
                <a:spcPts val="0"/>
              </a:spcAft>
              <a:buNone/>
            </a:pPr>
            <a:r>
              <a:rPr lang="en" sz="1500"/>
              <a:t>How does it work?</a:t>
            </a:r>
            <a:endParaRPr sz="1500"/>
          </a:p>
          <a:p>
            <a:pPr indent="-323850" lvl="0" marL="457200" rtl="0" algn="just">
              <a:spcBef>
                <a:spcPts val="800"/>
              </a:spcBef>
              <a:spcAft>
                <a:spcPts val="0"/>
              </a:spcAft>
              <a:buSzPts val="1500"/>
              <a:buChar char="●"/>
            </a:pPr>
            <a:r>
              <a:rPr lang="en" sz="1500"/>
              <a:t>Instead of assuming a specific shape for the data (like the bell curve in Gaussian), KDE looks at the data points you have and estimates where most of them are, like a smooth curve that fits around the data points.</a:t>
            </a:r>
            <a:endParaRPr sz="1500"/>
          </a:p>
          <a:p>
            <a:pPr indent="-323850" lvl="0" marL="457200" rtl="0" algn="just">
              <a:spcBef>
                <a:spcPts val="0"/>
              </a:spcBef>
              <a:spcAft>
                <a:spcPts val="0"/>
              </a:spcAft>
              <a:buSzPts val="1500"/>
              <a:buChar char="●"/>
            </a:pPr>
            <a:r>
              <a:rPr lang="en" sz="1500"/>
              <a:t>It’s like looking at a bunch of dots on a map and drawing a smooth, wavy line that goes around where most of the dots are concentrated.</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311700" y="5334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Analogy to Summarise:</a:t>
            </a:r>
            <a:endParaRPr/>
          </a:p>
        </p:txBody>
      </p:sp>
      <p:sp>
        <p:nvSpPr>
          <p:cNvPr id="123" name="Google Shape;123;p18"/>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24" name="Google Shape;124;p18"/>
          <p:cNvSpPr txBox="1"/>
          <p:nvPr>
            <p:ph idx="4294967295" type="body"/>
          </p:nvPr>
        </p:nvSpPr>
        <p:spPr>
          <a:xfrm>
            <a:off x="311700" y="1141250"/>
            <a:ext cx="8520600" cy="3897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500"/>
          </a:p>
          <a:p>
            <a:pPr indent="0" lvl="0" marL="0" rtl="0" algn="just">
              <a:spcBef>
                <a:spcPts val="800"/>
              </a:spcBef>
              <a:spcAft>
                <a:spcPts val="0"/>
              </a:spcAft>
              <a:buNone/>
            </a:pPr>
            <a:r>
              <a:rPr b="1" lang="en" sz="1500"/>
              <a:t>Naive Bayes:</a:t>
            </a:r>
            <a:r>
              <a:rPr lang="en" sz="1500"/>
              <a:t> Imagine you’re guessing someone’s favorite fruit based on simple clues like color and taste, assuming these clues don’t influence each other.</a:t>
            </a:r>
            <a:endParaRPr sz="1500"/>
          </a:p>
          <a:p>
            <a:pPr indent="0" lvl="0" marL="0" rtl="0" algn="just">
              <a:spcBef>
                <a:spcPts val="800"/>
              </a:spcBef>
              <a:spcAft>
                <a:spcPts val="0"/>
              </a:spcAft>
              <a:buNone/>
            </a:pPr>
            <a:r>
              <a:rPr b="1" lang="en" sz="1500"/>
              <a:t>Gaussian Naive Bayes:</a:t>
            </a:r>
            <a:r>
              <a:rPr lang="en" sz="1500"/>
              <a:t> You make a more precise guess because you know the clues follow a certain pattern (like most apples are a similar size and color).</a:t>
            </a:r>
            <a:endParaRPr sz="1500"/>
          </a:p>
          <a:p>
            <a:pPr indent="0" lvl="0" marL="0" rtl="0" algn="just">
              <a:spcBef>
                <a:spcPts val="800"/>
              </a:spcBef>
              <a:spcAft>
                <a:spcPts val="0"/>
              </a:spcAft>
              <a:buNone/>
            </a:pPr>
            <a:r>
              <a:rPr b="1" lang="en" sz="1500"/>
              <a:t>KDE Classifier:</a:t>
            </a:r>
            <a:r>
              <a:rPr lang="en" sz="1500"/>
              <a:t> You throw away all assumptions and just try to fit a smooth curve around the data to make the best possible guess, no matter how irregular the data might be.</a:t>
            </a:r>
            <a:endParaRPr sz="1500"/>
          </a:p>
          <a:p>
            <a:pPr indent="0" lvl="0" marL="0" rtl="0" algn="just">
              <a:spcBef>
                <a:spcPts val="800"/>
              </a:spcBef>
              <a:spcAft>
                <a:spcPts val="0"/>
              </a:spcAft>
              <a:buNone/>
            </a:pPr>
            <a:r>
              <a:rPr lang="en" sz="1500"/>
              <a:t>In all cases, these classifiers are helping to make predictions based on what they’ve learned from past examples, whether it’s identifying fruits, diagnosing diseases from medical images, or any other classification task.</a:t>
            </a:r>
            <a:endParaRPr sz="1500"/>
          </a:p>
          <a:p>
            <a:pPr indent="0" lvl="0" marL="0" rtl="0" algn="just">
              <a:spcBef>
                <a:spcPts val="800"/>
              </a:spcBef>
              <a:spcAft>
                <a:spcPts val="80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5334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Gaussian Naive Bayes Classifier</a:t>
            </a:r>
            <a:endParaRPr/>
          </a:p>
        </p:txBody>
      </p:sp>
      <p:sp>
        <p:nvSpPr>
          <p:cNvPr id="130" name="Google Shape;130;p19"/>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31" name="Google Shape;131;p19"/>
          <p:cNvSpPr txBox="1"/>
          <p:nvPr>
            <p:ph idx="4294967295" type="body"/>
          </p:nvPr>
        </p:nvSpPr>
        <p:spPr>
          <a:xfrm>
            <a:off x="311700" y="1246350"/>
            <a:ext cx="5270400" cy="3897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500"/>
          </a:p>
          <a:p>
            <a:pPr indent="0" lvl="0" marL="0" rtl="0" algn="just">
              <a:spcBef>
                <a:spcPts val="800"/>
              </a:spcBef>
              <a:spcAft>
                <a:spcPts val="0"/>
              </a:spcAft>
              <a:buNone/>
            </a:pPr>
            <a:r>
              <a:rPr b="1" lang="en" sz="1500"/>
              <a:t>Implementation:</a:t>
            </a:r>
            <a:endParaRPr b="1" sz="1500"/>
          </a:p>
          <a:p>
            <a:pPr indent="-323850" lvl="0" marL="457200" rtl="0" algn="just">
              <a:spcBef>
                <a:spcPts val="800"/>
              </a:spcBef>
              <a:spcAft>
                <a:spcPts val="0"/>
              </a:spcAft>
              <a:buSzPts val="1500"/>
              <a:buChar char="●"/>
            </a:pPr>
            <a:r>
              <a:rPr lang="en" sz="1500"/>
              <a:t>Mean and variance are calculated for each feature across all classes.</a:t>
            </a:r>
            <a:endParaRPr sz="1500"/>
          </a:p>
          <a:p>
            <a:pPr indent="-323850" lvl="0" marL="457200" rtl="0" algn="just">
              <a:spcBef>
                <a:spcPts val="0"/>
              </a:spcBef>
              <a:spcAft>
                <a:spcPts val="0"/>
              </a:spcAft>
              <a:buSzPts val="1500"/>
              <a:buChar char="●"/>
            </a:pPr>
            <a:r>
              <a:rPr lang="en" sz="1500"/>
              <a:t>Posterior probabilities are computed for classification.</a:t>
            </a:r>
            <a:endParaRPr sz="1500"/>
          </a:p>
          <a:p>
            <a:pPr indent="0" lvl="0" marL="0" rtl="0" algn="just">
              <a:spcBef>
                <a:spcPts val="800"/>
              </a:spcBef>
              <a:spcAft>
                <a:spcPts val="0"/>
              </a:spcAft>
              <a:buNone/>
            </a:pPr>
            <a:r>
              <a:rPr b="1" lang="en" sz="1500"/>
              <a:t>Performance:</a:t>
            </a:r>
            <a:endParaRPr b="1" sz="1500"/>
          </a:p>
          <a:p>
            <a:pPr indent="-323850" lvl="0" marL="457200" rtl="0" algn="just">
              <a:spcBef>
                <a:spcPts val="800"/>
              </a:spcBef>
              <a:spcAft>
                <a:spcPts val="0"/>
              </a:spcAft>
              <a:buSzPts val="1500"/>
              <a:buChar char="●"/>
            </a:pPr>
            <a:r>
              <a:rPr lang="en" sz="1500"/>
              <a:t>Accuracy: 63.23%</a:t>
            </a:r>
            <a:endParaRPr sz="1500"/>
          </a:p>
          <a:p>
            <a:pPr indent="-323850" lvl="0" marL="457200" rtl="0" algn="just">
              <a:spcBef>
                <a:spcPts val="0"/>
              </a:spcBef>
              <a:spcAft>
                <a:spcPts val="0"/>
              </a:spcAft>
              <a:buSzPts val="1500"/>
              <a:buChar char="●"/>
            </a:pPr>
            <a:r>
              <a:rPr lang="en" sz="1500"/>
              <a:t>Pros: Simplicity, speed</a:t>
            </a:r>
            <a:endParaRPr sz="1500"/>
          </a:p>
          <a:p>
            <a:pPr indent="-323850" lvl="0" marL="457200" rtl="0" algn="just">
              <a:spcBef>
                <a:spcPts val="0"/>
              </a:spcBef>
              <a:spcAft>
                <a:spcPts val="0"/>
              </a:spcAft>
              <a:buSzPts val="1500"/>
              <a:buChar char="●"/>
            </a:pPr>
            <a:r>
              <a:rPr lang="en" sz="1500"/>
              <a:t>Cons: Assumes feature independence, lower accuracy</a:t>
            </a:r>
            <a:endParaRPr sz="1500"/>
          </a:p>
          <a:p>
            <a:pPr indent="0" lvl="0" marL="0" rtl="0" algn="just">
              <a:spcBef>
                <a:spcPts val="800"/>
              </a:spcBef>
              <a:spcAft>
                <a:spcPts val="800"/>
              </a:spcAft>
              <a:buNone/>
            </a:pPr>
            <a:r>
              <a:t/>
            </a:r>
            <a:endParaRPr sz="1500"/>
          </a:p>
        </p:txBody>
      </p:sp>
      <p:pic>
        <p:nvPicPr>
          <p:cNvPr descr="https://medium.com/@kashishdafe0410/gaussian-naive-bayes-understanding-the-basics-and-applications-52098087b963" id="132" name="Google Shape;132;p19" title="Illustration of Gaussian Bayes Classifier">
            <a:hlinkClick r:id="rId3"/>
          </p:cNvPr>
          <p:cNvPicPr preferRelativeResize="0"/>
          <p:nvPr/>
        </p:nvPicPr>
        <p:blipFill>
          <a:blip r:embed="rId4">
            <a:alphaModFix/>
          </a:blip>
          <a:stretch>
            <a:fillRect/>
          </a:stretch>
        </p:blipFill>
        <p:spPr>
          <a:xfrm>
            <a:off x="5581977" y="1141250"/>
            <a:ext cx="3250324" cy="25717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11700" y="5334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Multivariate Gaussian Bayes Classifier</a:t>
            </a:r>
            <a:endParaRPr/>
          </a:p>
        </p:txBody>
      </p:sp>
      <p:sp>
        <p:nvSpPr>
          <p:cNvPr id="138" name="Google Shape;138;p20"/>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39" name="Google Shape;139;p20"/>
          <p:cNvSpPr txBox="1"/>
          <p:nvPr>
            <p:ph idx="4294967295" type="body"/>
          </p:nvPr>
        </p:nvSpPr>
        <p:spPr>
          <a:xfrm>
            <a:off x="311700" y="1246350"/>
            <a:ext cx="8283600" cy="3897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500"/>
          </a:p>
          <a:p>
            <a:pPr indent="0" lvl="0" marL="0" rtl="0" algn="just">
              <a:spcBef>
                <a:spcPts val="800"/>
              </a:spcBef>
              <a:spcAft>
                <a:spcPts val="0"/>
              </a:spcAft>
              <a:buNone/>
            </a:pPr>
            <a:r>
              <a:rPr b="1" lang="en" sz="1500"/>
              <a:t>Implementation:</a:t>
            </a:r>
            <a:endParaRPr b="1" sz="1500"/>
          </a:p>
          <a:p>
            <a:pPr indent="-323850" lvl="0" marL="457200" rtl="0" algn="just">
              <a:spcBef>
                <a:spcPts val="800"/>
              </a:spcBef>
              <a:spcAft>
                <a:spcPts val="0"/>
              </a:spcAft>
              <a:buSzPts val="1500"/>
              <a:buChar char="●"/>
            </a:pPr>
            <a:r>
              <a:rPr lang="en" sz="1500"/>
              <a:t>Calculates mean vector and covariance matrix for each class.</a:t>
            </a:r>
            <a:endParaRPr sz="1500"/>
          </a:p>
          <a:p>
            <a:pPr indent="-323850" lvl="0" marL="457200" rtl="0" algn="just">
              <a:spcBef>
                <a:spcPts val="0"/>
              </a:spcBef>
              <a:spcAft>
                <a:spcPts val="0"/>
              </a:spcAft>
              <a:buSzPts val="1500"/>
              <a:buChar char="●"/>
            </a:pPr>
            <a:r>
              <a:rPr lang="en" sz="1500"/>
              <a:t>PCA used to reduce dimensionality to 50 components.</a:t>
            </a:r>
            <a:endParaRPr sz="1500"/>
          </a:p>
          <a:p>
            <a:pPr indent="0" lvl="0" marL="0" rtl="0" algn="just">
              <a:spcBef>
                <a:spcPts val="800"/>
              </a:spcBef>
              <a:spcAft>
                <a:spcPts val="0"/>
              </a:spcAft>
              <a:buNone/>
            </a:pPr>
            <a:r>
              <a:rPr b="1" lang="en" sz="1500"/>
              <a:t>Performance:</a:t>
            </a:r>
            <a:endParaRPr b="1" sz="1500"/>
          </a:p>
          <a:p>
            <a:pPr indent="-323850" lvl="0" marL="457200" rtl="0" algn="just">
              <a:spcBef>
                <a:spcPts val="800"/>
              </a:spcBef>
              <a:spcAft>
                <a:spcPts val="0"/>
              </a:spcAft>
              <a:buSzPts val="1500"/>
              <a:buChar char="●"/>
            </a:pPr>
            <a:r>
              <a:rPr lang="en" sz="1500"/>
              <a:t>Accuracy: 96.39%</a:t>
            </a:r>
            <a:endParaRPr sz="1500"/>
          </a:p>
          <a:p>
            <a:pPr indent="-323850" lvl="0" marL="457200" rtl="0" algn="just">
              <a:spcBef>
                <a:spcPts val="0"/>
              </a:spcBef>
              <a:spcAft>
                <a:spcPts val="0"/>
              </a:spcAft>
              <a:buSzPts val="1500"/>
              <a:buChar char="●"/>
            </a:pPr>
            <a:r>
              <a:rPr lang="en" sz="1500"/>
              <a:t>Pros: Accounts for feature correlation, better accuracy</a:t>
            </a:r>
            <a:endParaRPr sz="1500"/>
          </a:p>
          <a:p>
            <a:pPr indent="-323850" lvl="0" marL="457200" rtl="0" algn="just">
              <a:spcBef>
                <a:spcPts val="0"/>
              </a:spcBef>
              <a:spcAft>
                <a:spcPts val="0"/>
              </a:spcAft>
              <a:buSzPts val="1500"/>
              <a:buChar char="●"/>
            </a:pPr>
            <a:r>
              <a:rPr lang="en" sz="1500"/>
              <a:t>Cons: Computationally intensive, sensitive to outliers</a:t>
            </a:r>
            <a:endParaRPr sz="1500"/>
          </a:p>
          <a:p>
            <a:pPr indent="0" lvl="0" marL="0" rtl="0" algn="just">
              <a:spcBef>
                <a:spcPts val="800"/>
              </a:spcBef>
              <a:spcAft>
                <a:spcPts val="0"/>
              </a:spcAft>
              <a:buNone/>
            </a:pPr>
            <a:r>
              <a:t/>
            </a:r>
            <a:endParaRPr b="1" sz="1500"/>
          </a:p>
          <a:p>
            <a:pPr indent="0" lvl="0" marL="0" rtl="0" algn="just">
              <a:spcBef>
                <a:spcPts val="800"/>
              </a:spcBef>
              <a:spcAft>
                <a:spcPts val="800"/>
              </a:spcAft>
              <a:buNone/>
            </a:pPr>
            <a:r>
              <a:t/>
            </a:r>
            <a:endParaRPr b="1"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311700" y="5334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KDE Bayes Classifier</a:t>
            </a:r>
            <a:endParaRPr/>
          </a:p>
        </p:txBody>
      </p:sp>
      <p:sp>
        <p:nvSpPr>
          <p:cNvPr id="145" name="Google Shape;145;p21"/>
          <p:cNvSpPr txBox="1"/>
          <p:nvPr>
            <p:ph idx="12" type="sldNum"/>
          </p:nvPr>
        </p:nvSpPr>
        <p:spPr>
          <a:xfrm>
            <a:off x="8595306" y="-1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46" name="Google Shape;146;p21"/>
          <p:cNvSpPr txBox="1"/>
          <p:nvPr>
            <p:ph idx="4294967295" type="body"/>
          </p:nvPr>
        </p:nvSpPr>
        <p:spPr>
          <a:xfrm>
            <a:off x="311700" y="1246350"/>
            <a:ext cx="8283600" cy="3897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500"/>
          </a:p>
          <a:p>
            <a:pPr indent="0" lvl="0" marL="0" rtl="0" algn="just">
              <a:spcBef>
                <a:spcPts val="800"/>
              </a:spcBef>
              <a:spcAft>
                <a:spcPts val="0"/>
              </a:spcAft>
              <a:buNone/>
            </a:pPr>
            <a:r>
              <a:rPr b="1" lang="en" sz="1500"/>
              <a:t>Implementation:</a:t>
            </a:r>
            <a:endParaRPr b="1" sz="1500"/>
          </a:p>
          <a:p>
            <a:pPr indent="-323850" lvl="0" marL="457200" rtl="0" algn="just">
              <a:spcBef>
                <a:spcPts val="800"/>
              </a:spcBef>
              <a:spcAft>
                <a:spcPts val="0"/>
              </a:spcAft>
              <a:buSzPts val="1500"/>
              <a:buChar char="●"/>
            </a:pPr>
            <a:r>
              <a:rPr lang="en" sz="1500"/>
              <a:t>KDE with Gaussian kernel and bandwidth parameter.</a:t>
            </a:r>
            <a:endParaRPr sz="1500"/>
          </a:p>
          <a:p>
            <a:pPr indent="-323850" lvl="0" marL="457200" rtl="0" algn="just">
              <a:spcBef>
                <a:spcPts val="0"/>
              </a:spcBef>
              <a:spcAft>
                <a:spcPts val="0"/>
              </a:spcAft>
              <a:buSzPts val="1500"/>
              <a:buChar char="●"/>
            </a:pPr>
            <a:r>
              <a:rPr lang="en" sz="1500"/>
              <a:t>PCA used to reduce dimensionality.</a:t>
            </a:r>
            <a:endParaRPr sz="1500"/>
          </a:p>
          <a:p>
            <a:pPr indent="0" lvl="0" marL="0" rtl="0" algn="just">
              <a:spcBef>
                <a:spcPts val="800"/>
              </a:spcBef>
              <a:spcAft>
                <a:spcPts val="0"/>
              </a:spcAft>
              <a:buNone/>
            </a:pPr>
            <a:r>
              <a:rPr b="1" lang="en" sz="1500"/>
              <a:t>Performance:</a:t>
            </a:r>
            <a:endParaRPr b="1" sz="1500"/>
          </a:p>
          <a:p>
            <a:pPr indent="-323850" lvl="0" marL="457200" rtl="0" algn="just">
              <a:spcBef>
                <a:spcPts val="800"/>
              </a:spcBef>
              <a:spcAft>
                <a:spcPts val="0"/>
              </a:spcAft>
              <a:buSzPts val="1500"/>
              <a:buChar char="●"/>
            </a:pPr>
            <a:r>
              <a:rPr lang="en" sz="1500"/>
              <a:t>Accuracy: 97.33%</a:t>
            </a:r>
            <a:endParaRPr sz="1500"/>
          </a:p>
          <a:p>
            <a:pPr indent="-323850" lvl="0" marL="457200" rtl="0" algn="just">
              <a:spcBef>
                <a:spcPts val="0"/>
              </a:spcBef>
              <a:spcAft>
                <a:spcPts val="0"/>
              </a:spcAft>
              <a:buSzPts val="1500"/>
              <a:buChar char="●"/>
            </a:pPr>
            <a:r>
              <a:rPr lang="en" sz="1500"/>
              <a:t>Pros: Flexible, high accuracy</a:t>
            </a:r>
            <a:endParaRPr sz="1500"/>
          </a:p>
          <a:p>
            <a:pPr indent="-323850" lvl="0" marL="457200" rtl="0" algn="just">
              <a:spcBef>
                <a:spcPts val="0"/>
              </a:spcBef>
              <a:spcAft>
                <a:spcPts val="0"/>
              </a:spcAft>
              <a:buSzPts val="1500"/>
              <a:buChar char="●"/>
            </a:pPr>
            <a:r>
              <a:rPr lang="en" sz="1500"/>
              <a:t>Cons: Requires careful selection of bandwidth, computationally demanding</a:t>
            </a:r>
            <a:endParaRPr sz="1500"/>
          </a:p>
          <a:p>
            <a:pPr indent="0" lvl="0" marL="0" rtl="0" algn="just">
              <a:spcBef>
                <a:spcPts val="800"/>
              </a:spcBef>
              <a:spcAft>
                <a:spcPts val="0"/>
              </a:spcAft>
              <a:buNone/>
            </a:pPr>
            <a:r>
              <a:t/>
            </a:r>
            <a:endParaRPr b="1" sz="1500"/>
          </a:p>
          <a:p>
            <a:pPr indent="0" lvl="0" marL="0" rtl="0" algn="just">
              <a:spcBef>
                <a:spcPts val="800"/>
              </a:spcBef>
              <a:spcAft>
                <a:spcPts val="800"/>
              </a:spcAft>
              <a:buNone/>
            </a:pPr>
            <a:r>
              <a:t/>
            </a:r>
            <a:endParaRPr b="1"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