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69523916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69523916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69523916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69523916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9523916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9523916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9523916f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69523916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69523916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69523916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9523916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9523916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69523916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69523916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69523916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69523916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69523916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69523916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69523916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69523916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69523916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69523916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69523916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69523916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69523916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69523916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69523916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69523916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69523916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69523916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69523916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69523916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69523916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69523916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69523916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869523916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69523916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69523916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69523916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69523916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69523916f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69523916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69523916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69523916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69523916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69523916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69523916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69523916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69523916f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69523916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69523916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69523916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69523916f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869523916f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69523916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69523916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9523916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69523916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69523916f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69523916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Tasty</a:t>
            </a:r>
            <a:r>
              <a:rPr b="1" lang="en"/>
              <a:t> Bites</a:t>
            </a:r>
            <a:endParaRPr b="1"/>
          </a:p>
          <a:p>
            <a:pPr indent="0" lvl="0" marL="0" rtl="0" algn="l">
              <a:spcBef>
                <a:spcPts val="0"/>
              </a:spcBef>
              <a:spcAft>
                <a:spcPts val="0"/>
              </a:spcAft>
              <a:buNone/>
            </a:pPr>
            <a:r>
              <a:rPr b="1" lang="en" sz="3066"/>
              <a:t>Leveraging Data to Drive User Engagement</a:t>
            </a:r>
            <a:endParaRPr b="1" sz="3066"/>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B</a:t>
            </a:r>
            <a:r>
              <a:rPr lang="en"/>
              <a:t>y Alham Omar Hotaki</a:t>
            </a:r>
            <a:endParaRPr/>
          </a:p>
          <a:p>
            <a:pPr indent="0" lvl="0" marL="0" rtl="0" algn="l">
              <a:spcBef>
                <a:spcPts val="0"/>
              </a:spcBef>
              <a:spcAft>
                <a:spcPts val="0"/>
              </a:spcAft>
              <a:buNone/>
            </a:pPr>
            <a:r>
              <a:rPr lang="en"/>
              <a:t>September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Validation</a:t>
            </a:r>
            <a:endParaRPr/>
          </a:p>
        </p:txBody>
      </p:sp>
      <p:sp>
        <p:nvSpPr>
          <p:cNvPr id="121" name="Google Shape;121;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validation was crucial to ensure the reliability and accuracy of our dataset. During this phase, we closely examined the dataset to identify any inconsistencies, inaccuracies, or anomalies that could affect the analysis. The dataset was scrutinized for:</a:t>
            </a:r>
            <a:endParaRPr/>
          </a:p>
        </p:txBody>
      </p:sp>
      <p:sp>
        <p:nvSpPr>
          <p:cNvPr id="122" name="Google Shape;122;p22"/>
          <p:cNvSpPr txBox="1"/>
          <p:nvPr>
            <p:ph idx="2" type="body"/>
          </p:nvPr>
        </p:nvSpPr>
        <p:spPr>
          <a:xfrm>
            <a:off x="4476225" y="1152475"/>
            <a:ext cx="39999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a:t>Data Types: We ensured that the data types of each feature were appropriate, converting them as necessary. For example, the servings feature</a:t>
            </a:r>
            <a:r>
              <a:rPr lang="en"/>
              <a:t> was</a:t>
            </a:r>
            <a:r>
              <a:rPr lang="en"/>
              <a:t> converted to numeric.</a:t>
            </a:r>
            <a:endParaRPr/>
          </a:p>
          <a:p>
            <a:pPr indent="-317500" lvl="0" marL="457200" rtl="0" algn="just">
              <a:spcBef>
                <a:spcPts val="0"/>
              </a:spcBef>
              <a:spcAft>
                <a:spcPts val="0"/>
              </a:spcAft>
              <a:buSzPts val="1400"/>
              <a:buChar char="●"/>
            </a:pPr>
            <a:r>
              <a:rPr lang="en"/>
              <a:t>Unique Categories: We examined categorical variables and consolidated similar categories, like merging 'Chicken Breast' </a:t>
            </a:r>
            <a:r>
              <a:rPr lang="en"/>
              <a:t>into </a:t>
            </a:r>
            <a:r>
              <a:rPr lang="en"/>
              <a:t>'Chicken'.</a:t>
            </a:r>
            <a:endParaRPr/>
          </a:p>
          <a:p>
            <a:pPr indent="-317500" lvl="0" marL="457200" rtl="0" algn="just">
              <a:spcBef>
                <a:spcPts val="0"/>
              </a:spcBef>
              <a:spcAft>
                <a:spcPts val="0"/>
              </a:spcAft>
              <a:buSzPts val="1400"/>
              <a:buChar char="●"/>
            </a:pPr>
            <a:r>
              <a:rPr lang="en"/>
              <a:t>Missing Values: We assessed the extent of missing values in the dataset to decide on the subsequent cleaning steps.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8" name="Google Shape;128;p23"/>
          <p:cNvSpPr txBox="1"/>
          <p:nvPr>
            <p:ph idx="1" type="body"/>
          </p:nvPr>
        </p:nvSpPr>
        <p:spPr>
          <a:xfrm>
            <a:off x="311700" y="1152475"/>
            <a:ext cx="85206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the validation phase highlighted the areas needing attention, we embarked on a meticulous data cleaning process to refine the dataset. The data cleaning comprised the following steps:</a:t>
            </a:r>
            <a:endParaRPr/>
          </a:p>
        </p:txBody>
      </p:sp>
      <p:sp>
        <p:nvSpPr>
          <p:cNvPr id="129" name="Google Shape;129;p23"/>
          <p:cNvSpPr txBox="1"/>
          <p:nvPr>
            <p:ph idx="2" type="body"/>
          </p:nvPr>
        </p:nvSpPr>
        <p:spPr>
          <a:xfrm>
            <a:off x="311700" y="2037825"/>
            <a:ext cx="8520600" cy="2530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a:t>Handling Missing Values: We dropped rows with missing values in essential features like calories, sugar, and protein to maintain the integrity of our analysis.</a:t>
            </a:r>
            <a:endParaRPr/>
          </a:p>
          <a:p>
            <a:pPr indent="-317500" lvl="0" marL="457200" rtl="0" algn="just">
              <a:spcBef>
                <a:spcPts val="0"/>
              </a:spcBef>
              <a:spcAft>
                <a:spcPts val="0"/>
              </a:spcAft>
              <a:buSzPts val="1400"/>
              <a:buChar char="●"/>
            </a:pPr>
            <a:r>
              <a:rPr lang="en"/>
              <a:t>Category Consolidation: We consolidated similar categories to avoid redundancy and ensure uniformity, notably changing 'Chicken Breast' to 'Chicken' under the category feature.</a:t>
            </a:r>
            <a:endParaRPr/>
          </a:p>
          <a:p>
            <a:pPr indent="-317500" lvl="0" marL="457200" rtl="0" algn="just">
              <a:spcBef>
                <a:spcPts val="0"/>
              </a:spcBef>
              <a:spcAft>
                <a:spcPts val="0"/>
              </a:spcAft>
              <a:buSzPts val="1400"/>
              <a:buChar char="●"/>
            </a:pPr>
            <a:r>
              <a:rPr lang="en"/>
              <a:t>Servings Adjustment: We transformed the servings feature by extracting numeric values and converting them to the appropriate data type.</a:t>
            </a:r>
            <a:endParaRPr/>
          </a:p>
          <a:p>
            <a:pPr indent="-317500" lvl="0" marL="457200" rtl="0" algn="just">
              <a:spcBef>
                <a:spcPts val="0"/>
              </a:spcBef>
              <a:spcAft>
                <a:spcPts val="0"/>
              </a:spcAft>
              <a:buSzPts val="1400"/>
              <a:buChar char="●"/>
            </a:pPr>
            <a:r>
              <a:rPr lang="en"/>
              <a:t>Filling NaN Values: We treated NaN values judiciously, filling missing values in the 'high_traffic' feature with 'Low' to maintain dataset consistency.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snippet of Dataset - after validation and cleaning</a:t>
            </a:r>
            <a:endParaRPr/>
          </a:p>
        </p:txBody>
      </p:sp>
      <p:pic>
        <p:nvPicPr>
          <p:cNvPr id="135" name="Google Shape;135;p24"/>
          <p:cNvPicPr preferRelativeResize="0"/>
          <p:nvPr/>
        </p:nvPicPr>
        <p:blipFill>
          <a:blip r:embed="rId3">
            <a:alphaModFix/>
          </a:blip>
          <a:stretch>
            <a:fillRect/>
          </a:stretch>
        </p:blipFill>
        <p:spPr>
          <a:xfrm>
            <a:off x="152400" y="1494875"/>
            <a:ext cx="8839198" cy="32707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Exploratory Data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Analyzed distribution of various features like calories, carbohydrates, and protein.</a:t>
            </a:r>
            <a:endParaRPr/>
          </a:p>
          <a:p>
            <a:pPr indent="-317500" lvl="0" marL="457200" rtl="0" algn="l">
              <a:spcBef>
                <a:spcPts val="0"/>
              </a:spcBef>
              <a:spcAft>
                <a:spcPts val="0"/>
              </a:spcAft>
              <a:buSzPts val="1400"/>
              <a:buChar char="●"/>
            </a:pPr>
            <a:r>
              <a:rPr lang="en"/>
              <a:t>Investigated category-wise traffic and servings.</a:t>
            </a:r>
            <a:endParaRPr/>
          </a:p>
          <a:p>
            <a:pPr indent="-317500" lvl="0" marL="457200" rtl="0" algn="l">
              <a:spcBef>
                <a:spcPts val="0"/>
              </a:spcBef>
              <a:spcAft>
                <a:spcPts val="0"/>
              </a:spcAft>
              <a:buSzPts val="1400"/>
              <a:buChar char="●"/>
            </a:pPr>
            <a:r>
              <a:rPr lang="en"/>
              <a:t>Around 10 visuals better describe the outcomes of EDA.</a:t>
            </a:r>
            <a:endParaRPr/>
          </a:p>
        </p:txBody>
      </p:sp>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Insights (1)</a:t>
            </a:r>
            <a:endParaRPr/>
          </a:p>
        </p:txBody>
      </p:sp>
      <p:pic>
        <p:nvPicPr>
          <p:cNvPr id="147" name="Google Shape;147;p26"/>
          <p:cNvPicPr preferRelativeResize="0"/>
          <p:nvPr/>
        </p:nvPicPr>
        <p:blipFill>
          <a:blip r:embed="rId3">
            <a:alphaModFix/>
          </a:blip>
          <a:stretch>
            <a:fillRect/>
          </a:stretch>
        </p:blipFill>
        <p:spPr>
          <a:xfrm>
            <a:off x="3994075" y="1170125"/>
            <a:ext cx="4997524" cy="321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Insights (2)</a:t>
            </a:r>
            <a:endParaRPr/>
          </a:p>
        </p:txBody>
      </p:sp>
      <p:pic>
        <p:nvPicPr>
          <p:cNvPr id="153" name="Google Shape;153;p27"/>
          <p:cNvPicPr preferRelativeResize="0"/>
          <p:nvPr/>
        </p:nvPicPr>
        <p:blipFill>
          <a:blip r:embed="rId3">
            <a:alphaModFix/>
          </a:blip>
          <a:stretch>
            <a:fillRect/>
          </a:stretch>
        </p:blipFill>
        <p:spPr>
          <a:xfrm>
            <a:off x="152400" y="1224838"/>
            <a:ext cx="4527600" cy="2693823"/>
          </a:xfrm>
          <a:prstGeom prst="rect">
            <a:avLst/>
          </a:prstGeom>
          <a:noFill/>
          <a:ln>
            <a:noFill/>
          </a:ln>
        </p:spPr>
      </p:pic>
      <p:pic>
        <p:nvPicPr>
          <p:cNvPr id="154" name="Google Shape;154;p27"/>
          <p:cNvPicPr preferRelativeResize="0"/>
          <p:nvPr/>
        </p:nvPicPr>
        <p:blipFill>
          <a:blip r:embed="rId4">
            <a:alphaModFix/>
          </a:blip>
          <a:stretch>
            <a:fillRect/>
          </a:stretch>
        </p:blipFill>
        <p:spPr>
          <a:xfrm>
            <a:off x="4800975" y="1233638"/>
            <a:ext cx="4159200" cy="26762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Insights </a:t>
            </a:r>
            <a:r>
              <a:rPr lang="en"/>
              <a:t>(3)</a:t>
            </a:r>
            <a:endParaRPr/>
          </a:p>
          <a:p>
            <a:pPr indent="0" lvl="0" marL="0" rtl="0" algn="l">
              <a:spcBef>
                <a:spcPts val="0"/>
              </a:spcBef>
              <a:spcAft>
                <a:spcPts val="0"/>
              </a:spcAft>
              <a:buNone/>
            </a:pPr>
            <a:r>
              <a:t/>
            </a:r>
            <a:endParaRPr/>
          </a:p>
        </p:txBody>
      </p:sp>
      <p:pic>
        <p:nvPicPr>
          <p:cNvPr id="160" name="Google Shape;160;p28"/>
          <p:cNvPicPr preferRelativeResize="0"/>
          <p:nvPr/>
        </p:nvPicPr>
        <p:blipFill>
          <a:blip r:embed="rId3">
            <a:alphaModFix/>
          </a:blip>
          <a:stretch>
            <a:fillRect/>
          </a:stretch>
        </p:blipFill>
        <p:spPr>
          <a:xfrm>
            <a:off x="152400" y="1170125"/>
            <a:ext cx="4496176" cy="2879454"/>
          </a:xfrm>
          <a:prstGeom prst="rect">
            <a:avLst/>
          </a:prstGeom>
          <a:noFill/>
          <a:ln>
            <a:noFill/>
          </a:ln>
        </p:spPr>
      </p:pic>
      <p:pic>
        <p:nvPicPr>
          <p:cNvPr id="161" name="Google Shape;161;p28"/>
          <p:cNvPicPr preferRelativeResize="0"/>
          <p:nvPr/>
        </p:nvPicPr>
        <p:blipFill>
          <a:blip r:embed="rId4">
            <a:alphaModFix/>
          </a:blip>
          <a:stretch>
            <a:fillRect/>
          </a:stretch>
        </p:blipFill>
        <p:spPr>
          <a:xfrm>
            <a:off x="4800976" y="1170125"/>
            <a:ext cx="4190624" cy="28728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Insights </a:t>
            </a:r>
            <a:r>
              <a:rPr lang="en"/>
              <a:t>(4)</a:t>
            </a:r>
            <a:endParaRPr/>
          </a:p>
          <a:p>
            <a:pPr indent="0" lvl="0" marL="0" rtl="0" algn="l">
              <a:spcBef>
                <a:spcPts val="0"/>
              </a:spcBef>
              <a:spcAft>
                <a:spcPts val="0"/>
              </a:spcAft>
              <a:buNone/>
            </a:pPr>
            <a:r>
              <a:t/>
            </a:r>
            <a:endParaRPr/>
          </a:p>
        </p:txBody>
      </p:sp>
      <p:pic>
        <p:nvPicPr>
          <p:cNvPr id="167" name="Google Shape;167;p29"/>
          <p:cNvPicPr preferRelativeResize="0"/>
          <p:nvPr/>
        </p:nvPicPr>
        <p:blipFill>
          <a:blip r:embed="rId3">
            <a:alphaModFix/>
          </a:blip>
          <a:stretch>
            <a:fillRect/>
          </a:stretch>
        </p:blipFill>
        <p:spPr>
          <a:xfrm>
            <a:off x="152400" y="1170125"/>
            <a:ext cx="4496177" cy="2893053"/>
          </a:xfrm>
          <a:prstGeom prst="rect">
            <a:avLst/>
          </a:prstGeom>
          <a:noFill/>
          <a:ln>
            <a:noFill/>
          </a:ln>
        </p:spPr>
      </p:pic>
      <p:pic>
        <p:nvPicPr>
          <p:cNvPr id="168" name="Google Shape;168;p29"/>
          <p:cNvPicPr preferRelativeResize="0"/>
          <p:nvPr/>
        </p:nvPicPr>
        <p:blipFill>
          <a:blip r:embed="rId4">
            <a:alphaModFix/>
          </a:blip>
          <a:stretch>
            <a:fillRect/>
          </a:stretch>
        </p:blipFill>
        <p:spPr>
          <a:xfrm>
            <a:off x="4800977" y="1170125"/>
            <a:ext cx="4190625" cy="27350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Insights </a:t>
            </a:r>
            <a:r>
              <a:rPr lang="en"/>
              <a:t>(5)</a:t>
            </a:r>
            <a:endParaRPr/>
          </a:p>
          <a:p>
            <a:pPr indent="0" lvl="0" marL="0" rtl="0" algn="l">
              <a:spcBef>
                <a:spcPts val="0"/>
              </a:spcBef>
              <a:spcAft>
                <a:spcPts val="0"/>
              </a:spcAft>
              <a:buNone/>
            </a:pPr>
            <a:r>
              <a:t/>
            </a:r>
            <a:endParaRPr/>
          </a:p>
        </p:txBody>
      </p:sp>
      <p:pic>
        <p:nvPicPr>
          <p:cNvPr id="174" name="Google Shape;174;p30"/>
          <p:cNvPicPr preferRelativeResize="0"/>
          <p:nvPr/>
        </p:nvPicPr>
        <p:blipFill>
          <a:blip r:embed="rId3">
            <a:alphaModFix/>
          </a:blip>
          <a:stretch>
            <a:fillRect/>
          </a:stretch>
        </p:blipFill>
        <p:spPr>
          <a:xfrm>
            <a:off x="152400" y="1170125"/>
            <a:ext cx="4496177" cy="2730144"/>
          </a:xfrm>
          <a:prstGeom prst="rect">
            <a:avLst/>
          </a:prstGeom>
          <a:noFill/>
          <a:ln>
            <a:noFill/>
          </a:ln>
        </p:spPr>
      </p:pic>
      <p:pic>
        <p:nvPicPr>
          <p:cNvPr id="175" name="Google Shape;175;p30"/>
          <p:cNvPicPr preferRelativeResize="0"/>
          <p:nvPr/>
        </p:nvPicPr>
        <p:blipFill>
          <a:blip r:embed="rId4">
            <a:alphaModFix/>
          </a:blip>
          <a:stretch>
            <a:fillRect/>
          </a:stretch>
        </p:blipFill>
        <p:spPr>
          <a:xfrm>
            <a:off x="4800977" y="1170125"/>
            <a:ext cx="4190624" cy="26964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Insights </a:t>
            </a:r>
            <a:r>
              <a:rPr lang="en"/>
              <a:t>(6)</a:t>
            </a:r>
            <a:endParaRPr/>
          </a:p>
          <a:p>
            <a:pPr indent="0" lvl="0" marL="0" rtl="0" algn="l">
              <a:spcBef>
                <a:spcPts val="0"/>
              </a:spcBef>
              <a:spcAft>
                <a:spcPts val="0"/>
              </a:spcAft>
              <a:buNone/>
            </a:pPr>
            <a:r>
              <a:t/>
            </a:r>
            <a:endParaRPr/>
          </a:p>
        </p:txBody>
      </p:sp>
      <p:pic>
        <p:nvPicPr>
          <p:cNvPr id="181" name="Google Shape;181;p31"/>
          <p:cNvPicPr preferRelativeResize="0"/>
          <p:nvPr/>
        </p:nvPicPr>
        <p:blipFill>
          <a:blip r:embed="rId3">
            <a:alphaModFix/>
          </a:blip>
          <a:stretch>
            <a:fillRect/>
          </a:stretch>
        </p:blipFill>
        <p:spPr>
          <a:xfrm>
            <a:off x="1451413" y="1222500"/>
            <a:ext cx="6241176" cy="365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Tasty Bytes was founded in 2020 in the midst of the Covid Pandemic. The world wanted inspiration so we decided to provide it. We started life as a search engine for recipes, helping people to find ways to use up the limited supplies they had at home.</a:t>
            </a:r>
            <a:endParaRPr/>
          </a:p>
          <a:p>
            <a:pPr indent="0" lvl="0" marL="0" rtl="0" algn="just">
              <a:spcBef>
                <a:spcPts val="1200"/>
              </a:spcBef>
              <a:spcAft>
                <a:spcPts val="1200"/>
              </a:spcAft>
              <a:buNone/>
            </a:pPr>
            <a:r>
              <a:rPr lang="en"/>
              <a:t>Now, over two years on, we are a fully fledged business. For a monthly subscription we will put together a full meal plan to ensure you and your family are getting a healthy, balanced diet whatever your budget. Subscribe to our premium plan and we will also deliver the ingredients to your door.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Findings Summary</a:t>
            </a:r>
            <a:endParaRPr/>
          </a:p>
        </p:txBody>
      </p:sp>
      <p:sp>
        <p:nvSpPr>
          <p:cNvPr id="187" name="Google Shape;187;p32"/>
          <p:cNvSpPr txBox="1"/>
          <p:nvPr>
            <p:ph idx="1" type="body"/>
          </p:nvPr>
        </p:nvSpPr>
        <p:spPr>
          <a:xfrm>
            <a:off x="311700" y="1356025"/>
            <a:ext cx="3999900" cy="3416400"/>
          </a:xfrm>
          <a:prstGeom prst="rect">
            <a:avLst/>
          </a:prstGeom>
        </p:spPr>
        <p:txBody>
          <a:bodyPr anchorCtr="0" anchor="t" bIns="91425" lIns="91425" spcFirstLastPara="1" rIns="91425" wrap="square" tIns="91425">
            <a:noAutofit/>
          </a:bodyPr>
          <a:lstStyle/>
          <a:p>
            <a:pPr indent="-317500" lvl="0" marL="457200" rtl="0" algn="just">
              <a:lnSpc>
                <a:spcPct val="105000"/>
              </a:lnSpc>
              <a:spcBef>
                <a:spcPts val="0"/>
              </a:spcBef>
              <a:spcAft>
                <a:spcPts val="0"/>
              </a:spcAft>
              <a:buSzPts val="1400"/>
              <a:buChar char="●"/>
            </a:pPr>
            <a:r>
              <a:rPr lang="en"/>
              <a:t>The EDA findings unveil a multi-faceted landscape of user preferences and recipe characteristics. </a:t>
            </a:r>
            <a:endParaRPr/>
          </a:p>
          <a:p>
            <a:pPr indent="-317500" lvl="0" marL="457200" rtl="0" algn="just">
              <a:lnSpc>
                <a:spcPct val="105000"/>
              </a:lnSpc>
              <a:spcBef>
                <a:spcPts val="0"/>
              </a:spcBef>
              <a:spcAft>
                <a:spcPts val="0"/>
              </a:spcAft>
              <a:buSzPts val="1400"/>
              <a:buChar char="●"/>
            </a:pPr>
            <a:r>
              <a:rPr lang="en"/>
              <a:t>Most recipes are marked by lower to moderate calorie content, with a user preference leaning towards healthier, lighter options, predominantly in the “Chicken,” “Breakfast,” and “Beverages” categories. </a:t>
            </a:r>
            <a:endParaRPr/>
          </a:p>
          <a:p>
            <a:pPr indent="-317500" lvl="0" marL="457200" rtl="0" algn="just">
              <a:lnSpc>
                <a:spcPct val="105000"/>
              </a:lnSpc>
              <a:spcBef>
                <a:spcPts val="0"/>
              </a:spcBef>
              <a:spcAft>
                <a:spcPts val="0"/>
              </a:spcAft>
              <a:buSzPts val="1400"/>
              <a:buChar char="●"/>
            </a:pPr>
            <a:r>
              <a:rPr lang="en"/>
              <a:t>Carbohydrate, sugar, and protein contents are generally lower, aligning with the prevailing low-calorie trend, suggesting a health-conscious user base. </a:t>
            </a:r>
            <a:endParaRPr/>
          </a:p>
        </p:txBody>
      </p:sp>
      <p:sp>
        <p:nvSpPr>
          <p:cNvPr id="188" name="Google Shape;188;p32"/>
          <p:cNvSpPr txBox="1"/>
          <p:nvPr>
            <p:ph idx="2" type="body"/>
          </p:nvPr>
        </p:nvSpPr>
        <p:spPr>
          <a:xfrm>
            <a:off x="4832400" y="1332325"/>
            <a:ext cx="3999900" cy="3463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Most recipes have calories ranging from 0 to 1000, with the majority between 0 and 200 calories.</a:t>
            </a:r>
            <a:endParaRPr/>
          </a:p>
          <a:p>
            <a:pPr indent="-317500" lvl="0" marL="457200" rtl="0" algn="just">
              <a:spcBef>
                <a:spcPts val="0"/>
              </a:spcBef>
              <a:spcAft>
                <a:spcPts val="0"/>
              </a:spcAft>
              <a:buSzPts val="1400"/>
              <a:buChar char="●"/>
            </a:pPr>
            <a:r>
              <a:rPr lang="en"/>
              <a:t>"Chicken" is the most common category, leading in traffic, followed by "Breakfast" and "Beverages".</a:t>
            </a:r>
            <a:endParaRPr/>
          </a:p>
          <a:p>
            <a:pPr indent="-317500" lvl="0" marL="457200" rtl="0" algn="just">
              <a:spcBef>
                <a:spcPts val="0"/>
              </a:spcBef>
              <a:spcAft>
                <a:spcPts val="0"/>
              </a:spcAft>
              <a:buSzPts val="1400"/>
              <a:buChar char="●"/>
            </a:pPr>
            <a:r>
              <a:rPr lang="en"/>
              <a:t>High traffic is generally correlated with higher calorie content in recipes.</a:t>
            </a:r>
            <a:endParaRPr/>
          </a:p>
          <a:p>
            <a:pPr indent="-317500" lvl="0" marL="457200" rtl="0" algn="just">
              <a:lnSpc>
                <a:spcPct val="105000"/>
              </a:lnSpc>
              <a:spcBef>
                <a:spcPts val="0"/>
              </a:spcBef>
              <a:spcAft>
                <a:spcPts val="0"/>
              </a:spcAft>
              <a:buSzPts val="1400"/>
              <a:buChar char="●"/>
            </a:pPr>
            <a:r>
              <a:rPr lang="en"/>
              <a:t>The serving sizes predominantly cater to family settings, with a median of 4 servings. However, the varied distribution in protein and the presence of high-calorie outliers across categories hint at a diverse user base with niche interests.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Development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and Comparison Models</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b="1" lang="en"/>
              <a:t>Problem Type:</a:t>
            </a:r>
            <a:endParaRPr b="1"/>
          </a:p>
          <a:p>
            <a:pPr indent="0" lvl="0" marL="457200" rtl="0" algn="just">
              <a:spcBef>
                <a:spcPts val="1200"/>
              </a:spcBef>
              <a:spcAft>
                <a:spcPts val="0"/>
              </a:spcAft>
              <a:buNone/>
            </a:pPr>
            <a:r>
              <a:rPr lang="en"/>
              <a:t>The task is to predict whether a recipe will lead to high traffic. This is a binary classification problem since each recipe can either belong to the "High" traffic category or "Low" traffic category.</a:t>
            </a:r>
            <a:endParaRPr/>
          </a:p>
          <a:p>
            <a:pPr indent="0" lvl="0" marL="0" rtl="0" algn="just">
              <a:spcBef>
                <a:spcPts val="1200"/>
              </a:spcBef>
              <a:spcAft>
                <a:spcPts val="0"/>
              </a:spcAft>
              <a:buNone/>
            </a:pPr>
            <a:r>
              <a:rPr b="1" lang="en"/>
              <a:t>Baseline Model:</a:t>
            </a:r>
            <a:endParaRPr b="1"/>
          </a:p>
          <a:p>
            <a:pPr indent="0" lvl="0" marL="457200" rtl="0" algn="just">
              <a:spcBef>
                <a:spcPts val="1200"/>
              </a:spcBef>
              <a:spcAft>
                <a:spcPts val="0"/>
              </a:spcAft>
              <a:buNone/>
            </a:pPr>
            <a:r>
              <a:rPr lang="en"/>
              <a:t>A Logistic Regression model served as the baseline model, providing initial insights and a reference point for model comparison has been developed based on the available data. </a:t>
            </a:r>
            <a:endParaRPr/>
          </a:p>
          <a:p>
            <a:pPr indent="0" lvl="0" marL="0" rtl="0" algn="just">
              <a:spcBef>
                <a:spcPts val="1200"/>
              </a:spcBef>
              <a:spcAft>
                <a:spcPts val="0"/>
              </a:spcAft>
              <a:buNone/>
            </a:pPr>
            <a:r>
              <a:rPr b="1" lang="en"/>
              <a:t>Comparison Model:</a:t>
            </a:r>
            <a:endParaRPr b="1"/>
          </a:p>
          <a:p>
            <a:pPr indent="0" lvl="0" marL="457200" rtl="0" algn="just">
              <a:spcBef>
                <a:spcPts val="1200"/>
              </a:spcBef>
              <a:spcAft>
                <a:spcPts val="0"/>
              </a:spcAft>
              <a:buNone/>
            </a:pPr>
            <a:r>
              <a:rPr lang="en"/>
              <a:t>A Random Forest Classifier was developed as a comparison model to capture more complex relationships in the data and improve prediction accuracy.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the Data</a:t>
            </a:r>
            <a:endParaRPr/>
          </a:p>
        </p:txBody>
      </p:sp>
      <p:sp>
        <p:nvSpPr>
          <p:cNvPr id="205" name="Google Shape;205;p35"/>
          <p:cNvSpPr txBox="1"/>
          <p:nvPr>
            <p:ph idx="1" type="body"/>
          </p:nvPr>
        </p:nvSpPr>
        <p:spPr>
          <a:xfrm>
            <a:off x="311700" y="1152475"/>
            <a:ext cx="8520600" cy="1473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We have successfully preprocessed the data: The categorical column identified is category. The numerical columns identified are calories, carbohydrate, sugar, protein, and servings. The data has been split into training and testing sets. We have created preprocessing pipelines for both numerical and categorical data</a:t>
            </a:r>
            <a:endParaRPr/>
          </a:p>
        </p:txBody>
      </p:sp>
      <p:pic>
        <p:nvPicPr>
          <p:cNvPr id="206" name="Google Shape;206;p35"/>
          <p:cNvPicPr preferRelativeResize="0"/>
          <p:nvPr/>
        </p:nvPicPr>
        <p:blipFill>
          <a:blip r:embed="rId3">
            <a:alphaModFix/>
          </a:blip>
          <a:stretch>
            <a:fillRect/>
          </a:stretch>
        </p:blipFill>
        <p:spPr>
          <a:xfrm>
            <a:off x="444525" y="2760525"/>
            <a:ext cx="8254955" cy="2212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 Logistic Regression Model</a:t>
            </a:r>
            <a:endParaRPr/>
          </a:p>
        </p:txBody>
      </p:sp>
      <p:sp>
        <p:nvSpPr>
          <p:cNvPr id="212" name="Google Shape;212;p36"/>
          <p:cNvSpPr txBox="1"/>
          <p:nvPr>
            <p:ph idx="1" type="body"/>
          </p:nvPr>
        </p:nvSpPr>
        <p:spPr>
          <a:xfrm>
            <a:off x="311700" y="1152475"/>
            <a:ext cx="8520600" cy="3579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The baseline model, Logistic Regression, has been trained and evaluated. Here are the evaluation metrics for the baseline model on the test set:</a:t>
            </a:r>
            <a:endParaRPr/>
          </a:p>
          <a:p>
            <a:pPr indent="-342900" lvl="0" marL="457200" rtl="0" algn="just">
              <a:spcBef>
                <a:spcPts val="1200"/>
              </a:spcBef>
              <a:spcAft>
                <a:spcPts val="0"/>
              </a:spcAft>
              <a:buSzPts val="1800"/>
              <a:buChar char="●"/>
            </a:pPr>
            <a:r>
              <a:rPr lang="en"/>
              <a:t>Accuracy: 76.54%</a:t>
            </a:r>
            <a:endParaRPr/>
          </a:p>
          <a:p>
            <a:pPr indent="-342900" lvl="0" marL="457200" rtl="0" algn="just">
              <a:spcBef>
                <a:spcPts val="0"/>
              </a:spcBef>
              <a:spcAft>
                <a:spcPts val="0"/>
              </a:spcAft>
              <a:buSzPts val="1800"/>
              <a:buChar char="●"/>
            </a:pPr>
            <a:r>
              <a:rPr lang="en"/>
              <a:t>Precision: 79.82%</a:t>
            </a:r>
            <a:endParaRPr/>
          </a:p>
          <a:p>
            <a:pPr indent="-342900" lvl="0" marL="457200" rtl="0" algn="just">
              <a:spcBef>
                <a:spcPts val="0"/>
              </a:spcBef>
              <a:spcAft>
                <a:spcPts val="0"/>
              </a:spcAft>
              <a:buSzPts val="1800"/>
              <a:buChar char="●"/>
            </a:pPr>
            <a:r>
              <a:rPr lang="en"/>
              <a:t>Recall: 81.31%</a:t>
            </a:r>
            <a:endParaRPr/>
          </a:p>
          <a:p>
            <a:pPr indent="-342900" lvl="0" marL="457200" rtl="0" algn="just">
              <a:spcBef>
                <a:spcPts val="0"/>
              </a:spcBef>
              <a:spcAft>
                <a:spcPts val="0"/>
              </a:spcAft>
              <a:buSzPts val="1800"/>
              <a:buChar char="●"/>
            </a:pPr>
            <a:r>
              <a:rPr lang="en"/>
              <a:t>F1 Score: 80.56%</a:t>
            </a:r>
            <a:endParaRPr/>
          </a:p>
          <a:p>
            <a:pPr indent="-342900" lvl="0" marL="457200" rtl="0" algn="just">
              <a:spcBef>
                <a:spcPts val="0"/>
              </a:spcBef>
              <a:spcAft>
                <a:spcPts val="0"/>
              </a:spcAft>
              <a:buSzPts val="1800"/>
              <a:buChar char="●"/>
            </a:pPr>
            <a:r>
              <a:rPr lang="en"/>
              <a:t>AUC-ROC: 75.38%</a:t>
            </a:r>
            <a:endParaRPr/>
          </a:p>
          <a:p>
            <a:pPr indent="0" lvl="0" marL="0" rtl="0" algn="just">
              <a:spcBef>
                <a:spcPts val="1200"/>
              </a:spcBef>
              <a:spcAft>
                <a:spcPts val="1200"/>
              </a:spcAft>
              <a:buNone/>
            </a:pPr>
            <a:r>
              <a:rPr lang="en"/>
              <a:t>Precision is particularly important for this task as we want to correctly predict high traffic recipes 80% of the time. The baseline model has a precision of approximately 79.82%, which is close to the desired 80%.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a:t>
            </a:r>
            <a:r>
              <a:rPr lang="en"/>
              <a:t>Model - </a:t>
            </a:r>
            <a:r>
              <a:rPr lang="en"/>
              <a:t>Random Forest Classifier</a:t>
            </a:r>
            <a:endParaRPr/>
          </a:p>
        </p:txBody>
      </p:sp>
      <p:sp>
        <p:nvSpPr>
          <p:cNvPr id="218" name="Google Shape;218;p37"/>
          <p:cNvSpPr txBox="1"/>
          <p:nvPr>
            <p:ph idx="1" type="body"/>
          </p:nvPr>
        </p:nvSpPr>
        <p:spPr>
          <a:xfrm>
            <a:off x="311700" y="1152475"/>
            <a:ext cx="8520600" cy="357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comparison model, a Random Forest Classifier, has been trained and evaluated. Here are the evaluation metrics for the comparison model on the test set:</a:t>
            </a:r>
            <a:endParaRPr/>
          </a:p>
          <a:p>
            <a:pPr indent="-342900" lvl="0" marL="457200" rtl="0" algn="just">
              <a:spcBef>
                <a:spcPts val="1200"/>
              </a:spcBef>
              <a:spcAft>
                <a:spcPts val="0"/>
              </a:spcAft>
              <a:buSzPts val="1800"/>
              <a:buChar char="●"/>
            </a:pPr>
            <a:r>
              <a:rPr lang="en"/>
              <a:t>Accuracy: 73.74%</a:t>
            </a:r>
            <a:endParaRPr/>
          </a:p>
          <a:p>
            <a:pPr indent="-342900" lvl="0" marL="457200" rtl="0" algn="just">
              <a:spcBef>
                <a:spcPts val="0"/>
              </a:spcBef>
              <a:spcAft>
                <a:spcPts val="0"/>
              </a:spcAft>
              <a:buSzPts val="1800"/>
              <a:buChar char="●"/>
            </a:pPr>
            <a:r>
              <a:rPr lang="en"/>
              <a:t>Precision: 76.32%</a:t>
            </a:r>
            <a:endParaRPr/>
          </a:p>
          <a:p>
            <a:pPr indent="-342900" lvl="0" marL="457200" rtl="0" algn="just">
              <a:spcBef>
                <a:spcPts val="0"/>
              </a:spcBef>
              <a:spcAft>
                <a:spcPts val="0"/>
              </a:spcAft>
              <a:buSzPts val="1800"/>
              <a:buChar char="●"/>
            </a:pPr>
            <a:r>
              <a:rPr lang="en"/>
              <a:t>Recall: 81.31%</a:t>
            </a:r>
            <a:endParaRPr/>
          </a:p>
          <a:p>
            <a:pPr indent="-342900" lvl="0" marL="457200" rtl="0" algn="just">
              <a:spcBef>
                <a:spcPts val="0"/>
              </a:spcBef>
              <a:spcAft>
                <a:spcPts val="0"/>
              </a:spcAft>
              <a:buSzPts val="1800"/>
              <a:buChar char="●"/>
            </a:pPr>
            <a:r>
              <a:rPr lang="en"/>
              <a:t>F1 Score: 78.73%</a:t>
            </a:r>
            <a:endParaRPr/>
          </a:p>
          <a:p>
            <a:pPr indent="-342900" lvl="0" marL="457200" rtl="0" algn="just">
              <a:spcBef>
                <a:spcPts val="0"/>
              </a:spcBef>
              <a:spcAft>
                <a:spcPts val="0"/>
              </a:spcAft>
              <a:buSzPts val="1800"/>
              <a:buChar char="●"/>
            </a:pPr>
            <a:r>
              <a:rPr lang="en"/>
              <a:t>AUC-ROC: 71.90%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and Evaluation of Models</a:t>
            </a:r>
            <a:endParaRPr/>
          </a:p>
        </p:txBody>
      </p:sp>
      <p:sp>
        <p:nvSpPr>
          <p:cNvPr id="224" name="Google Shape;224;p38"/>
          <p:cNvSpPr txBox="1"/>
          <p:nvPr>
            <p:ph idx="1" type="body"/>
          </p:nvPr>
        </p:nvSpPr>
        <p:spPr>
          <a:xfrm>
            <a:off x="311700" y="1152475"/>
            <a:ext cx="3849300" cy="357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The Baseline Model (Logistic Regression) performed slightly better in terms of precision, accuracy, F1 Score, and AUC-ROC compared to the Random Forest Classifier, even though the recall was the same for both models.</a:t>
            </a:r>
            <a:endParaRPr sz="1600"/>
          </a:p>
          <a:p>
            <a:pPr indent="0" lvl="0" marL="0" rtl="0" algn="just">
              <a:spcBef>
                <a:spcPts val="1200"/>
              </a:spcBef>
              <a:spcAft>
                <a:spcPts val="1200"/>
              </a:spcAft>
              <a:buNone/>
            </a:pPr>
            <a:r>
              <a:rPr lang="en" sz="1600"/>
              <a:t>Precision is crucial for this task, and the Logistic Regression model achieved a precision of 79.82%, which is close to the desired 80%.</a:t>
            </a:r>
            <a:endParaRPr sz="1600"/>
          </a:p>
        </p:txBody>
      </p:sp>
      <p:pic>
        <p:nvPicPr>
          <p:cNvPr id="225" name="Google Shape;225;p38"/>
          <p:cNvPicPr preferRelativeResize="0"/>
          <p:nvPr/>
        </p:nvPicPr>
        <p:blipFill>
          <a:blip r:embed="rId3">
            <a:alphaModFix/>
          </a:blip>
          <a:stretch>
            <a:fillRect/>
          </a:stretch>
        </p:blipFill>
        <p:spPr>
          <a:xfrm>
            <a:off x="4371800" y="1072625"/>
            <a:ext cx="4598776" cy="34004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Metrics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Metrics</a:t>
            </a:r>
            <a:endParaRPr/>
          </a:p>
        </p:txBody>
      </p:sp>
      <p:sp>
        <p:nvSpPr>
          <p:cNvPr id="236" name="Google Shape;236;p4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To define a business metric to monitor, it’s crucial to align the metric with the business goals and objectives. In this case, the business wants to predict which recipes will be popular 80% of the time and minimize the chance of showing unpopular recipes. Based on this, the business can monitor a set of related metrics that can provide insights into the achievement of this goal.</a:t>
            </a:r>
            <a:endParaRPr/>
          </a:p>
        </p:txBody>
      </p:sp>
      <p:sp>
        <p:nvSpPr>
          <p:cNvPr id="237" name="Google Shape;237;p40"/>
          <p:cNvSpPr txBox="1"/>
          <p:nvPr>
            <p:ph idx="2" type="body"/>
          </p:nvPr>
        </p:nvSpPr>
        <p:spPr>
          <a:xfrm>
            <a:off x="4507975" y="1152475"/>
            <a:ext cx="4324200" cy="385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1. Conversion Rate: The percentage of users who interact with a promoted recipe and generate high traffic.</a:t>
            </a:r>
            <a:endParaRPr/>
          </a:p>
          <a:p>
            <a:pPr indent="0" lvl="0" marL="0" rtl="0" algn="just">
              <a:spcBef>
                <a:spcPts val="1200"/>
              </a:spcBef>
              <a:spcAft>
                <a:spcPts val="0"/>
              </a:spcAft>
              <a:buNone/>
            </a:pPr>
            <a:r>
              <a:rPr lang="en"/>
              <a:t>2. Engagement Rate: The level of interaction users have with the promoted recipes.</a:t>
            </a:r>
            <a:endParaRPr/>
          </a:p>
          <a:p>
            <a:pPr indent="0" lvl="0" marL="0" rtl="0" algn="just">
              <a:spcBef>
                <a:spcPts val="1200"/>
              </a:spcBef>
              <a:spcAft>
                <a:spcPts val="0"/>
              </a:spcAft>
              <a:buNone/>
            </a:pPr>
            <a:r>
              <a:rPr lang="en"/>
              <a:t>3. User Retention Rate: The percentage of users who continue to interact with the website over a given period.</a:t>
            </a:r>
            <a:endParaRPr/>
          </a:p>
          <a:p>
            <a:pPr indent="0" lvl="0" marL="0" rtl="0" algn="just">
              <a:spcBef>
                <a:spcPts val="1200"/>
              </a:spcBef>
              <a:spcAft>
                <a:spcPts val="0"/>
              </a:spcAft>
              <a:buNone/>
            </a:pPr>
            <a:r>
              <a:rPr lang="en"/>
              <a:t>4. Average Session Duration: The average amount of time a user spends interacting with the website during a session.</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Conversion Rate</a:t>
            </a:r>
            <a:endParaRPr/>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Based on the current data, the initial value for this metric can be calculated. Conversion Rate is The percentage of users who interact with a promoted recipe and generate high traffic. In order to monitor this rate, regularly calculate by dividing the number of high-traffic recipes by the total number of promoted recipes over a specific period. Based on the current data, the initial Conversion Rate can be estimated as the proportion of recipes with high traffic.</a:t>
            </a:r>
            <a:endParaRPr/>
          </a:p>
        </p:txBody>
      </p:sp>
      <p:pic>
        <p:nvPicPr>
          <p:cNvPr id="244" name="Google Shape;244;p41"/>
          <p:cNvPicPr preferRelativeResize="0"/>
          <p:nvPr/>
        </p:nvPicPr>
        <p:blipFill>
          <a:blip r:embed="rId3">
            <a:alphaModFix/>
          </a:blip>
          <a:stretch>
            <a:fillRect/>
          </a:stretch>
        </p:blipFill>
        <p:spPr>
          <a:xfrm>
            <a:off x="1009650" y="3257313"/>
            <a:ext cx="7124700" cy="103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At the moment, Product Manager choose a favorite recipe from a selection and display that on the home page. It has been noticed that traffic to the rest of the website goes up by as much as 40% if he picks a popular recipe. But he doesn’t know how to decide if a recipe will be popular. More traffic means more subscriptions so this is really important to the company.</a:t>
            </a:r>
            <a:endParaRPr/>
          </a:p>
          <a:p>
            <a:pPr indent="0" lvl="0" marL="0" rtl="0" algn="just">
              <a:spcBef>
                <a:spcPts val="1200"/>
              </a:spcBef>
              <a:spcAft>
                <a:spcPts val="0"/>
              </a:spcAft>
              <a:buNone/>
            </a:pPr>
            <a:r>
              <a:rPr lang="en"/>
              <a:t>What is required?</a:t>
            </a:r>
            <a:endParaRPr/>
          </a:p>
          <a:p>
            <a:pPr indent="0" lvl="0" marL="0" rtl="0" algn="just">
              <a:spcBef>
                <a:spcPts val="1200"/>
              </a:spcBef>
              <a:spcAft>
                <a:spcPts val="0"/>
              </a:spcAft>
              <a:buNone/>
            </a:pPr>
            <a:r>
              <a:rPr lang="en"/>
              <a:t>- Predict which recipes will lead to high traffic?</a:t>
            </a:r>
            <a:endParaRPr/>
          </a:p>
          <a:p>
            <a:pPr indent="0" lvl="0" marL="0" rtl="0" algn="just">
              <a:spcBef>
                <a:spcPts val="1200"/>
              </a:spcBef>
              <a:spcAft>
                <a:spcPts val="1200"/>
              </a:spcAft>
              <a:buNone/>
            </a:pPr>
            <a:r>
              <a:rPr lang="en"/>
              <a:t>- Correctly predict high traffic recipes 80% of the time?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Conversion Rate</a:t>
            </a:r>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Current Conversion Rate: </a:t>
            </a:r>
            <a:r>
              <a:rPr lang="en"/>
              <a:t>The current conversion rate is approx 60%. In order to increase the rate, the following mechanism should be in place.</a:t>
            </a:r>
            <a:endParaRPr/>
          </a:p>
          <a:p>
            <a:pPr indent="0" lvl="0" marL="0" rtl="0" algn="just">
              <a:spcBef>
                <a:spcPts val="1200"/>
              </a:spcBef>
              <a:spcAft>
                <a:spcPts val="0"/>
              </a:spcAft>
              <a:buNone/>
            </a:pPr>
            <a:r>
              <a:rPr b="1" lang="en"/>
              <a:t>Daily Monitoring</a:t>
            </a:r>
            <a:r>
              <a:rPr lang="en"/>
              <a:t>: Monitor the Conversion Rate daily through the dashboards to identify any sudden changes or trends.</a:t>
            </a:r>
            <a:endParaRPr/>
          </a:p>
          <a:p>
            <a:pPr indent="0" lvl="0" marL="0" rtl="0" algn="just">
              <a:spcBef>
                <a:spcPts val="1200"/>
              </a:spcBef>
              <a:spcAft>
                <a:spcPts val="0"/>
              </a:spcAft>
              <a:buNone/>
            </a:pPr>
            <a:r>
              <a:rPr b="1" lang="en"/>
              <a:t>Analysis and Insights</a:t>
            </a:r>
            <a:r>
              <a:rPr lang="en"/>
              <a:t>: Analyze the conversion data to identify high-performing and underperforming recipes and derive insights into user preferences.</a:t>
            </a:r>
            <a:endParaRPr/>
          </a:p>
          <a:p>
            <a:pPr indent="0" lvl="0" marL="0" rtl="0" algn="just">
              <a:spcBef>
                <a:spcPts val="1200"/>
              </a:spcBef>
              <a:spcAft>
                <a:spcPts val="1200"/>
              </a:spcAft>
              <a:buNone/>
            </a:pPr>
            <a:r>
              <a:rPr b="1" lang="en"/>
              <a:t>Strategy Adjustment</a:t>
            </a:r>
            <a:r>
              <a:rPr lang="en"/>
              <a:t>: Use the insights from the conversion data to adjust the promotion strategies for different recipes.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Recommendations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User-Centric Content Development</a:t>
            </a:r>
            <a:endParaRPr/>
          </a:p>
        </p:txBody>
      </p:sp>
      <p:sp>
        <p:nvSpPr>
          <p:cNvPr id="261" name="Google Shape;26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Health-Conscious Alignment:</a:t>
            </a:r>
            <a:r>
              <a:rPr lang="en"/>
              <a:t> Develop and prominently feature recipes that align with the predominant health-conscious trend, focusing on lower calories, carbohydrates, and sugar content to cater to the majority user preference.</a:t>
            </a:r>
            <a:endParaRPr/>
          </a:p>
          <a:p>
            <a:pPr indent="0" lvl="0" marL="0" rtl="0" algn="just">
              <a:spcBef>
                <a:spcPts val="1200"/>
              </a:spcBef>
              <a:spcAft>
                <a:spcPts val="1200"/>
              </a:spcAft>
              <a:buNone/>
            </a:pPr>
            <a:r>
              <a:rPr b="1" lang="en"/>
              <a:t>Dietary Diversity:</a:t>
            </a:r>
            <a:r>
              <a:rPr lang="en"/>
              <a:t> Ensure a balanced and diverse recipe portfolio that includes varied dietary preferences like high-protein, vegetarian, and indulgent recipes to address the diverse needs of the user base.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Strategic Promotion and Visibility</a:t>
            </a:r>
            <a:endParaRPr/>
          </a:p>
        </p:txBody>
      </p:sp>
      <p:sp>
        <p:nvSpPr>
          <p:cNvPr id="267" name="Google Shape;26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Popular Categories Focus:</a:t>
            </a:r>
            <a:r>
              <a:rPr lang="en"/>
              <a:t> Amplify the promotion and visibility of recipes in popular categories like "Chicken," "Breakfast," and "Beverages," leveraging their inherent user appeal to drive engagement and traffic.</a:t>
            </a:r>
            <a:endParaRPr/>
          </a:p>
          <a:p>
            <a:pPr indent="0" lvl="0" marL="0" rtl="0" algn="just">
              <a:spcBef>
                <a:spcPts val="1200"/>
              </a:spcBef>
              <a:spcAft>
                <a:spcPts val="1200"/>
              </a:spcAft>
              <a:buNone/>
            </a:pPr>
            <a:r>
              <a:rPr b="1" lang="en"/>
              <a:t>Niche Exploration:</a:t>
            </a:r>
            <a:r>
              <a:rPr lang="en"/>
              <a:t> Innovate within underrepresented and high-calorie outlier categories to explore niche interests and enhance user engagement by offering unique and varied content.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Data-Driven Adaptation</a:t>
            </a:r>
            <a:endParaRPr/>
          </a:p>
        </p:txBody>
      </p:sp>
      <p:sp>
        <p:nvSpPr>
          <p:cNvPr id="273" name="Google Shape;27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User Interaction Monitoring:</a:t>
            </a:r>
            <a:r>
              <a:rPr lang="en"/>
              <a:t> Implement robust data collection and analytics to continuously monitor user interactions, preferences, and feedback, adjusting content and promotional strategies in real-time to align with evolving user needs and trends.</a:t>
            </a:r>
            <a:endParaRPr/>
          </a:p>
          <a:p>
            <a:pPr indent="0" lvl="0" marL="0" rtl="0" algn="just">
              <a:spcBef>
                <a:spcPts val="1200"/>
              </a:spcBef>
              <a:spcAft>
                <a:spcPts val="1200"/>
              </a:spcAft>
              <a:buNone/>
            </a:pPr>
            <a:r>
              <a:rPr b="1" lang="en"/>
              <a:t>Performance Analysis:</a:t>
            </a:r>
            <a:r>
              <a:rPr lang="en"/>
              <a:t> Regularly review the performance of recipes against business metrics, utilizing insights to optimize content, tailor promotional strategies, and enhance the overall user experience.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Further Analysis and Enhancement</a:t>
            </a:r>
            <a:endParaRPr/>
          </a:p>
        </p:txBody>
      </p:sp>
      <p:sp>
        <p:nvSpPr>
          <p:cNvPr id="279" name="Google Shape;27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Model Development:</a:t>
            </a:r>
            <a:r>
              <a:rPr lang="en"/>
              <a:t> </a:t>
            </a:r>
            <a:r>
              <a:rPr lang="en"/>
              <a:t>Explore additional models like Decision Trees, SVM, and Neural Networks for improved predictive accuracy.</a:t>
            </a:r>
            <a:endParaRPr/>
          </a:p>
          <a:p>
            <a:pPr indent="0" lvl="0" marL="0" rtl="0" algn="just">
              <a:spcBef>
                <a:spcPts val="1200"/>
              </a:spcBef>
              <a:spcAft>
                <a:spcPts val="0"/>
              </a:spcAft>
              <a:buNone/>
            </a:pPr>
            <a:r>
              <a:rPr b="1" lang="en"/>
              <a:t>User Feedback Integration:</a:t>
            </a:r>
            <a:r>
              <a:rPr lang="en"/>
              <a:t> Actively seek and integrate user feedback to refine recipe content and presentation, ensuring a more personalized and user-friendly experience.</a:t>
            </a:r>
            <a:endParaRPr/>
          </a:p>
          <a:p>
            <a:pPr indent="0" lvl="0" marL="0" rtl="0" algn="just">
              <a:spcBef>
                <a:spcPts val="1200"/>
              </a:spcBef>
              <a:spcAft>
                <a:spcPts val="1200"/>
              </a:spcAft>
              <a:buNone/>
            </a:pPr>
            <a:r>
              <a:rPr b="1" lang="en"/>
              <a:t>A/B Testing and Validation</a:t>
            </a:r>
            <a:r>
              <a:rPr lang="en"/>
              <a:t>: Employ A/B testing and other validation strategies to assess the effectiveness of content and promotional modifications, ensuring informed and impactful decision-making.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526350"/>
            <a:ext cx="8176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a:t>Project objective: </a:t>
            </a:r>
            <a:endParaRPr b="1" sz="4200"/>
          </a:p>
          <a:p>
            <a:pPr indent="0" lvl="0" marL="0" rtl="0" algn="just">
              <a:spcBef>
                <a:spcPts val="0"/>
              </a:spcBef>
              <a:spcAft>
                <a:spcPts val="0"/>
              </a:spcAft>
              <a:buNone/>
            </a:pPr>
            <a:r>
              <a:rPr lang="en" sz="4200"/>
              <a:t>Predict which recipes will lead to high traffic 80% of the time and minimize the chance of showing unpopular recipes to users.</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Goals</a:t>
            </a:r>
            <a:endParaRPr/>
          </a:p>
        </p:txBody>
      </p:sp>
      <p:grpSp>
        <p:nvGrpSpPr>
          <p:cNvPr id="83" name="Google Shape;83;p17"/>
          <p:cNvGrpSpPr/>
          <p:nvPr/>
        </p:nvGrpSpPr>
        <p:grpSpPr>
          <a:xfrm>
            <a:off x="1123325" y="1304875"/>
            <a:ext cx="2628925" cy="3416400"/>
            <a:chOff x="431925" y="1304875"/>
            <a:chExt cx="2628925" cy="3416400"/>
          </a:xfrm>
        </p:grpSpPr>
        <p:sp>
          <p:nvSpPr>
            <p:cNvPr id="84" name="Google Shape;84;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7"/>
          <p:cNvSpPr txBox="1"/>
          <p:nvPr>
            <p:ph idx="4294967295" type="body"/>
          </p:nvPr>
        </p:nvSpPr>
        <p:spPr>
          <a:xfrm>
            <a:off x="11978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87" name="Google Shape;87;p17"/>
          <p:cNvSpPr txBox="1"/>
          <p:nvPr>
            <p:ph idx="4294967295" type="body"/>
          </p:nvPr>
        </p:nvSpPr>
        <p:spPr>
          <a:xfrm>
            <a:off x="11997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Enhance user engagement by showcasing high-traffic recipes.</a:t>
            </a:r>
            <a:endParaRPr sz="1600"/>
          </a:p>
        </p:txBody>
      </p:sp>
      <p:grpSp>
        <p:nvGrpSpPr>
          <p:cNvPr id="88" name="Google Shape;88;p17"/>
          <p:cNvGrpSpPr/>
          <p:nvPr/>
        </p:nvGrpSpPr>
        <p:grpSpPr>
          <a:xfrm>
            <a:off x="5122225" y="1304875"/>
            <a:ext cx="2632500" cy="3416400"/>
            <a:chOff x="3320450" y="1304875"/>
            <a:chExt cx="2632500" cy="3416400"/>
          </a:xfrm>
        </p:grpSpPr>
        <p:sp>
          <p:nvSpPr>
            <p:cNvPr id="89" name="Google Shape;89;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7"/>
          <p:cNvSpPr txBox="1"/>
          <p:nvPr>
            <p:ph idx="4294967295" type="body"/>
          </p:nvPr>
        </p:nvSpPr>
        <p:spPr>
          <a:xfrm>
            <a:off x="51912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92" name="Google Shape;92;p17"/>
          <p:cNvSpPr txBox="1"/>
          <p:nvPr>
            <p:ph idx="4294967295" type="body"/>
          </p:nvPr>
        </p:nvSpPr>
        <p:spPr>
          <a:xfrm>
            <a:off x="519855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Optimize content strategy by understanding user preferences and behaviors.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 Structure</a:t>
            </a:r>
            <a:endParaRPr/>
          </a:p>
        </p:txBody>
      </p:sp>
      <p:pic>
        <p:nvPicPr>
          <p:cNvPr id="103" name="Google Shape;103;p19"/>
          <p:cNvPicPr preferRelativeResize="0"/>
          <p:nvPr/>
        </p:nvPicPr>
        <p:blipFill>
          <a:blip r:embed="rId3">
            <a:alphaModFix/>
          </a:blip>
          <a:stretch>
            <a:fillRect/>
          </a:stretch>
        </p:blipFill>
        <p:spPr>
          <a:xfrm>
            <a:off x="1372762" y="1017725"/>
            <a:ext cx="6398475" cy="366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 a snippet of the Dataset</a:t>
            </a:r>
            <a:endParaRPr/>
          </a:p>
        </p:txBody>
      </p:sp>
      <p:pic>
        <p:nvPicPr>
          <p:cNvPr id="109" name="Google Shape;109;p20"/>
          <p:cNvPicPr preferRelativeResize="0"/>
          <p:nvPr/>
        </p:nvPicPr>
        <p:blipFill>
          <a:blip r:embed="rId3">
            <a:alphaModFix/>
          </a:blip>
          <a:stretch>
            <a:fillRect/>
          </a:stretch>
        </p:blipFill>
        <p:spPr>
          <a:xfrm>
            <a:off x="152400" y="1095925"/>
            <a:ext cx="8839198" cy="1705810"/>
          </a:xfrm>
          <a:prstGeom prst="rect">
            <a:avLst/>
          </a:prstGeom>
          <a:noFill/>
          <a:ln>
            <a:noFill/>
          </a:ln>
        </p:spPr>
      </p:pic>
      <p:pic>
        <p:nvPicPr>
          <p:cNvPr id="110" name="Google Shape;110;p20"/>
          <p:cNvPicPr preferRelativeResize="0"/>
          <p:nvPr/>
        </p:nvPicPr>
        <p:blipFill>
          <a:blip r:embed="rId4">
            <a:alphaModFix/>
          </a:blip>
          <a:stretch>
            <a:fillRect/>
          </a:stretch>
        </p:blipFill>
        <p:spPr>
          <a:xfrm>
            <a:off x="311700" y="2879923"/>
            <a:ext cx="2093325" cy="1977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Validation and Cleaning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