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651498c05_0_18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651498c05_0_1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651498c05_0_18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651498c05_0_1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651498c05_0_19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651498c05_0_1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651498c05_0_19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f651498c05_0_1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651498c05_0_19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f651498c05_0_1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651498c05_0_19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651498c05_0_1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651498c05_0_19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f651498c05_0_1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f651498c05_0_19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f651498c05_0_1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651498c05_0_19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f651498c05_0_1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651498c05_0_19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651498c05_0_1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f651498c05_0_19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f651498c05_0_1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651498c05_0_19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f651498c05_0_1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651498c05_0_20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f651498c05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651498c0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651498c0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651498c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651498c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651498c05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651498c0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651498c05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651498c0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651498c05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651498c0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0" name="Shape 10"/>
        <p:cNvGrpSpPr/>
        <p:nvPr/>
      </p:nvGrpSpPr>
      <p:grpSpPr>
        <a:xfrm>
          <a:off x="0" y="0"/>
          <a:ext cx="0" cy="0"/>
          <a:chOff x="0" y="0"/>
          <a:chExt cx="0" cy="0"/>
        </a:xfrm>
      </p:grpSpPr>
      <p:grpSp>
        <p:nvGrpSpPr>
          <p:cNvPr id="11" name="Google Shape;11;p2"/>
          <p:cNvGrpSpPr/>
          <p:nvPr/>
        </p:nvGrpSpPr>
        <p:grpSpPr>
          <a:xfrm>
            <a:off x="6098378" y="5"/>
            <a:ext cx="3045625" cy="2030570"/>
            <a:chOff x="6098378" y="5"/>
            <a:chExt cx="3045625" cy="2030570"/>
          </a:xfrm>
        </p:grpSpPr>
        <p:sp>
          <p:nvSpPr>
            <p:cNvPr id="12" name="Google Shape;12;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8" name="Google Shape;18;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9" name="Google Shape;19;p2"/>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grpSp>
        <p:nvGrpSpPr>
          <p:cNvPr id="21" name="Google Shape;21;p3"/>
          <p:cNvGrpSpPr/>
          <p:nvPr/>
        </p:nvGrpSpPr>
        <p:grpSpPr>
          <a:xfrm>
            <a:off x="6098378" y="5"/>
            <a:ext cx="3045625" cy="2030570"/>
            <a:chOff x="6098378" y="5"/>
            <a:chExt cx="3045625" cy="2030570"/>
          </a:xfrm>
        </p:grpSpPr>
        <p:sp>
          <p:nvSpPr>
            <p:cNvPr id="22" name="Google Shape;22;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8" name="Google Shape;28;p3"/>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grpSp>
        <p:nvGrpSpPr>
          <p:cNvPr id="30" name="Google Shape;30;p4"/>
          <p:cNvGrpSpPr/>
          <p:nvPr/>
        </p:nvGrpSpPr>
        <p:grpSpPr>
          <a:xfrm>
            <a:off x="0" y="3903669"/>
            <a:ext cx="9144000" cy="1239925"/>
            <a:chOff x="0" y="3903669"/>
            <a:chExt cx="9144000" cy="1239925"/>
          </a:xfrm>
        </p:grpSpPr>
        <p:sp>
          <p:nvSpPr>
            <p:cNvPr id="31" name="Google Shape;31;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 name="Google Shape;37;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8" name="Google Shape;38;p4"/>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5"/>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6"/>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 name="Google Shape;50;p7"/>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1" name="Shape 51"/>
        <p:cNvGrpSpPr/>
        <p:nvPr/>
      </p:nvGrpSpPr>
      <p:grpSpPr>
        <a:xfrm>
          <a:off x="0" y="0"/>
          <a:ext cx="0" cy="0"/>
          <a:chOff x="0" y="0"/>
          <a:chExt cx="0" cy="0"/>
        </a:xfrm>
      </p:grpSpPr>
      <p:grpSp>
        <p:nvGrpSpPr>
          <p:cNvPr id="52" name="Google Shape;52;p8"/>
          <p:cNvGrpSpPr/>
          <p:nvPr/>
        </p:nvGrpSpPr>
        <p:grpSpPr>
          <a:xfrm>
            <a:off x="6098378" y="5"/>
            <a:ext cx="3045625" cy="2030570"/>
            <a:chOff x="6098378" y="5"/>
            <a:chExt cx="3045625" cy="2030570"/>
          </a:xfrm>
        </p:grpSpPr>
        <p:sp>
          <p:nvSpPr>
            <p:cNvPr id="53" name="Google Shape;53;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9" name="Google Shape;59;p8"/>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595306" y="-1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124825" y="84575"/>
            <a:ext cx="890700" cy="447600"/>
          </a:xfrm>
          <a:prstGeom prst="flowChartConnector">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9.png"/><Relationship Id="rId9"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7.png"/><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 of </a:t>
            </a:r>
            <a:endParaRPr/>
          </a:p>
          <a:p>
            <a:pPr indent="0" lvl="0" marL="0" rtl="0" algn="l">
              <a:spcBef>
                <a:spcPts val="0"/>
              </a:spcBef>
              <a:spcAft>
                <a:spcPts val="0"/>
              </a:spcAft>
              <a:buNone/>
            </a:pPr>
            <a:r>
              <a:rPr lang="en"/>
              <a:t>Real Estate Data</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Insights and Findings</a:t>
            </a:r>
            <a:endParaRPr/>
          </a:p>
        </p:txBody>
      </p:sp>
      <p:sp>
        <p:nvSpPr>
          <p:cNvPr id="87" name="Google Shape;87;p13"/>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3"/>
          <p:cNvSpPr txBox="1"/>
          <p:nvPr>
            <p:ph idx="1" type="subTitle"/>
          </p:nvPr>
        </p:nvSpPr>
        <p:spPr>
          <a:xfrm>
            <a:off x="598088" y="31488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Alham Hotaki</a:t>
            </a:r>
            <a:endParaRPr/>
          </a:p>
        </p:txBody>
      </p:sp>
      <p:sp>
        <p:nvSpPr>
          <p:cNvPr id="89" name="Google Shape;89;p13"/>
          <p:cNvSpPr txBox="1"/>
          <p:nvPr>
            <p:ph idx="1" type="subTitle"/>
          </p:nvPr>
        </p:nvSpPr>
        <p:spPr>
          <a:xfrm>
            <a:off x="598088" y="35817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27.August.2024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311700" y="56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Statistics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7" name="Google Shape;177;p22"/>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2"/>
          <p:cNvSpPr txBox="1"/>
          <p:nvPr>
            <p:ph idx="1" type="body"/>
          </p:nvPr>
        </p:nvSpPr>
        <p:spPr>
          <a:xfrm>
            <a:off x="311700" y="1229975"/>
            <a:ext cx="3999900" cy="374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General Observations</a:t>
            </a:r>
            <a:endParaRPr b="1" sz="1500"/>
          </a:p>
          <a:p>
            <a:pPr indent="0" lvl="0" marL="0" rtl="0" algn="just">
              <a:spcBef>
                <a:spcPts val="1600"/>
              </a:spcBef>
              <a:spcAft>
                <a:spcPts val="0"/>
              </a:spcAft>
              <a:buNone/>
            </a:pPr>
            <a:r>
              <a:rPr b="1" lang="en" sz="1500"/>
              <a:t>Sold Price:</a:t>
            </a:r>
            <a:r>
              <a:rPr lang="en" sz="1500"/>
              <a:t> Ranges up to USD 5.3 million, indicating high-end properties.</a:t>
            </a:r>
            <a:endParaRPr sz="1500"/>
          </a:p>
          <a:p>
            <a:pPr indent="0" lvl="0" marL="0" rtl="0" algn="just">
              <a:spcBef>
                <a:spcPts val="0"/>
              </a:spcBef>
              <a:spcAft>
                <a:spcPts val="0"/>
              </a:spcAft>
              <a:buNone/>
            </a:pPr>
            <a:r>
              <a:rPr b="1" lang="en" sz="1500"/>
              <a:t>Lot Acres: </a:t>
            </a:r>
            <a:r>
              <a:rPr lang="en" sz="1500"/>
              <a:t>Maximum of 636.67 acres, far exceeding the 75th percentile, suggesting the presence of very large properties.</a:t>
            </a:r>
            <a:endParaRPr sz="1500"/>
          </a:p>
          <a:p>
            <a:pPr indent="0" lvl="0" marL="0" rtl="0" algn="just">
              <a:spcBef>
                <a:spcPts val="0"/>
              </a:spcBef>
              <a:spcAft>
                <a:spcPts val="0"/>
              </a:spcAft>
              <a:buNone/>
            </a:pPr>
            <a:r>
              <a:rPr b="1" lang="en" sz="1500"/>
              <a:t>Taxes: </a:t>
            </a:r>
            <a:r>
              <a:rPr lang="en" sz="1500"/>
              <a:t>Wide range from USD 0 to over USD 12 million, highlighting potential outliers or data entry errors.</a:t>
            </a:r>
            <a:endParaRPr sz="1500"/>
          </a:p>
          <a:p>
            <a:pPr indent="0" lvl="0" marL="0" rtl="0" algn="just">
              <a:spcBef>
                <a:spcPts val="0"/>
              </a:spcBef>
              <a:spcAft>
                <a:spcPts val="0"/>
              </a:spcAft>
              <a:buNone/>
            </a:pPr>
            <a:r>
              <a:rPr b="1" lang="en" sz="1500"/>
              <a:t>Square Footage: </a:t>
            </a:r>
            <a:r>
              <a:rPr lang="en" sz="1500"/>
              <a:t>Varies from 1,100 to 22,000 sq. ft., with a mean of 3,716 sq. ft., possibly including outliers.</a:t>
            </a:r>
            <a:endParaRPr sz="1500"/>
          </a:p>
          <a:p>
            <a:pPr indent="0" lvl="0" marL="0" rtl="0" algn="just">
              <a:spcBef>
                <a:spcPts val="0"/>
              </a:spcBef>
              <a:spcAft>
                <a:spcPts val="1600"/>
              </a:spcAft>
              <a:buNone/>
            </a:pPr>
            <a:r>
              <a:t/>
            </a:r>
            <a:endParaRPr sz="1500"/>
          </a:p>
        </p:txBody>
      </p:sp>
      <p:sp>
        <p:nvSpPr>
          <p:cNvPr id="179" name="Google Shape;179;p22"/>
          <p:cNvSpPr txBox="1"/>
          <p:nvPr>
            <p:ph idx="2" type="body"/>
          </p:nvPr>
        </p:nvSpPr>
        <p:spPr>
          <a:xfrm>
            <a:off x="4832400" y="1229975"/>
            <a:ext cx="3999900" cy="374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Key Insights</a:t>
            </a:r>
            <a:endParaRPr b="1" sz="1500"/>
          </a:p>
          <a:p>
            <a:pPr indent="0" lvl="0" marL="0" rtl="0" algn="just">
              <a:spcBef>
                <a:spcPts val="1600"/>
              </a:spcBef>
              <a:spcAft>
                <a:spcPts val="0"/>
              </a:spcAft>
              <a:buNone/>
            </a:pPr>
            <a:r>
              <a:rPr b="1" lang="en" sz="1500"/>
              <a:t>Year Built:</a:t>
            </a:r>
            <a:r>
              <a:rPr lang="en" sz="1500"/>
              <a:t> Properties range from 1893 to 2019, with a median year of 1999, indicating a mix of older and newer homes.</a:t>
            </a:r>
            <a:endParaRPr sz="1500"/>
          </a:p>
          <a:p>
            <a:pPr indent="0" lvl="0" marL="0" rtl="0" algn="just">
              <a:spcBef>
                <a:spcPts val="1600"/>
              </a:spcBef>
              <a:spcAft>
                <a:spcPts val="0"/>
              </a:spcAft>
              <a:buNone/>
            </a:pPr>
            <a:r>
              <a:rPr b="1" lang="en" sz="1500"/>
              <a:t>Bedrooms/Bathrooms: </a:t>
            </a:r>
            <a:r>
              <a:rPr lang="en" sz="1500"/>
              <a:t>Median of 4 bedrooms and 4 bathrooms; maximum values suggest some luxury properties.</a:t>
            </a:r>
            <a:endParaRPr sz="1500"/>
          </a:p>
          <a:p>
            <a:pPr indent="0" lvl="0" marL="0" rtl="0" algn="just">
              <a:spcBef>
                <a:spcPts val="1600"/>
              </a:spcBef>
              <a:spcAft>
                <a:spcPts val="0"/>
              </a:spcAft>
              <a:buNone/>
            </a:pPr>
            <a:r>
              <a:rPr b="1" lang="en" sz="1500"/>
              <a:t>Fireplaces &amp; Garages: </a:t>
            </a:r>
            <a:r>
              <a:rPr lang="en" sz="1500"/>
              <a:t>Averages of 1.88 fireplaces and 2.81 garage spaces, typical for larger homes.</a:t>
            </a:r>
            <a:endParaRPr sz="1500"/>
          </a:p>
          <a:p>
            <a:pPr indent="0" lvl="0" marL="0" rtl="0" algn="just">
              <a:spcBef>
                <a:spcPts val="1600"/>
              </a:spcBef>
              <a:spcAft>
                <a:spcPts val="16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311700" y="56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Data</a:t>
            </a:r>
            <a:endParaRPr/>
          </a:p>
        </p:txBody>
      </p:sp>
      <p:sp>
        <p:nvSpPr>
          <p:cNvPr id="185" name="Google Shape;185;p23"/>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86" name="Google Shape;186;p23"/>
          <p:cNvGrpSpPr/>
          <p:nvPr/>
        </p:nvGrpSpPr>
        <p:grpSpPr>
          <a:xfrm>
            <a:off x="878350" y="1093725"/>
            <a:ext cx="7387307" cy="3947275"/>
            <a:chOff x="294175" y="1093725"/>
            <a:chExt cx="7387307" cy="3947275"/>
          </a:xfrm>
        </p:grpSpPr>
        <p:pic>
          <p:nvPicPr>
            <p:cNvPr id="187" name="Google Shape;187;p23"/>
            <p:cNvPicPr preferRelativeResize="0"/>
            <p:nvPr/>
          </p:nvPicPr>
          <p:blipFill>
            <a:blip r:embed="rId3">
              <a:alphaModFix/>
            </a:blip>
            <a:stretch>
              <a:fillRect/>
            </a:stretch>
          </p:blipFill>
          <p:spPr>
            <a:xfrm>
              <a:off x="311700" y="1093725"/>
              <a:ext cx="2286001" cy="1371600"/>
            </a:xfrm>
            <a:prstGeom prst="rect">
              <a:avLst/>
            </a:prstGeom>
            <a:noFill/>
            <a:ln>
              <a:noFill/>
            </a:ln>
          </p:spPr>
        </p:pic>
        <p:pic>
          <p:nvPicPr>
            <p:cNvPr id="188" name="Google Shape;188;p23"/>
            <p:cNvPicPr preferRelativeResize="0"/>
            <p:nvPr/>
          </p:nvPicPr>
          <p:blipFill>
            <a:blip r:embed="rId4">
              <a:alphaModFix/>
            </a:blip>
            <a:stretch>
              <a:fillRect/>
            </a:stretch>
          </p:blipFill>
          <p:spPr>
            <a:xfrm>
              <a:off x="2944863" y="1093725"/>
              <a:ext cx="2286000" cy="1371600"/>
            </a:xfrm>
            <a:prstGeom prst="rect">
              <a:avLst/>
            </a:prstGeom>
            <a:noFill/>
            <a:ln>
              <a:noFill/>
            </a:ln>
          </p:spPr>
        </p:pic>
        <p:pic>
          <p:nvPicPr>
            <p:cNvPr id="189" name="Google Shape;189;p23"/>
            <p:cNvPicPr preferRelativeResize="0"/>
            <p:nvPr/>
          </p:nvPicPr>
          <p:blipFill>
            <a:blip r:embed="rId5">
              <a:alphaModFix/>
            </a:blip>
            <a:stretch>
              <a:fillRect/>
            </a:stretch>
          </p:blipFill>
          <p:spPr>
            <a:xfrm>
              <a:off x="5395475" y="1093725"/>
              <a:ext cx="2286000" cy="1371600"/>
            </a:xfrm>
            <a:prstGeom prst="rect">
              <a:avLst/>
            </a:prstGeom>
            <a:noFill/>
            <a:ln>
              <a:noFill/>
            </a:ln>
          </p:spPr>
        </p:pic>
        <p:pic>
          <p:nvPicPr>
            <p:cNvPr id="190" name="Google Shape;190;p23"/>
            <p:cNvPicPr preferRelativeResize="0"/>
            <p:nvPr/>
          </p:nvPicPr>
          <p:blipFill>
            <a:blip r:embed="rId6">
              <a:alphaModFix/>
            </a:blip>
            <a:stretch>
              <a:fillRect/>
            </a:stretch>
          </p:blipFill>
          <p:spPr>
            <a:xfrm>
              <a:off x="294175" y="2297796"/>
              <a:ext cx="2286001" cy="1371600"/>
            </a:xfrm>
            <a:prstGeom prst="rect">
              <a:avLst/>
            </a:prstGeom>
            <a:noFill/>
            <a:ln>
              <a:noFill/>
            </a:ln>
          </p:spPr>
        </p:pic>
        <p:pic>
          <p:nvPicPr>
            <p:cNvPr id="191" name="Google Shape;191;p23"/>
            <p:cNvPicPr preferRelativeResize="0"/>
            <p:nvPr/>
          </p:nvPicPr>
          <p:blipFill>
            <a:blip r:embed="rId7">
              <a:alphaModFix/>
            </a:blip>
            <a:stretch>
              <a:fillRect/>
            </a:stretch>
          </p:blipFill>
          <p:spPr>
            <a:xfrm>
              <a:off x="2944862" y="2465321"/>
              <a:ext cx="2286001" cy="1371600"/>
            </a:xfrm>
            <a:prstGeom prst="rect">
              <a:avLst/>
            </a:prstGeom>
            <a:noFill/>
            <a:ln>
              <a:noFill/>
            </a:ln>
          </p:spPr>
        </p:pic>
        <p:pic>
          <p:nvPicPr>
            <p:cNvPr id="192" name="Google Shape;192;p23"/>
            <p:cNvPicPr preferRelativeResize="0"/>
            <p:nvPr/>
          </p:nvPicPr>
          <p:blipFill>
            <a:blip r:embed="rId8">
              <a:alphaModFix/>
            </a:blip>
            <a:stretch>
              <a:fillRect/>
            </a:stretch>
          </p:blipFill>
          <p:spPr>
            <a:xfrm>
              <a:off x="2944862" y="3669396"/>
              <a:ext cx="2286001" cy="1371600"/>
            </a:xfrm>
            <a:prstGeom prst="rect">
              <a:avLst/>
            </a:prstGeom>
            <a:noFill/>
            <a:ln>
              <a:noFill/>
            </a:ln>
          </p:spPr>
        </p:pic>
        <p:pic>
          <p:nvPicPr>
            <p:cNvPr id="193" name="Google Shape;193;p23"/>
            <p:cNvPicPr preferRelativeResize="0"/>
            <p:nvPr/>
          </p:nvPicPr>
          <p:blipFill>
            <a:blip r:embed="rId9">
              <a:alphaModFix/>
            </a:blip>
            <a:stretch>
              <a:fillRect/>
            </a:stretch>
          </p:blipFill>
          <p:spPr>
            <a:xfrm>
              <a:off x="5395469" y="3669400"/>
              <a:ext cx="2286001" cy="1371600"/>
            </a:xfrm>
            <a:prstGeom prst="rect">
              <a:avLst/>
            </a:prstGeom>
            <a:noFill/>
            <a:ln>
              <a:noFill/>
            </a:ln>
          </p:spPr>
        </p:pic>
        <p:pic>
          <p:nvPicPr>
            <p:cNvPr id="194" name="Google Shape;194;p23"/>
            <p:cNvPicPr preferRelativeResize="0"/>
            <p:nvPr/>
          </p:nvPicPr>
          <p:blipFill>
            <a:blip r:embed="rId10">
              <a:alphaModFix/>
            </a:blip>
            <a:stretch>
              <a:fillRect/>
            </a:stretch>
          </p:blipFill>
          <p:spPr>
            <a:xfrm>
              <a:off x="294177" y="3669400"/>
              <a:ext cx="2286001" cy="1371600"/>
            </a:xfrm>
            <a:prstGeom prst="rect">
              <a:avLst/>
            </a:prstGeom>
            <a:noFill/>
            <a:ln>
              <a:noFill/>
            </a:ln>
          </p:spPr>
        </p:pic>
        <p:pic>
          <p:nvPicPr>
            <p:cNvPr id="195" name="Google Shape;195;p23"/>
            <p:cNvPicPr preferRelativeResize="0"/>
            <p:nvPr/>
          </p:nvPicPr>
          <p:blipFill>
            <a:blip r:embed="rId11">
              <a:alphaModFix/>
            </a:blip>
            <a:stretch>
              <a:fillRect/>
            </a:stretch>
          </p:blipFill>
          <p:spPr>
            <a:xfrm>
              <a:off x="5395481" y="2465325"/>
              <a:ext cx="2286001" cy="13716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Data</a:t>
            </a:r>
            <a:endParaRPr/>
          </a:p>
        </p:txBody>
      </p:sp>
      <p:sp>
        <p:nvSpPr>
          <p:cNvPr id="201" name="Google Shape;201;p24"/>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24"/>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Sold Price</a:t>
            </a:r>
            <a:r>
              <a:rPr lang="en"/>
              <a:t>: Right-skewed; most properties are under USD 1M, with a few high-end outliers.</a:t>
            </a:r>
            <a:endParaRPr/>
          </a:p>
          <a:p>
            <a:pPr indent="0" lvl="0" marL="0" rtl="0" algn="l">
              <a:spcBef>
                <a:spcPts val="1600"/>
              </a:spcBef>
              <a:spcAft>
                <a:spcPts val="0"/>
              </a:spcAft>
              <a:buNone/>
            </a:pPr>
            <a:r>
              <a:rPr b="1" lang="en"/>
              <a:t>Lot Acres</a:t>
            </a:r>
            <a:r>
              <a:rPr lang="en"/>
              <a:t>: Majority have small lots; a few large properties up to 636 acres.</a:t>
            </a:r>
            <a:endParaRPr/>
          </a:p>
          <a:p>
            <a:pPr indent="0" lvl="0" marL="0" rtl="0" algn="l">
              <a:spcBef>
                <a:spcPts val="1600"/>
              </a:spcBef>
              <a:spcAft>
                <a:spcPts val="0"/>
              </a:spcAft>
              <a:buNone/>
            </a:pPr>
            <a:r>
              <a:rPr b="1" lang="en"/>
              <a:t>Taxes</a:t>
            </a:r>
            <a:r>
              <a:rPr lang="en"/>
              <a:t>: Right-skewed; most properties have low taxes, with some extreme values.</a:t>
            </a:r>
            <a:endParaRPr/>
          </a:p>
          <a:p>
            <a:pPr indent="0" lvl="0" marL="0" rtl="0" algn="l">
              <a:spcBef>
                <a:spcPts val="1600"/>
              </a:spcBef>
              <a:spcAft>
                <a:spcPts val="0"/>
              </a:spcAft>
              <a:buNone/>
            </a:pPr>
            <a:r>
              <a:rPr b="1" lang="en"/>
              <a:t>Square Footage:</a:t>
            </a:r>
            <a:r>
              <a:rPr lang="en"/>
              <a:t> Typically between 2,000-5,000 sq. ft.; some large, luxury properties.</a:t>
            </a:r>
            <a:endParaRPr/>
          </a:p>
          <a:p>
            <a:pPr indent="0" lvl="0" marL="0" rtl="0" algn="l">
              <a:spcBef>
                <a:spcPts val="1600"/>
              </a:spcBef>
              <a:spcAft>
                <a:spcPts val="0"/>
              </a:spcAft>
              <a:buNone/>
            </a:pPr>
            <a:r>
              <a:rPr b="1" lang="en"/>
              <a:t>Garage Spaces</a:t>
            </a:r>
            <a:r>
              <a:rPr lang="en"/>
              <a:t>: Most have 1-3 spaces; a few outliers with up to 30.</a:t>
            </a:r>
            <a:endParaRPr/>
          </a:p>
          <a:p>
            <a:pPr indent="0" lvl="0" marL="0" rtl="0" algn="l">
              <a:spcBef>
                <a:spcPts val="1600"/>
              </a:spcBef>
              <a:spcAft>
                <a:spcPts val="1600"/>
              </a:spcAft>
              <a:buNone/>
            </a:pPr>
            <a:r>
              <a:t/>
            </a:r>
            <a:endParaRPr/>
          </a:p>
        </p:txBody>
      </p:sp>
      <p:sp>
        <p:nvSpPr>
          <p:cNvPr id="203" name="Google Shape;203;p24"/>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Fireplaces:</a:t>
            </a:r>
            <a:r>
              <a:rPr lang="en"/>
              <a:t> Commonly 1-2 fireplaces; multiple peaks indicate luxury homes.</a:t>
            </a:r>
            <a:endParaRPr/>
          </a:p>
          <a:p>
            <a:pPr indent="0" lvl="0" marL="0" rtl="0" algn="l">
              <a:spcBef>
                <a:spcPts val="1600"/>
              </a:spcBef>
              <a:spcAft>
                <a:spcPts val="0"/>
              </a:spcAft>
              <a:buNone/>
            </a:pPr>
            <a:r>
              <a:rPr b="1" lang="en"/>
              <a:t>HOA Fees</a:t>
            </a:r>
            <a:r>
              <a:rPr lang="en"/>
              <a:t>: Right-skewed; most fees are low, with fewer high values.</a:t>
            </a:r>
            <a:endParaRPr/>
          </a:p>
          <a:p>
            <a:pPr indent="0" lvl="0" marL="0" rtl="0" algn="l">
              <a:spcBef>
                <a:spcPts val="1600"/>
              </a:spcBef>
              <a:spcAft>
                <a:spcPts val="0"/>
              </a:spcAft>
              <a:buNone/>
            </a:pPr>
            <a:r>
              <a:rPr b="1" lang="en"/>
              <a:t>Bedrooms: </a:t>
            </a:r>
            <a:r>
              <a:rPr lang="en"/>
              <a:t>Centered around 3-4; few properties have more than 5.</a:t>
            </a:r>
            <a:endParaRPr/>
          </a:p>
          <a:p>
            <a:pPr indent="0" lvl="0" marL="0" rtl="0" algn="l">
              <a:spcBef>
                <a:spcPts val="1600"/>
              </a:spcBef>
              <a:spcAft>
                <a:spcPts val="0"/>
              </a:spcAft>
              <a:buNone/>
            </a:pPr>
            <a:r>
              <a:rPr b="1" lang="en"/>
              <a:t>Bathrooms:</a:t>
            </a:r>
            <a:r>
              <a:rPr lang="en"/>
              <a:t> Mostly 2-4; more bathrooms indicate luxury properties.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311700" y="56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 of Data (detection of Outliers)</a:t>
            </a:r>
            <a:endParaRPr/>
          </a:p>
        </p:txBody>
      </p:sp>
      <p:sp>
        <p:nvSpPr>
          <p:cNvPr id="209" name="Google Shape;209;p25"/>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25"/>
          <p:cNvSpPr txBox="1"/>
          <p:nvPr>
            <p:ph idx="1" type="body"/>
          </p:nvPr>
        </p:nvSpPr>
        <p:spPr>
          <a:xfrm>
            <a:off x="311700" y="1229975"/>
            <a:ext cx="8520600" cy="375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700"/>
              <a:t>Why Outliers Matter?</a:t>
            </a:r>
            <a:endParaRPr b="1" sz="1700"/>
          </a:p>
          <a:p>
            <a:pPr indent="0" lvl="0" marL="0" rtl="0" algn="just">
              <a:spcBef>
                <a:spcPts val="1600"/>
              </a:spcBef>
              <a:spcAft>
                <a:spcPts val="0"/>
              </a:spcAft>
              <a:buNone/>
            </a:pPr>
            <a:r>
              <a:rPr b="1" lang="en" sz="1700"/>
              <a:t>Impact:</a:t>
            </a:r>
            <a:r>
              <a:rPr lang="en" sz="1700"/>
              <a:t> Outliers can skew analysis results and affect model performance.</a:t>
            </a:r>
            <a:endParaRPr sz="1700"/>
          </a:p>
          <a:p>
            <a:pPr indent="0" lvl="0" marL="0" rtl="0" algn="just">
              <a:spcBef>
                <a:spcPts val="1600"/>
              </a:spcBef>
              <a:spcAft>
                <a:spcPts val="0"/>
              </a:spcAft>
              <a:buNone/>
            </a:pPr>
            <a:r>
              <a:rPr b="1" lang="en" sz="1700"/>
              <a:t>Goal:</a:t>
            </a:r>
            <a:r>
              <a:rPr lang="en" sz="1700"/>
              <a:t> Systematically identify and manage outliers to ensure robust analysis.</a:t>
            </a:r>
            <a:endParaRPr sz="1700"/>
          </a:p>
          <a:p>
            <a:pPr indent="0" lvl="0" marL="0" rtl="0" algn="just">
              <a:spcBef>
                <a:spcPts val="1600"/>
              </a:spcBef>
              <a:spcAft>
                <a:spcPts val="0"/>
              </a:spcAft>
              <a:buNone/>
            </a:pPr>
            <a:r>
              <a:rPr b="1" lang="en" sz="1700"/>
              <a:t>Outlier Handling Strategies:</a:t>
            </a:r>
            <a:endParaRPr b="1" sz="1700"/>
          </a:p>
          <a:p>
            <a:pPr indent="-336550" lvl="0" marL="457200" rtl="0" algn="just">
              <a:spcBef>
                <a:spcPts val="1600"/>
              </a:spcBef>
              <a:spcAft>
                <a:spcPts val="0"/>
              </a:spcAft>
              <a:buSzPts val="1700"/>
              <a:buAutoNum type="arabicPeriod"/>
            </a:pPr>
            <a:r>
              <a:rPr b="1" lang="en" sz="1700"/>
              <a:t>Remove Outliers: </a:t>
            </a:r>
            <a:r>
              <a:rPr lang="en" sz="1700"/>
              <a:t>For likely errors or extreme cases not representative of the data.</a:t>
            </a:r>
            <a:endParaRPr sz="1700"/>
          </a:p>
          <a:p>
            <a:pPr indent="-336550" lvl="0" marL="457200" rtl="0" algn="just">
              <a:spcBef>
                <a:spcPts val="0"/>
              </a:spcBef>
              <a:spcAft>
                <a:spcPts val="0"/>
              </a:spcAft>
              <a:buSzPts val="1700"/>
              <a:buAutoNum type="arabicPeriod"/>
            </a:pPr>
            <a:r>
              <a:rPr b="1" lang="en" sz="1700"/>
              <a:t>Cap Outliers:</a:t>
            </a:r>
            <a:r>
              <a:rPr lang="en" sz="1700"/>
              <a:t> Replace outlier values with the nearest non-outlier value (e.g., at the 1st and 99th percentiles).</a:t>
            </a:r>
            <a:endParaRPr sz="1700"/>
          </a:p>
          <a:p>
            <a:pPr indent="-336550" lvl="0" marL="457200" rtl="0" algn="just">
              <a:spcBef>
                <a:spcPts val="0"/>
              </a:spcBef>
              <a:spcAft>
                <a:spcPts val="0"/>
              </a:spcAft>
              <a:buSzPts val="1700"/>
              <a:buAutoNum type="arabicPeriod"/>
            </a:pPr>
            <a:r>
              <a:rPr b="1" lang="en" sz="1700"/>
              <a:t>Transform Data: </a:t>
            </a:r>
            <a:r>
              <a:rPr lang="en" sz="1700"/>
              <a:t>Use transformations like log to reduce the impact of outliers.</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311700" y="56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 of Data (detection of Outliers)</a:t>
            </a:r>
            <a:endParaRPr/>
          </a:p>
        </p:txBody>
      </p:sp>
      <p:sp>
        <p:nvSpPr>
          <p:cNvPr id="216" name="Google Shape;216;p26"/>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p26"/>
          <p:cNvPicPr preferRelativeResize="0"/>
          <p:nvPr/>
        </p:nvPicPr>
        <p:blipFill>
          <a:blip r:embed="rId3">
            <a:alphaModFix/>
          </a:blip>
          <a:stretch>
            <a:fillRect/>
          </a:stretch>
        </p:blipFill>
        <p:spPr>
          <a:xfrm>
            <a:off x="635500" y="1267725"/>
            <a:ext cx="7959799" cy="3713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56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 of Data (detection of Outliers)</a:t>
            </a:r>
            <a:endParaRPr/>
          </a:p>
        </p:txBody>
      </p:sp>
      <p:sp>
        <p:nvSpPr>
          <p:cNvPr id="223" name="Google Shape;223;p27"/>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27"/>
          <p:cNvSpPr txBox="1"/>
          <p:nvPr>
            <p:ph idx="1" type="body"/>
          </p:nvPr>
        </p:nvSpPr>
        <p:spPr>
          <a:xfrm>
            <a:off x="311700" y="1229975"/>
            <a:ext cx="8608200" cy="375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700"/>
              <a:t>Sold Price</a:t>
            </a:r>
            <a:r>
              <a:rPr lang="en" sz="1700"/>
              <a:t>: Significant outliers at the higher end, indicating luxury properties.</a:t>
            </a:r>
            <a:endParaRPr sz="1700"/>
          </a:p>
          <a:p>
            <a:pPr indent="0" lvl="0" marL="0" rtl="0" algn="just">
              <a:spcBef>
                <a:spcPts val="0"/>
              </a:spcBef>
              <a:spcAft>
                <a:spcPts val="0"/>
              </a:spcAft>
              <a:buNone/>
            </a:pPr>
            <a:r>
              <a:rPr lang="en" sz="1700"/>
              <a:t>Strategy: Apply log transformation to reduce skewness.</a:t>
            </a:r>
            <a:endParaRPr sz="1700"/>
          </a:p>
          <a:p>
            <a:pPr indent="0" lvl="0" marL="0" rtl="0" algn="just">
              <a:spcBef>
                <a:spcPts val="0"/>
              </a:spcBef>
              <a:spcAft>
                <a:spcPts val="0"/>
              </a:spcAft>
              <a:buNone/>
            </a:pPr>
            <a:r>
              <a:rPr b="1" lang="en" sz="1700"/>
              <a:t>Lot Acres:</a:t>
            </a:r>
            <a:r>
              <a:rPr lang="en" sz="1700"/>
              <a:t> Few extreme outliers with large lot sizes.</a:t>
            </a:r>
            <a:endParaRPr sz="1700"/>
          </a:p>
          <a:p>
            <a:pPr indent="0" lvl="0" marL="0" rtl="0" algn="just">
              <a:spcBef>
                <a:spcPts val="0"/>
              </a:spcBef>
              <a:spcAft>
                <a:spcPts val="0"/>
              </a:spcAft>
              <a:buNone/>
            </a:pPr>
            <a:r>
              <a:rPr lang="en" sz="1700"/>
              <a:t>Strategy: Log transformation and capping at the 99th percentile.</a:t>
            </a:r>
            <a:endParaRPr sz="1700"/>
          </a:p>
          <a:p>
            <a:pPr indent="0" lvl="0" marL="0" rtl="0" algn="just">
              <a:spcBef>
                <a:spcPts val="0"/>
              </a:spcBef>
              <a:spcAft>
                <a:spcPts val="0"/>
              </a:spcAft>
              <a:buNone/>
            </a:pPr>
            <a:r>
              <a:rPr b="1" lang="en" sz="1700"/>
              <a:t>Taxes</a:t>
            </a:r>
            <a:r>
              <a:rPr lang="en" sz="1700"/>
              <a:t>: Outliers with extremely high taxes, possibly errors.</a:t>
            </a:r>
            <a:endParaRPr sz="1700"/>
          </a:p>
          <a:p>
            <a:pPr indent="0" lvl="0" marL="0" rtl="0" algn="just">
              <a:spcBef>
                <a:spcPts val="0"/>
              </a:spcBef>
              <a:spcAft>
                <a:spcPts val="0"/>
              </a:spcAft>
              <a:buNone/>
            </a:pPr>
            <a:r>
              <a:rPr lang="en" sz="1700"/>
              <a:t>Strategy: Manual review and correction of errors (e.g., misplaced decimal points).</a:t>
            </a:r>
            <a:endParaRPr sz="1700"/>
          </a:p>
          <a:p>
            <a:pPr indent="0" lvl="0" marL="0" rtl="0" algn="just">
              <a:spcBef>
                <a:spcPts val="0"/>
              </a:spcBef>
              <a:spcAft>
                <a:spcPts val="0"/>
              </a:spcAft>
              <a:buNone/>
            </a:pPr>
            <a:r>
              <a:rPr b="1" lang="en" sz="1700"/>
              <a:t>Square Footage (sqrt_ft)</a:t>
            </a:r>
            <a:r>
              <a:rPr lang="en" sz="1700"/>
              <a:t>: Outliers in very large properties, potentially mansions or commercial buildings.</a:t>
            </a:r>
            <a:endParaRPr sz="1700"/>
          </a:p>
          <a:p>
            <a:pPr indent="0" lvl="0" marL="0" rtl="0" algn="just">
              <a:spcBef>
                <a:spcPts val="0"/>
              </a:spcBef>
              <a:spcAft>
                <a:spcPts val="0"/>
              </a:spcAft>
              <a:buNone/>
            </a:pPr>
            <a:r>
              <a:rPr lang="en" sz="1700"/>
              <a:t>Strategy: Cap at a reasonable maximum (e.g., 99th percentile)</a:t>
            </a:r>
            <a:endParaRPr sz="1700"/>
          </a:p>
          <a:p>
            <a:pPr indent="0" lvl="0" marL="0" rtl="0" algn="just">
              <a:spcBef>
                <a:spcPts val="0"/>
              </a:spcBef>
              <a:spcAft>
                <a:spcPts val="0"/>
              </a:spcAft>
              <a:buNone/>
            </a:pPr>
            <a:r>
              <a:rPr b="1" lang="en" sz="1700"/>
              <a:t>HOA Fees:</a:t>
            </a:r>
            <a:r>
              <a:rPr lang="en" sz="1700"/>
              <a:t> Extreme outliers with very high fees.</a:t>
            </a:r>
            <a:endParaRPr sz="1700"/>
          </a:p>
          <a:p>
            <a:pPr indent="0" lvl="0" marL="0" rtl="0" algn="just">
              <a:spcBef>
                <a:spcPts val="0"/>
              </a:spcBef>
              <a:spcAft>
                <a:spcPts val="0"/>
              </a:spcAft>
              <a:buNone/>
            </a:pPr>
            <a:r>
              <a:rPr lang="en" sz="1700"/>
              <a:t>Strategy: Cap at a certain threshold and manual review for accuracy.</a:t>
            </a:r>
            <a:endParaRPr sz="1700"/>
          </a:p>
          <a:p>
            <a:pPr indent="0" lvl="0" marL="0" rtl="0" algn="just">
              <a:spcBef>
                <a:spcPts val="0"/>
              </a:spcBef>
              <a:spcAft>
                <a:spcPts val="0"/>
              </a:spcAft>
              <a:buNone/>
            </a:pPr>
            <a:r>
              <a:t/>
            </a:r>
            <a:endParaRPr sz="1700"/>
          </a:p>
          <a:p>
            <a:pPr indent="0" lvl="0" marL="0" rtl="0" algn="just">
              <a:spcBef>
                <a:spcPts val="0"/>
              </a:spcBef>
              <a:spcAft>
                <a:spcPts val="0"/>
              </a:spcAft>
              <a:buNone/>
            </a:pPr>
            <a:r>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311700" y="56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 of Data (detection of Outliers)</a:t>
            </a:r>
            <a:endParaRPr/>
          </a:p>
        </p:txBody>
      </p:sp>
      <p:sp>
        <p:nvSpPr>
          <p:cNvPr id="230" name="Google Shape;230;p28"/>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1" name="Google Shape;231;p28"/>
          <p:cNvPicPr preferRelativeResize="0"/>
          <p:nvPr/>
        </p:nvPicPr>
        <p:blipFill>
          <a:blip r:embed="rId3">
            <a:alphaModFix/>
          </a:blip>
          <a:stretch>
            <a:fillRect/>
          </a:stretch>
        </p:blipFill>
        <p:spPr>
          <a:xfrm>
            <a:off x="402325" y="1226575"/>
            <a:ext cx="8429974" cy="3668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311700" y="56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Analysis</a:t>
            </a:r>
            <a:endParaRPr/>
          </a:p>
        </p:txBody>
      </p:sp>
      <p:sp>
        <p:nvSpPr>
          <p:cNvPr id="237" name="Google Shape;237;p29"/>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8" name="Google Shape;238;p29"/>
          <p:cNvPicPr preferRelativeResize="0"/>
          <p:nvPr/>
        </p:nvPicPr>
        <p:blipFill>
          <a:blip r:embed="rId3">
            <a:alphaModFix/>
          </a:blip>
          <a:stretch>
            <a:fillRect/>
          </a:stretch>
        </p:blipFill>
        <p:spPr>
          <a:xfrm>
            <a:off x="152400" y="1322600"/>
            <a:ext cx="4182683" cy="3668500"/>
          </a:xfrm>
          <a:prstGeom prst="rect">
            <a:avLst/>
          </a:prstGeom>
          <a:noFill/>
          <a:ln>
            <a:noFill/>
          </a:ln>
        </p:spPr>
      </p:pic>
      <p:pic>
        <p:nvPicPr>
          <p:cNvPr id="239" name="Google Shape;239;p29"/>
          <p:cNvPicPr preferRelativeResize="0"/>
          <p:nvPr/>
        </p:nvPicPr>
        <p:blipFill>
          <a:blip r:embed="rId4">
            <a:alphaModFix/>
          </a:blip>
          <a:stretch>
            <a:fillRect/>
          </a:stretch>
        </p:blipFill>
        <p:spPr>
          <a:xfrm>
            <a:off x="4909250" y="1170200"/>
            <a:ext cx="3686046" cy="3820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311700" y="56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Analysis</a:t>
            </a:r>
            <a:endParaRPr/>
          </a:p>
        </p:txBody>
      </p:sp>
      <p:sp>
        <p:nvSpPr>
          <p:cNvPr id="245" name="Google Shape;245;p30"/>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46" name="Google Shape;246;p30"/>
          <p:cNvGrpSpPr/>
          <p:nvPr/>
        </p:nvGrpSpPr>
        <p:grpSpPr>
          <a:xfrm>
            <a:off x="78525" y="1391163"/>
            <a:ext cx="8974496" cy="2468893"/>
            <a:chOff x="78525" y="1391163"/>
            <a:chExt cx="8974496" cy="2468893"/>
          </a:xfrm>
        </p:grpSpPr>
        <p:pic>
          <p:nvPicPr>
            <p:cNvPr id="247" name="Google Shape;247;p30"/>
            <p:cNvPicPr preferRelativeResize="0"/>
            <p:nvPr/>
          </p:nvPicPr>
          <p:blipFill>
            <a:blip r:embed="rId3">
              <a:alphaModFix/>
            </a:blip>
            <a:stretch>
              <a:fillRect/>
            </a:stretch>
          </p:blipFill>
          <p:spPr>
            <a:xfrm>
              <a:off x="78525" y="1391175"/>
              <a:ext cx="3017520" cy="2468880"/>
            </a:xfrm>
            <a:prstGeom prst="rect">
              <a:avLst/>
            </a:prstGeom>
            <a:noFill/>
            <a:ln>
              <a:noFill/>
            </a:ln>
          </p:spPr>
        </p:pic>
        <p:pic>
          <p:nvPicPr>
            <p:cNvPr id="248" name="Google Shape;248;p30"/>
            <p:cNvPicPr preferRelativeResize="0"/>
            <p:nvPr/>
          </p:nvPicPr>
          <p:blipFill>
            <a:blip r:embed="rId4">
              <a:alphaModFix/>
            </a:blip>
            <a:stretch>
              <a:fillRect/>
            </a:stretch>
          </p:blipFill>
          <p:spPr>
            <a:xfrm>
              <a:off x="3094175" y="1391163"/>
              <a:ext cx="3017520" cy="2468880"/>
            </a:xfrm>
            <a:prstGeom prst="rect">
              <a:avLst/>
            </a:prstGeom>
            <a:noFill/>
            <a:ln>
              <a:noFill/>
            </a:ln>
          </p:spPr>
        </p:pic>
        <p:pic>
          <p:nvPicPr>
            <p:cNvPr id="249" name="Google Shape;249;p30"/>
            <p:cNvPicPr preferRelativeResize="0"/>
            <p:nvPr/>
          </p:nvPicPr>
          <p:blipFill>
            <a:blip r:embed="rId5">
              <a:alphaModFix/>
            </a:blip>
            <a:stretch>
              <a:fillRect/>
            </a:stretch>
          </p:blipFill>
          <p:spPr>
            <a:xfrm>
              <a:off x="6035501" y="1391163"/>
              <a:ext cx="3017520" cy="246888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311700" y="56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Analysis</a:t>
            </a:r>
            <a:endParaRPr/>
          </a:p>
        </p:txBody>
      </p:sp>
      <p:sp>
        <p:nvSpPr>
          <p:cNvPr id="255" name="Google Shape;255;p31"/>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1"/>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Strong Predictors:</a:t>
            </a:r>
            <a:endParaRPr b="1"/>
          </a:p>
          <a:p>
            <a:pPr indent="-317500" lvl="0" marL="457200" rtl="0" algn="l">
              <a:spcBef>
                <a:spcPts val="0"/>
              </a:spcBef>
              <a:spcAft>
                <a:spcPts val="0"/>
              </a:spcAft>
              <a:buSzPts val="1400"/>
              <a:buChar char="●"/>
            </a:pPr>
            <a:r>
              <a:rPr lang="en"/>
              <a:t>Square Footage: Strong correlation (0.56) with higher sold prices.</a:t>
            </a:r>
            <a:endParaRPr/>
          </a:p>
          <a:p>
            <a:pPr indent="-317500" lvl="0" marL="457200" rtl="0" algn="l">
              <a:spcBef>
                <a:spcPts val="0"/>
              </a:spcBef>
              <a:spcAft>
                <a:spcPts val="0"/>
              </a:spcAft>
              <a:buSzPts val="1400"/>
              <a:buChar char="●"/>
            </a:pPr>
            <a:r>
              <a:rPr lang="en"/>
              <a:t>Taxes: Strong correlation (0.55); higher taxes often indicate more expensive homes.</a:t>
            </a:r>
            <a:endParaRPr/>
          </a:p>
          <a:p>
            <a:pPr indent="-317500" lvl="0" marL="457200" rtl="0" algn="l">
              <a:spcBef>
                <a:spcPts val="0"/>
              </a:spcBef>
              <a:spcAft>
                <a:spcPts val="0"/>
              </a:spcAft>
              <a:buSzPts val="1400"/>
              <a:buChar char="●"/>
            </a:pPr>
            <a:r>
              <a:rPr lang="en"/>
              <a:t>Fireplaces: Moderate correlation (0.39); more fireplaces usually mean higher prices.</a:t>
            </a:r>
            <a:endParaRPr/>
          </a:p>
          <a:p>
            <a:pPr indent="0" lvl="0" marL="0" rtl="0" algn="l">
              <a:spcBef>
                <a:spcPts val="0"/>
              </a:spcBef>
              <a:spcAft>
                <a:spcPts val="0"/>
              </a:spcAft>
              <a:buNone/>
            </a:pPr>
            <a:r>
              <a:rPr b="1" lang="en"/>
              <a:t>Other Notable Correlations:</a:t>
            </a:r>
            <a:endParaRPr b="1"/>
          </a:p>
          <a:p>
            <a:pPr indent="-317500" lvl="0" marL="457200" rtl="0" algn="l">
              <a:spcBef>
                <a:spcPts val="0"/>
              </a:spcBef>
              <a:spcAft>
                <a:spcPts val="0"/>
              </a:spcAft>
              <a:buSzPts val="1400"/>
              <a:buChar char="●"/>
            </a:pPr>
            <a:r>
              <a:rPr lang="en"/>
              <a:t>Bathrooms: Moderately correlated (0.33) with sold price.</a:t>
            </a:r>
            <a:endParaRPr/>
          </a:p>
          <a:p>
            <a:pPr indent="-317500" lvl="0" marL="457200" rtl="0" algn="l">
              <a:spcBef>
                <a:spcPts val="0"/>
              </a:spcBef>
              <a:spcAft>
                <a:spcPts val="0"/>
              </a:spcAft>
              <a:buSzPts val="1400"/>
              <a:buChar char="●"/>
            </a:pPr>
            <a:r>
              <a:rPr lang="en"/>
              <a:t>HOA Fees: Moderate correlation (0.32); higher fees often link to higher property prices.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7" name="Google Shape;257;p31"/>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Modeling Strategy</a:t>
            </a:r>
            <a:endParaRPr b="1"/>
          </a:p>
          <a:p>
            <a:pPr indent="0" lvl="0" marL="0" rtl="0" algn="l">
              <a:spcBef>
                <a:spcPts val="0"/>
              </a:spcBef>
              <a:spcAft>
                <a:spcPts val="0"/>
              </a:spcAft>
              <a:buNone/>
            </a:pPr>
            <a:r>
              <a:rPr lang="en" u="sng"/>
              <a:t>Handling Multicollinearity:</a:t>
            </a:r>
            <a:endParaRPr u="sng"/>
          </a:p>
          <a:p>
            <a:pPr indent="-317500" lvl="0" marL="457200" rtl="0" algn="l">
              <a:spcBef>
                <a:spcPts val="0"/>
              </a:spcBef>
              <a:spcAft>
                <a:spcPts val="0"/>
              </a:spcAft>
              <a:buSzPts val="1400"/>
              <a:buChar char="●"/>
            </a:pPr>
            <a:r>
              <a:rPr lang="en"/>
              <a:t>Options: Remove one feature from highly correlated pairs, or apply PCA/regularization.</a:t>
            </a:r>
            <a:endParaRPr/>
          </a:p>
          <a:p>
            <a:pPr indent="-317500" lvl="0" marL="457200" rtl="0" algn="l">
              <a:spcBef>
                <a:spcPts val="0"/>
              </a:spcBef>
              <a:spcAft>
                <a:spcPts val="0"/>
              </a:spcAft>
              <a:buSzPts val="1400"/>
              <a:buChar char="●"/>
            </a:pPr>
            <a:r>
              <a:rPr lang="en"/>
              <a:t>New Composite Feature: Combined related features to simplify the model and reduce multicollinearity.</a:t>
            </a:r>
            <a:endParaRPr/>
          </a:p>
          <a:p>
            <a:pPr indent="0" lvl="0" marL="0" rtl="0" algn="l">
              <a:spcBef>
                <a:spcPts val="0"/>
              </a:spcBef>
              <a:spcAft>
                <a:spcPts val="0"/>
              </a:spcAft>
              <a:buNone/>
            </a:pPr>
            <a:r>
              <a:rPr lang="en" u="sng"/>
              <a:t>Focus for Prediction:</a:t>
            </a:r>
            <a:endParaRPr u="sng"/>
          </a:p>
          <a:p>
            <a:pPr indent="-317500" lvl="0" marL="457200" rtl="0" algn="l">
              <a:spcBef>
                <a:spcPts val="0"/>
              </a:spcBef>
              <a:spcAft>
                <a:spcPts val="0"/>
              </a:spcAft>
              <a:buSzPts val="1400"/>
              <a:buChar char="●"/>
            </a:pPr>
            <a:r>
              <a:rPr lang="en"/>
              <a:t>Prioritize Square Footage, Taxes, Bathrooms, and Fireplaces in the model.</a:t>
            </a:r>
            <a:endParaRPr/>
          </a:p>
          <a:p>
            <a:pPr indent="-317500" lvl="0" marL="457200" rtl="0" algn="l">
              <a:spcBef>
                <a:spcPts val="0"/>
              </a:spcBef>
              <a:spcAft>
                <a:spcPts val="0"/>
              </a:spcAft>
              <a:buSzPts val="1400"/>
              <a:buChar char="●"/>
            </a:pPr>
            <a:r>
              <a:rPr lang="en"/>
              <a:t>Reevaluate or potentially exclude weaker features like Garage and Year Built based on model performance.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95" name="Google Shape;95;p14"/>
          <p:cNvGrpSpPr/>
          <p:nvPr/>
        </p:nvGrpSpPr>
        <p:grpSpPr>
          <a:xfrm>
            <a:off x="431925" y="1304875"/>
            <a:ext cx="2628925" cy="3416400"/>
            <a:chOff x="431925" y="1304875"/>
            <a:chExt cx="2628925" cy="3416400"/>
          </a:xfrm>
        </p:grpSpPr>
        <p:sp>
          <p:nvSpPr>
            <p:cNvPr id="96" name="Google Shape;96;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a:t>
            </a:r>
            <a:endParaRPr>
              <a:solidFill>
                <a:schemeClr val="lt1"/>
              </a:solidFill>
            </a:endParaRPr>
          </a:p>
        </p:txBody>
      </p:sp>
      <p:sp>
        <p:nvSpPr>
          <p:cNvPr id="99" name="Google Shape;99;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Provide an overview of the dataset and outline the goals of the analysis.</a:t>
            </a:r>
            <a:endParaRPr sz="1600"/>
          </a:p>
        </p:txBody>
      </p:sp>
      <p:grpSp>
        <p:nvGrpSpPr>
          <p:cNvPr id="100" name="Google Shape;100;p14"/>
          <p:cNvGrpSpPr/>
          <p:nvPr/>
        </p:nvGrpSpPr>
        <p:grpSpPr>
          <a:xfrm>
            <a:off x="3320450" y="1304875"/>
            <a:ext cx="2632500" cy="3416400"/>
            <a:chOff x="3320450" y="1304875"/>
            <a:chExt cx="2632500" cy="3416400"/>
          </a:xfrm>
        </p:grpSpPr>
        <p:sp>
          <p:nvSpPr>
            <p:cNvPr id="101" name="Google Shape;101;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 Overview</a:t>
            </a:r>
            <a:endParaRPr>
              <a:solidFill>
                <a:schemeClr val="lt1"/>
              </a:solidFill>
            </a:endParaRPr>
          </a:p>
        </p:txBody>
      </p:sp>
      <p:sp>
        <p:nvSpPr>
          <p:cNvPr id="104" name="Google Shape;104;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b="1" lang="en" sz="1400">
                <a:solidFill>
                  <a:srgbClr val="000000"/>
                </a:solidFill>
                <a:latin typeface="Arial"/>
                <a:ea typeface="Arial"/>
                <a:cs typeface="Arial"/>
                <a:sym typeface="Arial"/>
              </a:rPr>
              <a:t>Entries:</a:t>
            </a:r>
            <a:r>
              <a:rPr lang="en" sz="1400">
                <a:solidFill>
                  <a:srgbClr val="000000"/>
                </a:solidFill>
                <a:latin typeface="Arial"/>
                <a:ea typeface="Arial"/>
                <a:cs typeface="Arial"/>
                <a:sym typeface="Arial"/>
              </a:rPr>
              <a:t> 5,000 residential properties.</a:t>
            </a:r>
            <a:endParaRPr sz="1400">
              <a:solidFill>
                <a:srgbClr val="000000"/>
              </a:solidFill>
              <a:latin typeface="Arial"/>
              <a:ea typeface="Arial"/>
              <a:cs typeface="Arial"/>
              <a:sym typeface="Arial"/>
            </a:endParaRPr>
          </a:p>
          <a:p>
            <a:pPr indent="-349250" lvl="0" marL="457200" rtl="0" algn="l">
              <a:spcBef>
                <a:spcPts val="0"/>
              </a:spcBef>
              <a:spcAft>
                <a:spcPts val="0"/>
              </a:spcAft>
              <a:buSzPts val="1900"/>
              <a:buChar char="●"/>
            </a:pPr>
            <a:r>
              <a:rPr b="1" lang="en" sz="1400">
                <a:solidFill>
                  <a:srgbClr val="000000"/>
                </a:solidFill>
                <a:latin typeface="Arial"/>
                <a:ea typeface="Arial"/>
                <a:cs typeface="Arial"/>
                <a:sym typeface="Arial"/>
              </a:rPr>
              <a:t>Columns:</a:t>
            </a:r>
            <a:r>
              <a:rPr lang="en" sz="1400">
                <a:solidFill>
                  <a:srgbClr val="000000"/>
                </a:solidFill>
                <a:latin typeface="Arial"/>
                <a:ea typeface="Arial"/>
                <a:cs typeface="Arial"/>
                <a:sym typeface="Arial"/>
              </a:rPr>
              <a:t> 16 features, including </a:t>
            </a:r>
            <a:r>
              <a:rPr lang="en" sz="1400">
                <a:solidFill>
                  <a:srgbClr val="188038"/>
                </a:solidFill>
                <a:latin typeface="Roboto Mono"/>
                <a:ea typeface="Roboto Mono"/>
                <a:cs typeface="Roboto Mono"/>
                <a:sym typeface="Roboto Mono"/>
              </a:rPr>
              <a:t>MLS</a:t>
            </a:r>
            <a:r>
              <a:rPr lang="en" sz="1400">
                <a:solidFill>
                  <a:srgbClr val="000000"/>
                </a:solidFill>
                <a:latin typeface="Arial"/>
                <a:ea typeface="Arial"/>
                <a:cs typeface="Arial"/>
                <a:sym typeface="Arial"/>
              </a:rPr>
              <a:t>, </a:t>
            </a:r>
            <a:r>
              <a:rPr lang="en" sz="1400">
                <a:solidFill>
                  <a:srgbClr val="188038"/>
                </a:solidFill>
                <a:latin typeface="Roboto Mono"/>
                <a:ea typeface="Roboto Mono"/>
                <a:cs typeface="Roboto Mono"/>
                <a:sym typeface="Roboto Mono"/>
              </a:rPr>
              <a:t>sold_price</a:t>
            </a:r>
            <a:r>
              <a:rPr lang="en" sz="1400">
                <a:solidFill>
                  <a:srgbClr val="000000"/>
                </a:solidFill>
                <a:latin typeface="Arial"/>
                <a:ea typeface="Arial"/>
                <a:cs typeface="Arial"/>
                <a:sym typeface="Arial"/>
              </a:rPr>
              <a:t>, </a:t>
            </a:r>
            <a:r>
              <a:rPr lang="en" sz="1400">
                <a:solidFill>
                  <a:srgbClr val="188038"/>
                </a:solidFill>
                <a:latin typeface="Roboto Mono"/>
                <a:ea typeface="Roboto Mono"/>
                <a:cs typeface="Roboto Mono"/>
                <a:sym typeface="Roboto Mono"/>
              </a:rPr>
              <a:t>bedrooms</a:t>
            </a:r>
            <a:r>
              <a:rPr lang="en" sz="1400">
                <a:solidFill>
                  <a:srgbClr val="000000"/>
                </a:solidFill>
                <a:latin typeface="Arial"/>
                <a:ea typeface="Arial"/>
                <a:cs typeface="Arial"/>
                <a:sym typeface="Arial"/>
              </a:rPr>
              <a:t>, </a:t>
            </a:r>
            <a:r>
              <a:rPr lang="en" sz="1400">
                <a:solidFill>
                  <a:srgbClr val="188038"/>
                </a:solidFill>
                <a:latin typeface="Roboto Mono"/>
                <a:ea typeface="Roboto Mono"/>
                <a:cs typeface="Roboto Mono"/>
                <a:sym typeface="Roboto Mono"/>
              </a:rPr>
              <a:t>bathrooms</a:t>
            </a:r>
            <a:r>
              <a:rPr lang="en" sz="1400">
                <a:solidFill>
                  <a:srgbClr val="000000"/>
                </a:solidFill>
                <a:latin typeface="Arial"/>
                <a:ea typeface="Arial"/>
                <a:cs typeface="Arial"/>
                <a:sym typeface="Arial"/>
              </a:rPr>
              <a:t>, </a:t>
            </a:r>
            <a:r>
              <a:rPr lang="en" sz="1400">
                <a:solidFill>
                  <a:srgbClr val="188038"/>
                </a:solidFill>
                <a:latin typeface="Roboto Mono"/>
                <a:ea typeface="Roboto Mono"/>
                <a:cs typeface="Roboto Mono"/>
                <a:sym typeface="Roboto Mono"/>
              </a:rPr>
              <a:t>lot_acres</a:t>
            </a:r>
            <a:r>
              <a:rPr lang="en" sz="1400">
                <a:solidFill>
                  <a:srgbClr val="000000"/>
                </a:solidFill>
                <a:latin typeface="Arial"/>
                <a:ea typeface="Arial"/>
                <a:cs typeface="Arial"/>
                <a:sym typeface="Arial"/>
              </a:rPr>
              <a:t>, </a:t>
            </a:r>
            <a:r>
              <a:rPr lang="en" sz="1400">
                <a:solidFill>
                  <a:srgbClr val="188038"/>
                </a:solidFill>
                <a:latin typeface="Roboto Mono"/>
                <a:ea typeface="Roboto Mono"/>
                <a:cs typeface="Roboto Mono"/>
                <a:sym typeface="Roboto Mono"/>
              </a:rPr>
              <a:t>taxes</a:t>
            </a:r>
            <a:r>
              <a:rPr lang="en" sz="1400">
                <a:solidFill>
                  <a:srgbClr val="000000"/>
                </a:solidFill>
                <a:latin typeface="Arial"/>
                <a:ea typeface="Arial"/>
                <a:cs typeface="Arial"/>
                <a:sym typeface="Arial"/>
              </a:rPr>
              <a:t>, </a:t>
            </a:r>
            <a:r>
              <a:rPr lang="en" sz="1400">
                <a:solidFill>
                  <a:srgbClr val="188038"/>
                </a:solidFill>
                <a:latin typeface="Roboto Mono"/>
                <a:ea typeface="Roboto Mono"/>
                <a:cs typeface="Roboto Mono"/>
                <a:sym typeface="Roboto Mono"/>
              </a:rPr>
              <a:t>year_built</a:t>
            </a:r>
            <a:r>
              <a:rPr lang="en" sz="1400">
                <a:solidFill>
                  <a:srgbClr val="000000"/>
                </a:solidFill>
                <a:latin typeface="Arial"/>
                <a:ea typeface="Arial"/>
                <a:cs typeface="Arial"/>
                <a:sym typeface="Arial"/>
              </a:rPr>
              <a:t>, and more.</a:t>
            </a:r>
            <a:endParaRPr sz="1900"/>
          </a:p>
        </p:txBody>
      </p:sp>
      <p:grpSp>
        <p:nvGrpSpPr>
          <p:cNvPr id="105" name="Google Shape;105;p14"/>
          <p:cNvGrpSpPr/>
          <p:nvPr/>
        </p:nvGrpSpPr>
        <p:grpSpPr>
          <a:xfrm>
            <a:off x="6212550" y="1304875"/>
            <a:ext cx="2632500" cy="3416400"/>
            <a:chOff x="6212550" y="1304875"/>
            <a:chExt cx="2632500" cy="3416400"/>
          </a:xfrm>
        </p:grpSpPr>
        <p:sp>
          <p:nvSpPr>
            <p:cNvPr id="106" name="Google Shape;106;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Analysis Goals</a:t>
            </a:r>
            <a:endParaRPr>
              <a:solidFill>
                <a:schemeClr val="lt1"/>
              </a:solidFill>
            </a:endParaRPr>
          </a:p>
        </p:txBody>
      </p:sp>
      <p:sp>
        <p:nvSpPr>
          <p:cNvPr id="109" name="Google Shape;109;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Understand key factors influencing property prices.</a:t>
            </a:r>
            <a:endParaRPr sz="1600"/>
          </a:p>
          <a:p>
            <a:pPr indent="0" lvl="0" marL="457200" rtl="0" algn="just">
              <a:spcBef>
                <a:spcPts val="1600"/>
              </a:spcBef>
              <a:spcAft>
                <a:spcPts val="0"/>
              </a:spcAft>
              <a:buNone/>
            </a:pPr>
            <a:r>
              <a:t/>
            </a:r>
            <a:endParaRPr sz="100"/>
          </a:p>
          <a:p>
            <a:pPr indent="-330200" lvl="0" marL="457200" rtl="0" algn="just">
              <a:spcBef>
                <a:spcPts val="1600"/>
              </a:spcBef>
              <a:spcAft>
                <a:spcPts val="0"/>
              </a:spcAft>
              <a:buSzPts val="1600"/>
              <a:buChar char="●"/>
            </a:pPr>
            <a:r>
              <a:rPr lang="en" sz="1600"/>
              <a:t>Prepare data for predictive modeling by addressing data quality issues.</a:t>
            </a:r>
            <a:endParaRPr sz="1600"/>
          </a:p>
        </p:txBody>
      </p:sp>
      <p:sp>
        <p:nvSpPr>
          <p:cNvPr id="110" name="Google Shape;110;p14"/>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311700" y="56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Geospatial </a:t>
            </a:r>
            <a:r>
              <a:rPr lang="en"/>
              <a:t>Analysis</a:t>
            </a:r>
            <a:endParaRPr/>
          </a:p>
        </p:txBody>
      </p:sp>
      <p:sp>
        <p:nvSpPr>
          <p:cNvPr id="263" name="Google Shape;263;p32"/>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32"/>
          <p:cNvPicPr preferRelativeResize="0"/>
          <p:nvPr/>
        </p:nvPicPr>
        <p:blipFill>
          <a:blip r:embed="rId3">
            <a:alphaModFix/>
          </a:blip>
          <a:stretch>
            <a:fillRect/>
          </a:stretch>
        </p:blipFill>
        <p:spPr>
          <a:xfrm>
            <a:off x="926144" y="1170200"/>
            <a:ext cx="7012032" cy="382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311700" y="56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Geospatial Analysis</a:t>
            </a:r>
            <a:endParaRPr/>
          </a:p>
        </p:txBody>
      </p:sp>
      <p:sp>
        <p:nvSpPr>
          <p:cNvPr id="270" name="Google Shape;270;p33"/>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1" name="Google Shape;271;p33"/>
          <p:cNvPicPr preferRelativeResize="0"/>
          <p:nvPr/>
        </p:nvPicPr>
        <p:blipFill>
          <a:blip r:embed="rId3">
            <a:alphaModFix/>
          </a:blip>
          <a:stretch>
            <a:fillRect/>
          </a:stretch>
        </p:blipFill>
        <p:spPr>
          <a:xfrm>
            <a:off x="1133575" y="1170200"/>
            <a:ext cx="6876849" cy="3973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311700" y="56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Geospatial Analysis</a:t>
            </a:r>
            <a:endParaRPr/>
          </a:p>
        </p:txBody>
      </p:sp>
      <p:sp>
        <p:nvSpPr>
          <p:cNvPr id="277" name="Google Shape;277;p34"/>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34"/>
          <p:cNvSpPr txBox="1"/>
          <p:nvPr/>
        </p:nvSpPr>
        <p:spPr>
          <a:xfrm>
            <a:off x="246900" y="1173475"/>
            <a:ext cx="8520600" cy="410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t>Data Integration:</a:t>
            </a:r>
            <a:endParaRPr b="1" sz="1500"/>
          </a:p>
          <a:p>
            <a:pPr indent="0" lvl="0" marL="0" rtl="0" algn="just">
              <a:spcBef>
                <a:spcPts val="0"/>
              </a:spcBef>
              <a:spcAft>
                <a:spcPts val="0"/>
              </a:spcAft>
              <a:buNone/>
            </a:pPr>
            <a:r>
              <a:rPr lang="en" sz="1500"/>
              <a:t>Merged the main dataset with an additional dataset to map zip codes to city names, enhancing geographic analysis.</a:t>
            </a:r>
            <a:endParaRPr sz="1500"/>
          </a:p>
          <a:p>
            <a:pPr indent="0" lvl="0" marL="0" rtl="0" algn="just">
              <a:spcBef>
                <a:spcPts val="0"/>
              </a:spcBef>
              <a:spcAft>
                <a:spcPts val="0"/>
              </a:spcAft>
              <a:buNone/>
            </a:pPr>
            <a:r>
              <a:rPr b="1" lang="en" sz="1500"/>
              <a:t>Interactive Map Creation:</a:t>
            </a:r>
            <a:endParaRPr sz="1500"/>
          </a:p>
          <a:p>
            <a:pPr indent="-323850" lvl="0" marL="457200" rtl="0" algn="just">
              <a:spcBef>
                <a:spcPts val="0"/>
              </a:spcBef>
              <a:spcAft>
                <a:spcPts val="0"/>
              </a:spcAft>
              <a:buSzPts val="1500"/>
              <a:buChar char="●"/>
            </a:pPr>
            <a:r>
              <a:rPr lang="en" sz="1500"/>
              <a:t>Used Folium to visualize property data centered on the dataset’s average geographic coordinates.</a:t>
            </a:r>
            <a:endParaRPr sz="1500"/>
          </a:p>
          <a:p>
            <a:pPr indent="-323850" lvl="0" marL="457200" rtl="0" algn="just">
              <a:spcBef>
                <a:spcPts val="0"/>
              </a:spcBef>
              <a:spcAft>
                <a:spcPts val="0"/>
              </a:spcAft>
              <a:buSzPts val="1500"/>
              <a:buChar char="●"/>
            </a:pPr>
            <a:r>
              <a:rPr lang="en" sz="1500"/>
              <a:t>Employed marker clustering to manage and display numerous data points effectively.</a:t>
            </a:r>
            <a:endParaRPr sz="1500"/>
          </a:p>
          <a:p>
            <a:pPr indent="0" lvl="0" marL="0" rtl="0" algn="just">
              <a:spcBef>
                <a:spcPts val="0"/>
              </a:spcBef>
              <a:spcAft>
                <a:spcPts val="0"/>
              </a:spcAft>
              <a:buNone/>
            </a:pPr>
            <a:r>
              <a:rPr b="1" lang="en" sz="1500"/>
              <a:t>Marker Representation:</a:t>
            </a:r>
            <a:endParaRPr b="1" sz="1500"/>
          </a:p>
          <a:p>
            <a:pPr indent="-323850" lvl="0" marL="457200" rtl="0" algn="just">
              <a:spcBef>
                <a:spcPts val="0"/>
              </a:spcBef>
              <a:spcAft>
                <a:spcPts val="0"/>
              </a:spcAft>
              <a:buSzPts val="1500"/>
              <a:buChar char="●"/>
            </a:pPr>
            <a:r>
              <a:rPr lang="en" sz="1500"/>
              <a:t>Properties are shown as color-coded markers based on pricing tiers.</a:t>
            </a:r>
            <a:endParaRPr sz="1500"/>
          </a:p>
          <a:p>
            <a:pPr indent="-323850" lvl="0" marL="457200" rtl="0" algn="just">
              <a:spcBef>
                <a:spcPts val="0"/>
              </a:spcBef>
              <a:spcAft>
                <a:spcPts val="0"/>
              </a:spcAft>
              <a:buSzPts val="1500"/>
              <a:buChar char="●"/>
            </a:pPr>
            <a:r>
              <a:rPr lang="en" sz="1500"/>
              <a:t>Interactive popups provide detailed information for each location.</a:t>
            </a:r>
            <a:endParaRPr sz="1500"/>
          </a:p>
          <a:p>
            <a:pPr indent="0" lvl="0" marL="0" rtl="0" algn="just">
              <a:spcBef>
                <a:spcPts val="0"/>
              </a:spcBef>
              <a:spcAft>
                <a:spcPts val="0"/>
              </a:spcAft>
              <a:buNone/>
            </a:pPr>
            <a:r>
              <a:rPr b="1" lang="en" sz="1500"/>
              <a:t>Key Insights:</a:t>
            </a:r>
            <a:endParaRPr sz="1500"/>
          </a:p>
          <a:p>
            <a:pPr indent="-323850" lvl="0" marL="457200" rtl="0" algn="just">
              <a:spcBef>
                <a:spcPts val="0"/>
              </a:spcBef>
              <a:spcAft>
                <a:spcPts val="0"/>
              </a:spcAft>
              <a:buSzPts val="1500"/>
              <a:buChar char="●"/>
            </a:pPr>
            <a:r>
              <a:rPr lang="en" sz="1500"/>
              <a:t>Identified top cities for luxury homes.</a:t>
            </a:r>
            <a:endParaRPr sz="1500"/>
          </a:p>
          <a:p>
            <a:pPr indent="-323850" lvl="0" marL="457200" rtl="0" algn="just">
              <a:spcBef>
                <a:spcPts val="0"/>
              </a:spcBef>
              <a:spcAft>
                <a:spcPts val="0"/>
              </a:spcAft>
              <a:buSzPts val="1500"/>
              <a:buChar char="●"/>
            </a:pPr>
            <a:r>
              <a:rPr lang="en" sz="1500"/>
              <a:t>Observed geographic trends in property values across different regions.</a:t>
            </a:r>
            <a:endParaRPr sz="1500"/>
          </a:p>
          <a:p>
            <a:pPr indent="0" lvl="0" marL="0" rtl="0" algn="just">
              <a:spcBef>
                <a:spcPts val="0"/>
              </a:spcBef>
              <a:spcAft>
                <a:spcPts val="0"/>
              </a:spcAft>
              <a:buNone/>
            </a:pPr>
            <a:r>
              <a:rPr b="1" lang="en" sz="1500"/>
              <a:t>Complementary Visualization:</a:t>
            </a:r>
            <a:endParaRPr b="1" sz="1500"/>
          </a:p>
          <a:p>
            <a:pPr indent="-323850" lvl="0" marL="457200" rtl="0" algn="just">
              <a:spcBef>
                <a:spcPts val="0"/>
              </a:spcBef>
              <a:spcAft>
                <a:spcPts val="0"/>
              </a:spcAft>
              <a:buSzPts val="1500"/>
              <a:buChar char="●"/>
            </a:pPr>
            <a:r>
              <a:rPr lang="en" sz="1500"/>
              <a:t>Bar plot highlighting the top 10 cities by average sold price.</a:t>
            </a:r>
            <a:endParaRPr sz="1500"/>
          </a:p>
          <a:p>
            <a:pPr indent="-323850" lvl="0" marL="457200" rtl="0" algn="just">
              <a:spcBef>
                <a:spcPts val="0"/>
              </a:spcBef>
              <a:spcAft>
                <a:spcPts val="0"/>
              </a:spcAft>
              <a:buSzPts val="1500"/>
              <a:buChar char="●"/>
            </a:pPr>
            <a:r>
              <a:rPr lang="en" sz="1500"/>
              <a:t>Provides a clear view of regions with the highest property values.</a:t>
            </a:r>
            <a:endParaRPr sz="1500"/>
          </a:p>
          <a:p>
            <a:pPr indent="0" lvl="0" marL="0" rtl="0" algn="just">
              <a:spcBef>
                <a:spcPts val="0"/>
              </a:spcBef>
              <a:spcAft>
                <a:spcPts val="0"/>
              </a:spcAft>
              <a:buNone/>
            </a:pPr>
            <a:r>
              <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grpSp>
        <p:nvGrpSpPr>
          <p:cNvPr id="283" name="Google Shape;283;p35"/>
          <p:cNvGrpSpPr/>
          <p:nvPr/>
        </p:nvGrpSpPr>
        <p:grpSpPr>
          <a:xfrm>
            <a:off x="4939500" y="1219611"/>
            <a:ext cx="3837000" cy="2704200"/>
            <a:chOff x="4939500" y="1219611"/>
            <a:chExt cx="3837000" cy="2704200"/>
          </a:xfrm>
        </p:grpSpPr>
        <p:cxnSp>
          <p:nvCxnSpPr>
            <p:cNvPr id="284" name="Google Shape;284;p35"/>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5" name="Google Shape;285;p35"/>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6" name="Google Shape;286;p35"/>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7" name="Google Shape;287;p35"/>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8" name="Google Shape;288;p35"/>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9" name="Google Shape;289;p35"/>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0" name="Google Shape;290;p35"/>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1" name="Google Shape;291;p35"/>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2" name="Google Shape;292;p35"/>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3" name="Google Shape;293;p35"/>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94" name="Google Shape;294;p35"/>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296" name="Google Shape;296;p35"/>
          <p:cNvGrpSpPr/>
          <p:nvPr/>
        </p:nvGrpSpPr>
        <p:grpSpPr>
          <a:xfrm>
            <a:off x="4939534" y="2017046"/>
            <a:ext cx="3825543" cy="1573620"/>
            <a:chOff x="1000000" y="2393988"/>
            <a:chExt cx="4144235" cy="1704713"/>
          </a:xfrm>
        </p:grpSpPr>
        <p:sp>
          <p:nvSpPr>
            <p:cNvPr id="297" name="Google Shape;297;p35"/>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98" name="Google Shape;298;p35"/>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35"/>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35"/>
          <p:cNvGrpSpPr/>
          <p:nvPr/>
        </p:nvGrpSpPr>
        <p:grpSpPr>
          <a:xfrm>
            <a:off x="4939557" y="1778136"/>
            <a:ext cx="3836911" cy="1503799"/>
            <a:chOff x="1000025" y="2059300"/>
            <a:chExt cx="4156550" cy="1629075"/>
          </a:xfrm>
        </p:grpSpPr>
        <p:sp>
          <p:nvSpPr>
            <p:cNvPr id="308" name="Google Shape;308;p35"/>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309" name="Google Shape;309;p35"/>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3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
        <p:nvSpPr>
          <p:cNvPr id="318" name="Google Shape;318;p35"/>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Initial Observations</a:t>
            </a:r>
            <a:endParaRPr/>
          </a:p>
        </p:txBody>
      </p:sp>
      <p:sp>
        <p:nvSpPr>
          <p:cNvPr id="116" name="Google Shape;116;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23850" lvl="0" marL="457200" rtl="0" algn="just">
              <a:spcBef>
                <a:spcPts val="0"/>
              </a:spcBef>
              <a:spcAft>
                <a:spcPts val="0"/>
              </a:spcAft>
              <a:buSzPts val="1500"/>
              <a:buChar char="●"/>
            </a:pPr>
            <a:r>
              <a:rPr lang="en" sz="1500"/>
              <a:t>Data Types: Several columns need type conversions.</a:t>
            </a:r>
            <a:endParaRPr sz="1500"/>
          </a:p>
          <a:p>
            <a:pPr indent="-323850" lvl="0" marL="457200" rtl="0" algn="just">
              <a:spcBef>
                <a:spcPts val="0"/>
              </a:spcBef>
              <a:spcAft>
                <a:spcPts val="0"/>
              </a:spcAft>
              <a:buSzPts val="1500"/>
              <a:buChar char="●"/>
            </a:pPr>
            <a:r>
              <a:rPr lang="en" sz="1500"/>
              <a:t>Missing Values: columns such as lot acres, square footage, garage, kitchen features and HOA should be handled.</a:t>
            </a:r>
            <a:endParaRPr sz="1500"/>
          </a:p>
          <a:p>
            <a:pPr indent="-323850" lvl="0" marL="457200" rtl="0" algn="just">
              <a:spcBef>
                <a:spcPts val="0"/>
              </a:spcBef>
              <a:spcAft>
                <a:spcPts val="0"/>
              </a:spcAft>
              <a:buSzPts val="1500"/>
              <a:buChar char="●"/>
            </a:pPr>
            <a:r>
              <a:rPr lang="en" sz="1500"/>
              <a:t>Potential Outliers: Columns like lot_acres show extreme values, suggesting potential outliers (e.g., maximum of 2154 acres).</a:t>
            </a:r>
            <a:endParaRPr sz="1500"/>
          </a:p>
          <a:p>
            <a:pPr indent="-323850" lvl="0" marL="457200" rtl="0" algn="just">
              <a:spcBef>
                <a:spcPts val="0"/>
              </a:spcBef>
              <a:spcAft>
                <a:spcPts val="0"/>
              </a:spcAft>
              <a:buSzPts val="1500"/>
              <a:buChar char="●"/>
            </a:pPr>
            <a:r>
              <a:rPr lang="en" sz="1500"/>
              <a:t>Categorical Features: The kitchen_features and floor_covering columns contain multiple values as comma-separated strings, which might need encoding.</a:t>
            </a:r>
            <a:endParaRPr sz="1500"/>
          </a:p>
        </p:txBody>
      </p:sp>
      <p:sp>
        <p:nvSpPr>
          <p:cNvPr id="117" name="Google Shape;117;p15"/>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 Conversion Summary</a:t>
            </a:r>
            <a:endParaRPr/>
          </a:p>
        </p:txBody>
      </p:sp>
      <p:sp>
        <p:nvSpPr>
          <p:cNvPr id="123" name="Google Shape;123;p16"/>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24" name="Google Shape;124;p16"/>
          <p:cNvSpPr txBox="1"/>
          <p:nvPr>
            <p:ph idx="4294967295" type="body"/>
          </p:nvPr>
        </p:nvSpPr>
        <p:spPr>
          <a:xfrm>
            <a:off x="311700" y="1246350"/>
            <a:ext cx="8283600" cy="38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t>Zipcodes: </a:t>
            </a:r>
            <a:r>
              <a:rPr lang="en" sz="1600"/>
              <a:t>Converted from integers to strings to prevent incorrect numerical operations.</a:t>
            </a:r>
            <a:endParaRPr sz="1600"/>
          </a:p>
          <a:p>
            <a:pPr indent="0" lvl="0" marL="0" rtl="0" algn="just">
              <a:spcBef>
                <a:spcPts val="800"/>
              </a:spcBef>
              <a:spcAft>
                <a:spcPts val="0"/>
              </a:spcAft>
              <a:buNone/>
            </a:pPr>
            <a:r>
              <a:rPr b="1" lang="en" sz="1600"/>
              <a:t>Year Built: </a:t>
            </a:r>
            <a:r>
              <a:rPr lang="en" sz="1600"/>
              <a:t>Reformatted as year dates; zeros were replaced with NaN.</a:t>
            </a:r>
            <a:endParaRPr sz="1600"/>
          </a:p>
          <a:p>
            <a:pPr indent="0" lvl="0" marL="0" rtl="0" algn="just">
              <a:spcBef>
                <a:spcPts val="800"/>
              </a:spcBef>
              <a:spcAft>
                <a:spcPts val="0"/>
              </a:spcAft>
              <a:buNone/>
            </a:pPr>
            <a:r>
              <a:rPr b="1" lang="en" sz="1600"/>
              <a:t>Fireplaces: </a:t>
            </a:r>
            <a:r>
              <a:rPr lang="en" sz="1600"/>
              <a:t>Cleaned by replacing blank spaces with NaN and converted from strings to integers.</a:t>
            </a:r>
            <a:endParaRPr sz="1600"/>
          </a:p>
          <a:p>
            <a:pPr indent="0" lvl="0" marL="0" rtl="0" algn="just">
              <a:spcBef>
                <a:spcPts val="800"/>
              </a:spcBef>
              <a:spcAft>
                <a:spcPts val="0"/>
              </a:spcAft>
              <a:buNone/>
            </a:pPr>
            <a:r>
              <a:rPr b="1" lang="en" sz="1600"/>
              <a:t>HOA Fees: </a:t>
            </a:r>
            <a:r>
              <a:rPr lang="en" sz="1600"/>
              <a:t>Removed commas, replaced 'None' with NaN, and converted from strings to numeric values.</a:t>
            </a:r>
            <a:endParaRPr sz="1600"/>
          </a:p>
          <a:p>
            <a:pPr indent="0" lvl="0" marL="0" rtl="0" algn="just">
              <a:spcBef>
                <a:spcPts val="800"/>
              </a:spcBef>
              <a:spcAft>
                <a:spcPts val="800"/>
              </a:spcAft>
              <a:buNone/>
            </a:pPr>
            <a:r>
              <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Validation Summary</a:t>
            </a:r>
            <a:endParaRPr/>
          </a:p>
        </p:txBody>
      </p:sp>
      <p:sp>
        <p:nvSpPr>
          <p:cNvPr id="130" name="Google Shape;130;p17"/>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31" name="Google Shape;131;p17"/>
          <p:cNvSpPr txBox="1"/>
          <p:nvPr>
            <p:ph idx="4294967295" type="body"/>
          </p:nvPr>
        </p:nvSpPr>
        <p:spPr>
          <a:xfrm>
            <a:off x="311700" y="1246350"/>
            <a:ext cx="8283600" cy="38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To validate the data, we need to check for logical consistency across various columns. This involves ensuring that the values make sense in the context of the data and that there are no contradictions or anomalies.</a:t>
            </a:r>
            <a:endParaRPr sz="1500"/>
          </a:p>
          <a:p>
            <a:pPr indent="0" lvl="0" marL="0" rtl="0" algn="just">
              <a:spcBef>
                <a:spcPts val="800"/>
              </a:spcBef>
              <a:spcAft>
                <a:spcPts val="0"/>
              </a:spcAft>
              <a:buNone/>
            </a:pPr>
            <a:r>
              <a:rPr b="1" lang="en" sz="1500"/>
              <a:t>Year Built</a:t>
            </a:r>
            <a:r>
              <a:rPr lang="en" sz="1500"/>
              <a:t>: We checked that the years make sense—no future dates or unrealistic old years.</a:t>
            </a:r>
            <a:endParaRPr sz="1500"/>
          </a:p>
          <a:p>
            <a:pPr indent="0" lvl="0" marL="0" rtl="0" algn="just">
              <a:spcBef>
                <a:spcPts val="800"/>
              </a:spcBef>
              <a:spcAft>
                <a:spcPts val="0"/>
              </a:spcAft>
              <a:buNone/>
            </a:pPr>
            <a:r>
              <a:rPr b="1" lang="en" sz="1500"/>
              <a:t>Bedrooms, Bathrooms, and Square Footage</a:t>
            </a:r>
            <a:r>
              <a:rPr lang="en" sz="1500"/>
              <a:t>: We made sure the number of rooms and the home’s size match up logically.</a:t>
            </a:r>
            <a:endParaRPr sz="1500"/>
          </a:p>
          <a:p>
            <a:pPr indent="0" lvl="0" marL="0" rtl="0" algn="just">
              <a:spcBef>
                <a:spcPts val="800"/>
              </a:spcBef>
              <a:spcAft>
                <a:spcPts val="0"/>
              </a:spcAft>
              <a:buNone/>
            </a:pPr>
            <a:r>
              <a:rPr b="1" lang="en" sz="1500"/>
              <a:t>Lot Size</a:t>
            </a:r>
            <a:r>
              <a:rPr lang="en" sz="1500"/>
              <a:t>: We verified that the lot sizes are realistic for homes, and fixed any extreme values.</a:t>
            </a:r>
            <a:endParaRPr sz="1500"/>
          </a:p>
          <a:p>
            <a:pPr indent="0" lvl="0" marL="0" rtl="0" algn="just">
              <a:spcBef>
                <a:spcPts val="800"/>
              </a:spcBef>
              <a:spcAft>
                <a:spcPts val="0"/>
              </a:spcAft>
              <a:buNone/>
            </a:pPr>
            <a:r>
              <a:rPr b="1" lang="en" sz="1500"/>
              <a:t>Taxes</a:t>
            </a:r>
            <a:r>
              <a:rPr lang="en" sz="1500"/>
              <a:t>: We checked that tax amounts are reasonable. e.g., no zero or negative taxes unless justified</a:t>
            </a:r>
            <a:endParaRPr sz="1500"/>
          </a:p>
          <a:p>
            <a:pPr indent="0" lvl="0" marL="0" rtl="0" algn="just">
              <a:spcBef>
                <a:spcPts val="800"/>
              </a:spcBef>
              <a:spcAft>
                <a:spcPts val="0"/>
              </a:spcAft>
              <a:buNone/>
            </a:pPr>
            <a:r>
              <a:rPr b="1" lang="en" sz="1500"/>
              <a:t>Fireplaces</a:t>
            </a:r>
            <a:r>
              <a:rPr lang="en" sz="1500"/>
              <a:t>: We made sure the number of fireplaces is realistic, with no negative numbers.</a:t>
            </a:r>
            <a:endParaRPr sz="1500"/>
          </a:p>
          <a:p>
            <a:pPr indent="0" lvl="0" marL="0" rtl="0" algn="just">
              <a:spcBef>
                <a:spcPts val="800"/>
              </a:spcBef>
              <a:spcAft>
                <a:spcPts val="800"/>
              </a:spcAft>
              <a:buNone/>
            </a:pPr>
            <a:r>
              <a:rPr b="1" lang="en" sz="1500"/>
              <a:t>HOA Fees</a:t>
            </a:r>
            <a:r>
              <a:rPr lang="en" sz="1500"/>
              <a:t>: We ensured that fees are appropriate. E.g., no negative values.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Missing Values (1)</a:t>
            </a:r>
            <a:endParaRPr/>
          </a:p>
        </p:txBody>
      </p:sp>
      <p:sp>
        <p:nvSpPr>
          <p:cNvPr id="137" name="Google Shape;137;p1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23850" lvl="0" marL="457200" rtl="0" algn="just">
              <a:lnSpc>
                <a:spcPct val="100000"/>
              </a:lnSpc>
              <a:spcBef>
                <a:spcPts val="0"/>
              </a:spcBef>
              <a:spcAft>
                <a:spcPts val="0"/>
              </a:spcAft>
              <a:buSzPts val="1500"/>
              <a:buChar char="●"/>
            </a:pPr>
            <a:r>
              <a:rPr lang="en" sz="1500"/>
              <a:t>MLS	0</a:t>
            </a:r>
            <a:endParaRPr sz="1500"/>
          </a:p>
          <a:p>
            <a:pPr indent="-323850" lvl="0" marL="457200" rtl="0" algn="just">
              <a:lnSpc>
                <a:spcPct val="100000"/>
              </a:lnSpc>
              <a:spcBef>
                <a:spcPts val="0"/>
              </a:spcBef>
              <a:spcAft>
                <a:spcPts val="0"/>
              </a:spcAft>
              <a:buSzPts val="1500"/>
              <a:buChar char="●"/>
            </a:pPr>
            <a:r>
              <a:rPr lang="en" sz="1500"/>
              <a:t>sold_price	0</a:t>
            </a:r>
            <a:endParaRPr sz="1500"/>
          </a:p>
          <a:p>
            <a:pPr indent="-323850" lvl="0" marL="457200" rtl="0" algn="just">
              <a:lnSpc>
                <a:spcPct val="100000"/>
              </a:lnSpc>
              <a:spcBef>
                <a:spcPts val="0"/>
              </a:spcBef>
              <a:spcAft>
                <a:spcPts val="0"/>
              </a:spcAft>
              <a:buSzPts val="1500"/>
              <a:buChar char="●"/>
            </a:pPr>
            <a:r>
              <a:rPr lang="en" sz="1500"/>
              <a:t>zipcode	0</a:t>
            </a:r>
            <a:endParaRPr sz="1500"/>
          </a:p>
          <a:p>
            <a:pPr indent="-323850" lvl="0" marL="457200" rtl="0" algn="just">
              <a:lnSpc>
                <a:spcPct val="100000"/>
              </a:lnSpc>
              <a:spcBef>
                <a:spcPts val="0"/>
              </a:spcBef>
              <a:spcAft>
                <a:spcPts val="0"/>
              </a:spcAft>
              <a:buSzPts val="1500"/>
              <a:buChar char="●"/>
            </a:pPr>
            <a:r>
              <a:rPr lang="en" sz="1500"/>
              <a:t>longitude	0</a:t>
            </a:r>
            <a:endParaRPr sz="1500"/>
          </a:p>
          <a:p>
            <a:pPr indent="-323850" lvl="0" marL="457200" rtl="0" algn="just">
              <a:lnSpc>
                <a:spcPct val="100000"/>
              </a:lnSpc>
              <a:spcBef>
                <a:spcPts val="0"/>
              </a:spcBef>
              <a:spcAft>
                <a:spcPts val="0"/>
              </a:spcAft>
              <a:buSzPts val="1500"/>
              <a:buChar char="●"/>
            </a:pPr>
            <a:r>
              <a:rPr lang="en" sz="1500"/>
              <a:t>latitude	0</a:t>
            </a:r>
            <a:endParaRPr sz="1500"/>
          </a:p>
          <a:p>
            <a:pPr indent="-323850" lvl="0" marL="457200" rtl="0" algn="just">
              <a:lnSpc>
                <a:spcPct val="100000"/>
              </a:lnSpc>
              <a:spcBef>
                <a:spcPts val="0"/>
              </a:spcBef>
              <a:spcAft>
                <a:spcPts val="0"/>
              </a:spcAft>
              <a:buSzPts val="1500"/>
              <a:buChar char="●"/>
            </a:pPr>
            <a:r>
              <a:rPr lang="en" sz="1500"/>
              <a:t>lot_acres	49</a:t>
            </a:r>
            <a:endParaRPr sz="1500"/>
          </a:p>
          <a:p>
            <a:pPr indent="-323850" lvl="0" marL="457200" rtl="0" algn="just">
              <a:lnSpc>
                <a:spcPct val="100000"/>
              </a:lnSpc>
              <a:spcBef>
                <a:spcPts val="0"/>
              </a:spcBef>
              <a:spcAft>
                <a:spcPts val="0"/>
              </a:spcAft>
              <a:buSzPts val="1500"/>
              <a:buChar char="●"/>
            </a:pPr>
            <a:r>
              <a:rPr lang="en" sz="1500"/>
              <a:t>taxes	0</a:t>
            </a:r>
            <a:endParaRPr sz="1500"/>
          </a:p>
          <a:p>
            <a:pPr indent="-323850" lvl="0" marL="457200" rtl="0" algn="just">
              <a:lnSpc>
                <a:spcPct val="100000"/>
              </a:lnSpc>
              <a:spcBef>
                <a:spcPts val="0"/>
              </a:spcBef>
              <a:spcAft>
                <a:spcPts val="0"/>
              </a:spcAft>
              <a:buSzPts val="1500"/>
              <a:buChar char="●"/>
            </a:pPr>
            <a:r>
              <a:rPr lang="en" sz="1500"/>
              <a:t>year_built	5</a:t>
            </a:r>
            <a:endParaRPr sz="1500"/>
          </a:p>
          <a:p>
            <a:pPr indent="-323850" lvl="0" marL="457200" rtl="0" algn="just">
              <a:lnSpc>
                <a:spcPct val="100000"/>
              </a:lnSpc>
              <a:spcBef>
                <a:spcPts val="0"/>
              </a:spcBef>
              <a:spcAft>
                <a:spcPts val="0"/>
              </a:spcAft>
              <a:buSzPts val="1500"/>
              <a:buChar char="●"/>
            </a:pPr>
            <a:r>
              <a:rPr lang="en" sz="1500"/>
              <a:t>bedrooms	0</a:t>
            </a:r>
            <a:endParaRPr sz="1500"/>
          </a:p>
          <a:p>
            <a:pPr indent="-323850" lvl="0" marL="457200" rtl="0" algn="just">
              <a:lnSpc>
                <a:spcPct val="100000"/>
              </a:lnSpc>
              <a:spcBef>
                <a:spcPts val="0"/>
              </a:spcBef>
              <a:spcAft>
                <a:spcPts val="0"/>
              </a:spcAft>
              <a:buSzPts val="1500"/>
              <a:buChar char="●"/>
            </a:pPr>
            <a:r>
              <a:rPr lang="en" sz="1500"/>
              <a:t>bathrooms	6</a:t>
            </a:r>
            <a:endParaRPr sz="1500"/>
          </a:p>
          <a:p>
            <a:pPr indent="-323850" lvl="0" marL="457200" rtl="0" algn="just">
              <a:lnSpc>
                <a:spcPct val="100000"/>
              </a:lnSpc>
              <a:spcBef>
                <a:spcPts val="0"/>
              </a:spcBef>
              <a:spcAft>
                <a:spcPts val="0"/>
              </a:spcAft>
              <a:buSzPts val="1500"/>
              <a:buChar char="●"/>
            </a:pPr>
            <a:r>
              <a:rPr lang="en" sz="1500"/>
              <a:t>sqrt_ft	56</a:t>
            </a:r>
            <a:endParaRPr sz="1500"/>
          </a:p>
          <a:p>
            <a:pPr indent="-323850" lvl="0" marL="457200" rtl="0" algn="just">
              <a:lnSpc>
                <a:spcPct val="100000"/>
              </a:lnSpc>
              <a:spcBef>
                <a:spcPts val="0"/>
              </a:spcBef>
              <a:spcAft>
                <a:spcPts val="0"/>
              </a:spcAft>
              <a:buSzPts val="1500"/>
              <a:buChar char="●"/>
            </a:pPr>
            <a:r>
              <a:rPr lang="en" sz="1500"/>
              <a:t>garage	7</a:t>
            </a:r>
            <a:endParaRPr sz="1500"/>
          </a:p>
          <a:p>
            <a:pPr indent="-323850" lvl="0" marL="457200" rtl="0" algn="just">
              <a:lnSpc>
                <a:spcPct val="100000"/>
              </a:lnSpc>
              <a:spcBef>
                <a:spcPts val="0"/>
              </a:spcBef>
              <a:spcAft>
                <a:spcPts val="0"/>
              </a:spcAft>
              <a:buSzPts val="1500"/>
              <a:buChar char="●"/>
            </a:pPr>
            <a:r>
              <a:rPr lang="en" sz="1500"/>
              <a:t>kitchen_features	33</a:t>
            </a:r>
            <a:endParaRPr sz="1500"/>
          </a:p>
          <a:p>
            <a:pPr indent="-323850" lvl="0" marL="457200" rtl="0" algn="just">
              <a:lnSpc>
                <a:spcPct val="100000"/>
              </a:lnSpc>
              <a:spcBef>
                <a:spcPts val="0"/>
              </a:spcBef>
              <a:spcAft>
                <a:spcPts val="0"/>
              </a:spcAft>
              <a:buSzPts val="1500"/>
              <a:buChar char="●"/>
            </a:pPr>
            <a:r>
              <a:rPr lang="en" sz="1500"/>
              <a:t>fireplaces	25</a:t>
            </a:r>
            <a:endParaRPr sz="1500"/>
          </a:p>
          <a:p>
            <a:pPr indent="-323850" lvl="0" marL="457200" rtl="0" algn="just">
              <a:lnSpc>
                <a:spcPct val="100000"/>
              </a:lnSpc>
              <a:spcBef>
                <a:spcPts val="0"/>
              </a:spcBef>
              <a:spcAft>
                <a:spcPts val="0"/>
              </a:spcAft>
              <a:buSzPts val="1500"/>
              <a:buChar char="●"/>
            </a:pPr>
            <a:r>
              <a:rPr lang="en" sz="1500"/>
              <a:t>floor_covering	1</a:t>
            </a:r>
            <a:endParaRPr sz="1500"/>
          </a:p>
          <a:p>
            <a:pPr indent="-323850" lvl="0" marL="457200" rtl="0" algn="just">
              <a:lnSpc>
                <a:spcPct val="100000"/>
              </a:lnSpc>
              <a:spcBef>
                <a:spcPts val="0"/>
              </a:spcBef>
              <a:spcAft>
                <a:spcPts val="0"/>
              </a:spcAft>
              <a:buSzPts val="1500"/>
              <a:buChar char="●"/>
            </a:pPr>
            <a:r>
              <a:rPr lang="en" sz="1500"/>
              <a:t>HOA	562</a:t>
            </a:r>
            <a:endParaRPr sz="1500"/>
          </a:p>
        </p:txBody>
      </p:sp>
      <p:sp>
        <p:nvSpPr>
          <p:cNvPr id="138" name="Google Shape;138;p18"/>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39" name="Google Shape;139;p18"/>
          <p:cNvSpPr txBox="1"/>
          <p:nvPr>
            <p:ph idx="2" type="body"/>
          </p:nvPr>
        </p:nvSpPr>
        <p:spPr>
          <a:xfrm>
            <a:off x="4572000" y="996725"/>
            <a:ext cx="3999900" cy="38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Strategies Employed</a:t>
            </a:r>
            <a:endParaRPr b="1" sz="1500"/>
          </a:p>
          <a:p>
            <a:pPr indent="-323850" lvl="0" marL="457200" rtl="0" algn="just">
              <a:spcBef>
                <a:spcPts val="1600"/>
              </a:spcBef>
              <a:spcAft>
                <a:spcPts val="0"/>
              </a:spcAft>
              <a:buSzPts val="1500"/>
              <a:buAutoNum type="arabicPeriod"/>
            </a:pPr>
            <a:r>
              <a:rPr b="1" lang="en" sz="1500"/>
              <a:t>G</a:t>
            </a:r>
            <a:r>
              <a:rPr b="1" lang="en" sz="1500"/>
              <a:t>roup-Based Imputation</a:t>
            </a:r>
            <a:r>
              <a:rPr lang="en" sz="1500"/>
              <a:t>: Used for columns like Lot Acres, Year Built, and Bathrooms to estimate missing values based on similar records.</a:t>
            </a:r>
            <a:endParaRPr sz="1500"/>
          </a:p>
          <a:p>
            <a:pPr indent="-323850" lvl="0" marL="457200" rtl="0" algn="just">
              <a:spcBef>
                <a:spcPts val="0"/>
              </a:spcBef>
              <a:spcAft>
                <a:spcPts val="0"/>
              </a:spcAft>
              <a:buSzPts val="1500"/>
              <a:buAutoNum type="arabicPeriod"/>
            </a:pPr>
            <a:r>
              <a:rPr b="1" lang="en" sz="1500"/>
              <a:t>K-Nearest Neighbors (KNN) Imputation:</a:t>
            </a:r>
            <a:r>
              <a:rPr lang="en" sz="1500"/>
              <a:t> Applied for HOA Fees to predict missing values using related features.</a:t>
            </a:r>
            <a:endParaRPr sz="1500"/>
          </a:p>
          <a:p>
            <a:pPr indent="-323850" lvl="0" marL="457200" rtl="0" algn="just">
              <a:spcBef>
                <a:spcPts val="0"/>
              </a:spcBef>
              <a:spcAft>
                <a:spcPts val="0"/>
              </a:spcAft>
              <a:buSzPts val="1500"/>
              <a:buAutoNum type="arabicPeriod"/>
            </a:pPr>
            <a:r>
              <a:rPr b="1" lang="en" sz="1500"/>
              <a:t>Simple Fill:</a:t>
            </a:r>
            <a:r>
              <a:rPr lang="en" sz="1500"/>
              <a:t> Replaced NaN values with appropriate placeholders, like 'No Features Listed' for Kitchen Features.</a:t>
            </a:r>
            <a:endParaRPr sz="1500"/>
          </a:p>
          <a:p>
            <a:pPr indent="0" lvl="0" marL="0" rtl="0" algn="l">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Handling Missing Values (2)</a:t>
            </a:r>
            <a:endParaRPr/>
          </a:p>
        </p:txBody>
      </p:sp>
      <p:sp>
        <p:nvSpPr>
          <p:cNvPr id="145" name="Google Shape;145;p19"/>
          <p:cNvSpPr txBox="1"/>
          <p:nvPr>
            <p:ph idx="2" type="body"/>
          </p:nvPr>
        </p:nvSpPr>
        <p:spPr>
          <a:xfrm>
            <a:off x="4631400" y="284400"/>
            <a:ext cx="4512600" cy="45747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1500"/>
              <a:t>Lot Acres Imputation</a:t>
            </a:r>
            <a:endParaRPr sz="1500"/>
          </a:p>
          <a:p>
            <a:pPr indent="-323850" lvl="0" marL="457200" rtl="0" algn="just">
              <a:lnSpc>
                <a:spcPct val="100000"/>
              </a:lnSpc>
              <a:spcBef>
                <a:spcPts val="1600"/>
              </a:spcBef>
              <a:spcAft>
                <a:spcPts val="0"/>
              </a:spcAft>
              <a:buSzPts val="1500"/>
              <a:buChar char="●"/>
            </a:pPr>
            <a:r>
              <a:rPr lang="en" sz="1500"/>
              <a:t>Group-Based Imputation by Zipcode, Bedrooms, and Sold Price</a:t>
            </a:r>
            <a:endParaRPr sz="1500"/>
          </a:p>
          <a:p>
            <a:pPr indent="-323850" lvl="0" marL="457200" rtl="0" algn="just">
              <a:lnSpc>
                <a:spcPct val="100000"/>
              </a:lnSpc>
              <a:spcBef>
                <a:spcPts val="0"/>
              </a:spcBef>
              <a:spcAft>
                <a:spcPts val="0"/>
              </a:spcAft>
              <a:buSzPts val="1500"/>
              <a:buChar char="●"/>
            </a:pPr>
            <a:r>
              <a:rPr lang="en" sz="1500"/>
              <a:t>Process: Calculated the mean Lot Acres within groups and used it to fill missing values.</a:t>
            </a:r>
            <a:endParaRPr sz="1500"/>
          </a:p>
          <a:p>
            <a:pPr indent="0" lvl="0" marL="0" rtl="0" algn="just">
              <a:lnSpc>
                <a:spcPct val="100000"/>
              </a:lnSpc>
              <a:spcBef>
                <a:spcPts val="1600"/>
              </a:spcBef>
              <a:spcAft>
                <a:spcPts val="0"/>
              </a:spcAft>
              <a:buNone/>
            </a:pPr>
            <a:r>
              <a:rPr lang="en" sz="1500"/>
              <a:t>Year Built Imputation</a:t>
            </a:r>
            <a:endParaRPr sz="1500"/>
          </a:p>
          <a:p>
            <a:pPr indent="-323850" lvl="0" marL="457200" rtl="0" algn="just">
              <a:lnSpc>
                <a:spcPct val="100000"/>
              </a:lnSpc>
              <a:spcBef>
                <a:spcPts val="0"/>
              </a:spcBef>
              <a:spcAft>
                <a:spcPts val="0"/>
              </a:spcAft>
              <a:buSzPts val="1500"/>
              <a:buChar char="●"/>
            </a:pPr>
            <a:r>
              <a:rPr lang="en" sz="1500"/>
              <a:t>Method: Group-Based Median Imputation by Zipcode and Sold Price</a:t>
            </a:r>
            <a:endParaRPr sz="1500"/>
          </a:p>
          <a:p>
            <a:pPr indent="-323850" lvl="0" marL="457200" rtl="0" algn="just">
              <a:lnSpc>
                <a:spcPct val="100000"/>
              </a:lnSpc>
              <a:spcBef>
                <a:spcPts val="0"/>
              </a:spcBef>
              <a:spcAft>
                <a:spcPts val="0"/>
              </a:spcAft>
              <a:buSzPts val="1500"/>
              <a:buChar char="●"/>
            </a:pPr>
            <a:r>
              <a:rPr lang="en" sz="1500"/>
              <a:t>Process: Replaced missing Year Built values with the median from similar properties.</a:t>
            </a:r>
            <a:endParaRPr sz="1500"/>
          </a:p>
          <a:p>
            <a:pPr indent="0" lvl="0" marL="0" rtl="0" algn="just">
              <a:lnSpc>
                <a:spcPct val="100000"/>
              </a:lnSpc>
              <a:spcBef>
                <a:spcPts val="1600"/>
              </a:spcBef>
              <a:spcAft>
                <a:spcPts val="0"/>
              </a:spcAft>
              <a:buNone/>
            </a:pPr>
            <a:r>
              <a:rPr lang="en" sz="1500"/>
              <a:t>Bathrooms Imputation</a:t>
            </a:r>
            <a:endParaRPr sz="1500"/>
          </a:p>
          <a:p>
            <a:pPr indent="-323850" lvl="0" marL="457200" rtl="0" algn="just">
              <a:lnSpc>
                <a:spcPct val="100000"/>
              </a:lnSpc>
              <a:spcBef>
                <a:spcPts val="0"/>
              </a:spcBef>
              <a:spcAft>
                <a:spcPts val="0"/>
              </a:spcAft>
              <a:buSzPts val="1500"/>
              <a:buChar char="●"/>
            </a:pPr>
            <a:r>
              <a:rPr lang="en" sz="1500"/>
              <a:t>Method: Group-Based Imputation by Bedrooms and Garage</a:t>
            </a:r>
            <a:endParaRPr sz="1500"/>
          </a:p>
          <a:p>
            <a:pPr indent="-323850" lvl="0" marL="457200" rtl="0" algn="just">
              <a:lnSpc>
                <a:spcPct val="100000"/>
              </a:lnSpc>
              <a:spcBef>
                <a:spcPts val="0"/>
              </a:spcBef>
              <a:spcAft>
                <a:spcPts val="0"/>
              </a:spcAft>
              <a:buSzPts val="1500"/>
              <a:buChar char="●"/>
            </a:pPr>
            <a:r>
              <a:rPr lang="en" sz="1500"/>
              <a:t>Process: Estimated missing Bathroom values based on the number of Bedrooms and Garage size.</a:t>
            </a:r>
            <a:endParaRPr sz="1500"/>
          </a:p>
        </p:txBody>
      </p:sp>
      <p:sp>
        <p:nvSpPr>
          <p:cNvPr id="146" name="Google Shape;146;p19"/>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47" name="Google Shape;147;p1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Group-Based Imputation Details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Handling Missing Values (3)</a:t>
            </a:r>
            <a:endParaRPr/>
          </a:p>
        </p:txBody>
      </p:sp>
      <p:sp>
        <p:nvSpPr>
          <p:cNvPr id="153" name="Google Shape;153;p20"/>
          <p:cNvSpPr txBox="1"/>
          <p:nvPr>
            <p:ph idx="2" type="body"/>
          </p:nvPr>
        </p:nvSpPr>
        <p:spPr>
          <a:xfrm>
            <a:off x="4631400" y="284400"/>
            <a:ext cx="4512600" cy="45747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1300"/>
              <a:t>Square Footage</a:t>
            </a:r>
            <a:endParaRPr sz="1300"/>
          </a:p>
          <a:p>
            <a:pPr indent="-311150" lvl="0" marL="457200" rtl="0" algn="just">
              <a:lnSpc>
                <a:spcPct val="100000"/>
              </a:lnSpc>
              <a:spcBef>
                <a:spcPts val="0"/>
              </a:spcBef>
              <a:spcAft>
                <a:spcPts val="0"/>
              </a:spcAft>
              <a:buSzPts val="1300"/>
              <a:buChar char="●"/>
            </a:pPr>
            <a:r>
              <a:rPr lang="en" sz="1300"/>
              <a:t>Strategy: Introduced a new feature combining Bedrooms and Bathrooms to estimate missing Square Footage values.</a:t>
            </a:r>
            <a:endParaRPr sz="1300"/>
          </a:p>
          <a:p>
            <a:pPr indent="-311150" lvl="0" marL="457200" rtl="0" algn="just">
              <a:lnSpc>
                <a:spcPct val="100000"/>
              </a:lnSpc>
              <a:spcBef>
                <a:spcPts val="0"/>
              </a:spcBef>
              <a:spcAft>
                <a:spcPts val="0"/>
              </a:spcAft>
              <a:buSzPts val="1300"/>
              <a:buChar char="●"/>
            </a:pPr>
            <a:r>
              <a:rPr lang="en" sz="1300"/>
              <a:t>Process: Imputed missing values based on the average Square Footage of similar properties.</a:t>
            </a:r>
            <a:endParaRPr sz="1300"/>
          </a:p>
          <a:p>
            <a:pPr indent="0" lvl="0" marL="0" rtl="0" algn="just">
              <a:lnSpc>
                <a:spcPct val="100000"/>
              </a:lnSpc>
              <a:spcBef>
                <a:spcPts val="1600"/>
              </a:spcBef>
              <a:spcAft>
                <a:spcPts val="0"/>
              </a:spcAft>
              <a:buNone/>
            </a:pPr>
            <a:r>
              <a:rPr lang="en" sz="1300"/>
              <a:t>HOA Fees (Homeowners Association)</a:t>
            </a:r>
            <a:endParaRPr sz="1300"/>
          </a:p>
          <a:p>
            <a:pPr indent="-311150" lvl="0" marL="457200" rtl="0" algn="just">
              <a:lnSpc>
                <a:spcPct val="100000"/>
              </a:lnSpc>
              <a:spcBef>
                <a:spcPts val="0"/>
              </a:spcBef>
              <a:spcAft>
                <a:spcPts val="0"/>
              </a:spcAft>
              <a:buSzPts val="1300"/>
              <a:buChar char="●"/>
            </a:pPr>
            <a:r>
              <a:rPr lang="en" sz="1300"/>
              <a:t>Strategy: KNN Imputation</a:t>
            </a:r>
            <a:endParaRPr sz="1300"/>
          </a:p>
          <a:p>
            <a:pPr indent="-311150" lvl="0" marL="457200" rtl="0" algn="just">
              <a:lnSpc>
                <a:spcPct val="100000"/>
              </a:lnSpc>
              <a:spcBef>
                <a:spcPts val="0"/>
              </a:spcBef>
              <a:spcAft>
                <a:spcPts val="0"/>
              </a:spcAft>
              <a:buSzPts val="1300"/>
              <a:buChar char="●"/>
            </a:pPr>
            <a:r>
              <a:rPr lang="en" sz="1300"/>
              <a:t>Process: Used KNN to predict and impute missing HOA fees based on related property features like Sold Price, Year Built, and Lot Acres.</a:t>
            </a:r>
            <a:endParaRPr sz="1300"/>
          </a:p>
          <a:p>
            <a:pPr indent="0" lvl="0" marL="457200" rtl="0" algn="just">
              <a:lnSpc>
                <a:spcPct val="100000"/>
              </a:lnSpc>
              <a:spcBef>
                <a:spcPts val="0"/>
              </a:spcBef>
              <a:spcAft>
                <a:spcPts val="0"/>
              </a:spcAft>
              <a:buNone/>
            </a:pPr>
            <a:r>
              <a:t/>
            </a:r>
            <a:endParaRPr sz="1300"/>
          </a:p>
          <a:p>
            <a:pPr indent="0" lvl="0" marL="0" rtl="0" algn="just">
              <a:lnSpc>
                <a:spcPct val="100000"/>
              </a:lnSpc>
              <a:spcBef>
                <a:spcPts val="0"/>
              </a:spcBef>
              <a:spcAft>
                <a:spcPts val="0"/>
              </a:spcAft>
              <a:buNone/>
            </a:pPr>
            <a:r>
              <a:rPr lang="en" sz="1300"/>
              <a:t>Fireplaces &amp; Kitchen Features</a:t>
            </a:r>
            <a:endParaRPr sz="1300"/>
          </a:p>
          <a:p>
            <a:pPr indent="-311150" lvl="0" marL="457200" rtl="0" algn="just">
              <a:lnSpc>
                <a:spcPct val="100000"/>
              </a:lnSpc>
              <a:spcBef>
                <a:spcPts val="0"/>
              </a:spcBef>
              <a:spcAft>
                <a:spcPts val="0"/>
              </a:spcAft>
              <a:buSzPts val="1300"/>
              <a:buChar char="●"/>
            </a:pPr>
            <a:r>
              <a:rPr lang="en" sz="1300"/>
              <a:t>Fireplaces: Replaced missing values with 0, indicating no fireplaces.</a:t>
            </a:r>
            <a:endParaRPr sz="1300"/>
          </a:p>
          <a:p>
            <a:pPr indent="-311150" lvl="0" marL="457200" rtl="0" algn="just">
              <a:lnSpc>
                <a:spcPct val="100000"/>
              </a:lnSpc>
              <a:spcBef>
                <a:spcPts val="0"/>
              </a:spcBef>
              <a:spcAft>
                <a:spcPts val="0"/>
              </a:spcAft>
              <a:buSzPts val="1300"/>
              <a:buChar char="●"/>
            </a:pPr>
            <a:r>
              <a:rPr lang="en" sz="1300"/>
              <a:t>Kitchen Features: Filled missing values with 'No Features Listed', ensuring complete data for analysis.</a:t>
            </a:r>
            <a:endParaRPr sz="1300"/>
          </a:p>
        </p:txBody>
      </p:sp>
      <p:sp>
        <p:nvSpPr>
          <p:cNvPr id="154" name="Google Shape;154;p20"/>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55" name="Google Shape;155;p2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Addressing Complex Missing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61" name="Google Shape;161;p21"/>
          <p:cNvSpPr/>
          <p:nvPr/>
        </p:nvSpPr>
        <p:spPr>
          <a:xfrm>
            <a:off x="432350" y="1685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2" name="Google Shape;162;p21"/>
          <p:cNvSpPr txBox="1"/>
          <p:nvPr>
            <p:ph idx="4294967295" type="body"/>
          </p:nvPr>
        </p:nvSpPr>
        <p:spPr>
          <a:xfrm>
            <a:off x="432350" y="1832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Descriptive Statistics</a:t>
            </a:r>
            <a:endParaRPr>
              <a:solidFill>
                <a:schemeClr val="lt1"/>
              </a:solidFill>
            </a:endParaRPr>
          </a:p>
        </p:txBody>
      </p:sp>
      <p:sp>
        <p:nvSpPr>
          <p:cNvPr id="163" name="Google Shape;163;p21"/>
          <p:cNvSpPr/>
          <p:nvPr/>
        </p:nvSpPr>
        <p:spPr>
          <a:xfrm>
            <a:off x="3044777" y="1685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4" name="Google Shape;164;p21"/>
          <p:cNvSpPr txBox="1"/>
          <p:nvPr>
            <p:ph idx="4294967295" type="body"/>
          </p:nvPr>
        </p:nvSpPr>
        <p:spPr>
          <a:xfrm>
            <a:off x="3336150" y="1832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Distribution of Data</a:t>
            </a:r>
            <a:endParaRPr>
              <a:solidFill>
                <a:schemeClr val="lt1"/>
              </a:solidFill>
            </a:endParaRPr>
          </a:p>
        </p:txBody>
      </p:sp>
      <p:sp>
        <p:nvSpPr>
          <p:cNvPr id="165" name="Google Shape;165;p21"/>
          <p:cNvSpPr/>
          <p:nvPr/>
        </p:nvSpPr>
        <p:spPr>
          <a:xfrm>
            <a:off x="5948502" y="1685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6" name="Google Shape;166;p21"/>
          <p:cNvSpPr txBox="1"/>
          <p:nvPr>
            <p:ph idx="4294967295" type="body"/>
          </p:nvPr>
        </p:nvSpPr>
        <p:spPr>
          <a:xfrm>
            <a:off x="6254233" y="1832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lt1"/>
                </a:solidFill>
              </a:rPr>
              <a:t>Range of Data </a:t>
            </a:r>
            <a:r>
              <a:rPr lang="en" sz="1600">
                <a:solidFill>
                  <a:schemeClr val="lt1"/>
                </a:solidFill>
              </a:rPr>
              <a:t>(detection of Outliers)</a:t>
            </a:r>
            <a:endParaRPr sz="1600">
              <a:solidFill>
                <a:schemeClr val="lt1"/>
              </a:solidFill>
            </a:endParaRPr>
          </a:p>
        </p:txBody>
      </p:sp>
      <p:sp>
        <p:nvSpPr>
          <p:cNvPr id="167" name="Google Shape;167;p21"/>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1"/>
          <p:cNvSpPr/>
          <p:nvPr/>
        </p:nvSpPr>
        <p:spPr>
          <a:xfrm>
            <a:off x="3493627" y="27759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9" name="Google Shape;169;p21"/>
          <p:cNvSpPr txBox="1"/>
          <p:nvPr>
            <p:ph idx="4294967295" type="body"/>
          </p:nvPr>
        </p:nvSpPr>
        <p:spPr>
          <a:xfrm>
            <a:off x="3799358" y="29226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lt1"/>
                </a:solidFill>
              </a:rPr>
              <a:t>Geospatial Analysis</a:t>
            </a:r>
            <a:endParaRPr sz="1600">
              <a:solidFill>
                <a:schemeClr val="lt1"/>
              </a:solidFill>
            </a:endParaRPr>
          </a:p>
        </p:txBody>
      </p:sp>
      <p:sp>
        <p:nvSpPr>
          <p:cNvPr id="170" name="Google Shape;170;p21"/>
          <p:cNvSpPr/>
          <p:nvPr/>
        </p:nvSpPr>
        <p:spPr>
          <a:xfrm>
            <a:off x="432352" y="27759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1" name="Google Shape;171;p21"/>
          <p:cNvSpPr txBox="1"/>
          <p:nvPr>
            <p:ph idx="4294967295" type="body"/>
          </p:nvPr>
        </p:nvSpPr>
        <p:spPr>
          <a:xfrm>
            <a:off x="738083" y="29226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lt1"/>
                </a:solidFill>
              </a:rPr>
              <a:t>Correlation Analysis</a:t>
            </a:r>
            <a:endParaRPr sz="17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