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jTe2BuySb+l1ZWO3raahViQns8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83bb4da3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d83bb4da3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83bb4da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d83bb4da36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83bb4da3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d83bb4da36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83bb4da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d83bb4da3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83bb4da3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d83bb4da3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83bb4da3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1d83bb4da3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83bb4da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d83bb4da3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Part II - PISA Dataset Exploration</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by Alham Hotaki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d83bb4da36_0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(Visualization 4)</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112" name="Google Shape;112;g1d83bb4da36_0_33"/>
          <p:cNvSpPr txBox="1"/>
          <p:nvPr>
            <p:ph idx="1" type="body"/>
          </p:nvPr>
        </p:nvSpPr>
        <p:spPr>
          <a:xfrm>
            <a:off x="311700" y="1152475"/>
            <a:ext cx="2545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571"/>
              <a:buNone/>
            </a:pPr>
            <a:r>
              <a:rPr i="1" lang="en"/>
              <a:t>Boys tend to benefit more from their family's wealth than girls.</a:t>
            </a:r>
            <a:endParaRPr i="1"/>
          </a:p>
        </p:txBody>
      </p:sp>
      <p:pic>
        <p:nvPicPr>
          <p:cNvPr id="113" name="Google Shape;113;g1d83bb4da36_0_33"/>
          <p:cNvPicPr preferRelativeResize="0"/>
          <p:nvPr/>
        </p:nvPicPr>
        <p:blipFill>
          <a:blip r:embed="rId3">
            <a:alphaModFix/>
          </a:blip>
          <a:stretch>
            <a:fillRect/>
          </a:stretch>
        </p:blipFill>
        <p:spPr>
          <a:xfrm>
            <a:off x="3419475" y="747900"/>
            <a:ext cx="5265874" cy="424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d83bb4da36_0_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(Visualization 5)</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119" name="Google Shape;119;g1d83bb4da36_0_41"/>
          <p:cNvSpPr txBox="1"/>
          <p:nvPr>
            <p:ph idx="1" type="body"/>
          </p:nvPr>
        </p:nvSpPr>
        <p:spPr>
          <a:xfrm>
            <a:off x="311700" y="1152475"/>
            <a:ext cx="2545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571"/>
              <a:buNone/>
            </a:pPr>
            <a:r>
              <a:rPr i="1" lang="en"/>
              <a:t>No major European economies are among the top-performing countries in PISA compared to East Asian nations. Interestingly, </a:t>
            </a:r>
            <a:r>
              <a:rPr i="1" lang="en"/>
              <a:t>female students are dominating the list. </a:t>
            </a:r>
            <a:endParaRPr i="1"/>
          </a:p>
        </p:txBody>
      </p:sp>
      <p:pic>
        <p:nvPicPr>
          <p:cNvPr id="120" name="Google Shape;120;g1d83bb4da36_0_41"/>
          <p:cNvPicPr preferRelativeResize="0"/>
          <p:nvPr/>
        </p:nvPicPr>
        <p:blipFill>
          <a:blip r:embed="rId3">
            <a:alphaModFix/>
          </a:blip>
          <a:stretch>
            <a:fillRect/>
          </a:stretch>
        </p:blipFill>
        <p:spPr>
          <a:xfrm>
            <a:off x="3219450" y="661276"/>
            <a:ext cx="5725651" cy="4205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d83bb4da36_0_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(Visualization 6)</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126" name="Google Shape;126;g1d83bb4da36_0_49"/>
          <p:cNvSpPr txBox="1"/>
          <p:nvPr>
            <p:ph idx="1" type="body"/>
          </p:nvPr>
        </p:nvSpPr>
        <p:spPr>
          <a:xfrm>
            <a:off x="222450" y="1017725"/>
            <a:ext cx="8699100" cy="4668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78571"/>
              <a:buNone/>
            </a:pPr>
            <a:r>
              <a:rPr i="1" lang="en"/>
              <a:t>Mothers and fathers who have completed higher education levels have the greatest impact on the success of students in mathematics, reading, and science.</a:t>
            </a:r>
            <a:endParaRPr i="1"/>
          </a:p>
        </p:txBody>
      </p:sp>
      <p:pic>
        <p:nvPicPr>
          <p:cNvPr id="127" name="Google Shape;127;g1d83bb4da36_0_49"/>
          <p:cNvPicPr preferRelativeResize="0"/>
          <p:nvPr/>
        </p:nvPicPr>
        <p:blipFill>
          <a:blip r:embed="rId3">
            <a:alphaModFix/>
          </a:blip>
          <a:stretch>
            <a:fillRect/>
          </a:stretch>
        </p:blipFill>
        <p:spPr>
          <a:xfrm>
            <a:off x="549825" y="1484525"/>
            <a:ext cx="7963375" cy="3595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Before you start:</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i="1" lang="en"/>
              <a:t>You must have the README.md file ready that include a summary of main findings that reflects on the steps taken during the data exploration (Part I notebook). The README.md file should also describes the key insights that will be conveyed by the explanatory slide deck (Part II outcome)</a:t>
            </a:r>
            <a:endParaRPr i="1"/>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Investigation Overview</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i="1" lang="en"/>
              <a:t>Perform data exploratory and explanatory on PISA dataset </a:t>
            </a:r>
            <a:r>
              <a:rPr i="1" lang="en"/>
              <a:t>utilizing</a:t>
            </a:r>
            <a:r>
              <a:rPr i="1" lang="en"/>
              <a:t> data wrangling and visualization based on uni, bi, and </a:t>
            </a:r>
            <a:r>
              <a:rPr i="1" lang="en"/>
              <a:t>multivariate</a:t>
            </a:r>
            <a:r>
              <a:rPr i="1" lang="en"/>
              <a:t> visualizations.</a:t>
            </a:r>
            <a:endParaRPr i="1"/>
          </a:p>
          <a:p>
            <a:pPr indent="0" lvl="0" marL="0" rtl="0" algn="l">
              <a:lnSpc>
                <a:spcPct val="115000"/>
              </a:lnSpc>
              <a:spcBef>
                <a:spcPts val="1200"/>
              </a:spcBef>
              <a:spcAft>
                <a:spcPts val="0"/>
              </a:spcAft>
              <a:buSzPts val="1800"/>
              <a:buNone/>
            </a:pPr>
            <a:r>
              <a:t/>
            </a:r>
            <a:endParaRPr i="1"/>
          </a:p>
          <a:p>
            <a:pPr indent="0" lvl="0" marL="0" rtl="0" algn="l">
              <a:lnSpc>
                <a:spcPct val="115000"/>
              </a:lnSpc>
              <a:spcBef>
                <a:spcPts val="1200"/>
              </a:spcBef>
              <a:spcAft>
                <a:spcPts val="1200"/>
              </a:spcAft>
              <a:buSzPts val="1800"/>
              <a:buNone/>
            </a:pPr>
            <a:r>
              <a:rPr b="1" i="1" lang="en"/>
              <a:t>The main feature of this dataset is the score obtained by the students in each discipline and the potential for understanding how a number of different factors can impact these scores and therefore the level of preparation for students around the world.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d83bb4da36_0_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Features of Interest in Dataset</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73" name="Google Shape;73;g1d83bb4da36_0_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1200"/>
              </a:spcBef>
              <a:spcAft>
                <a:spcPts val="0"/>
              </a:spcAft>
              <a:buSzPct val="100000"/>
              <a:buNone/>
            </a:pPr>
            <a:r>
              <a:rPr b="1" i="1" lang="en"/>
              <a:t>For the simplification purpose, it was supposed that the impact of the some of the factors shall be assessed on the performance of students in three (math, science and reading) areas in different countries:</a:t>
            </a:r>
            <a:endParaRPr b="1" i="1"/>
          </a:p>
          <a:p>
            <a:pPr indent="0" lvl="0" marL="0" rtl="0" algn="l">
              <a:lnSpc>
                <a:spcPct val="115000"/>
              </a:lnSpc>
              <a:spcBef>
                <a:spcPts val="1200"/>
              </a:spcBef>
              <a:spcAft>
                <a:spcPts val="0"/>
              </a:spcAft>
              <a:buClr>
                <a:schemeClr val="dk1"/>
              </a:buClr>
              <a:buSzPct val="61111"/>
              <a:buFont typeface="Arial"/>
              <a:buNone/>
            </a:pPr>
            <a:r>
              <a:rPr b="1" i="1" lang="en"/>
              <a:t>    1. Gender (ST04Q01)</a:t>
            </a:r>
            <a:endParaRPr b="1" i="1"/>
          </a:p>
          <a:p>
            <a:pPr indent="0" lvl="0" marL="0" rtl="0" algn="l">
              <a:lnSpc>
                <a:spcPct val="115000"/>
              </a:lnSpc>
              <a:spcBef>
                <a:spcPts val="1200"/>
              </a:spcBef>
              <a:spcAft>
                <a:spcPts val="0"/>
              </a:spcAft>
              <a:buClr>
                <a:schemeClr val="dk1"/>
              </a:buClr>
              <a:buSzPct val="61111"/>
              <a:buFont typeface="Arial"/>
              <a:buNone/>
            </a:pPr>
            <a:r>
              <a:rPr b="1" i="1" lang="en"/>
              <a:t>    2. Family Structure (FAMSTRUC)</a:t>
            </a:r>
            <a:endParaRPr b="1" i="1"/>
          </a:p>
          <a:p>
            <a:pPr indent="0" lvl="0" marL="0" rtl="0" algn="l">
              <a:lnSpc>
                <a:spcPct val="115000"/>
              </a:lnSpc>
              <a:spcBef>
                <a:spcPts val="1200"/>
              </a:spcBef>
              <a:spcAft>
                <a:spcPts val="0"/>
              </a:spcAft>
              <a:buClr>
                <a:schemeClr val="dk1"/>
              </a:buClr>
              <a:buSzPct val="61111"/>
              <a:buFont typeface="Arial"/>
              <a:buNone/>
            </a:pPr>
            <a:r>
              <a:rPr b="1" i="1" lang="en"/>
              <a:t>    3. Immigration status (IMMIG)</a:t>
            </a:r>
            <a:endParaRPr b="1" i="1"/>
          </a:p>
          <a:p>
            <a:pPr indent="0" lvl="0" marL="0" rtl="0" algn="l">
              <a:lnSpc>
                <a:spcPct val="115000"/>
              </a:lnSpc>
              <a:spcBef>
                <a:spcPts val="1200"/>
              </a:spcBef>
              <a:spcAft>
                <a:spcPts val="0"/>
              </a:spcAft>
              <a:buClr>
                <a:schemeClr val="dk1"/>
              </a:buClr>
              <a:buSzPct val="61111"/>
              <a:buFont typeface="Arial"/>
              <a:buNone/>
            </a:pPr>
            <a:r>
              <a:rPr b="1" i="1" lang="en"/>
              <a:t>    4. Education level of Father (FISCED)</a:t>
            </a:r>
            <a:endParaRPr b="1" i="1"/>
          </a:p>
          <a:p>
            <a:pPr indent="0" lvl="0" marL="0" rtl="0" algn="l">
              <a:lnSpc>
                <a:spcPct val="115000"/>
              </a:lnSpc>
              <a:spcBef>
                <a:spcPts val="1200"/>
              </a:spcBef>
              <a:spcAft>
                <a:spcPts val="0"/>
              </a:spcAft>
              <a:buClr>
                <a:schemeClr val="dk1"/>
              </a:buClr>
              <a:buSzPct val="61111"/>
              <a:buFont typeface="Arial"/>
              <a:buNone/>
            </a:pPr>
            <a:r>
              <a:rPr b="1" i="1" lang="en"/>
              <a:t>    5. Education level of Mother (MISCED)</a:t>
            </a:r>
            <a:endParaRPr b="1" i="1"/>
          </a:p>
          <a:p>
            <a:pPr indent="0" lvl="0" marL="0" rtl="0" algn="l">
              <a:lnSpc>
                <a:spcPct val="115000"/>
              </a:lnSpc>
              <a:spcBef>
                <a:spcPts val="1200"/>
              </a:spcBef>
              <a:spcAft>
                <a:spcPts val="0"/>
              </a:spcAft>
              <a:buClr>
                <a:schemeClr val="dk1"/>
              </a:buClr>
              <a:buSzPct val="61111"/>
              <a:buFont typeface="Arial"/>
              <a:buNone/>
            </a:pPr>
            <a:r>
              <a:rPr b="1" i="1" lang="en"/>
              <a:t>    6. Household Possessions (HOMEPOS, WEALTH, CULTPOS, HEDRES)</a:t>
            </a:r>
            <a:endParaRPr b="1" i="1"/>
          </a:p>
          <a:p>
            <a:pPr indent="0" lvl="0" marL="0" rtl="0" algn="l">
              <a:lnSpc>
                <a:spcPct val="115000"/>
              </a:lnSpc>
              <a:spcBef>
                <a:spcPts val="1200"/>
              </a:spcBef>
              <a:spcAft>
                <a:spcPts val="0"/>
              </a:spcAft>
              <a:buClr>
                <a:schemeClr val="dk1"/>
              </a:buClr>
              <a:buSzPct val="61111"/>
              <a:buFont typeface="Arial"/>
              <a:buNone/>
            </a:pPr>
            <a:r>
              <a:rPr b="1" i="1" lang="en"/>
              <a:t>    7. Use of ICT at home (ICTHOME)</a:t>
            </a:r>
            <a:endParaRPr b="1" i="1"/>
          </a:p>
          <a:p>
            <a:pPr indent="0" lvl="0" marL="0" rtl="0" algn="l">
              <a:lnSpc>
                <a:spcPct val="115000"/>
              </a:lnSpc>
              <a:spcBef>
                <a:spcPts val="1200"/>
              </a:spcBef>
              <a:spcAft>
                <a:spcPts val="1200"/>
              </a:spcAft>
              <a:buSzPct val="61111"/>
              <a:buNone/>
            </a:pPr>
            <a:r>
              <a:rPr b="1" i="1" lang="en"/>
              <a:t>    8. Use of ICT for entertainment (ENTUSE)</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Dataset Overview</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79" name="Google Shape;7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i="1" lang="en"/>
              <a:t>PISA (Programme for International Student Assessment) is a study conducted by the Organisation for Economic Co-operation and Development (OECD) that aims to evaluate education systems worldwide by assessing the skills and knowledge of 15-year-old students. PISA data can provide insight into various aspects of student performance, including their performance in mathematics, reading, and science, as well as their socio-economic background, and parents level of education.</a:t>
            </a:r>
            <a:endParaRPr i="1"/>
          </a:p>
          <a:p>
            <a:pPr indent="0" lvl="0" marL="0" rtl="0" algn="l">
              <a:lnSpc>
                <a:spcPct val="115000"/>
              </a:lnSpc>
              <a:spcBef>
                <a:spcPts val="1200"/>
              </a:spcBef>
              <a:spcAft>
                <a:spcPts val="1200"/>
              </a:spcAft>
              <a:buSzPts val="1100"/>
              <a:buNone/>
            </a:pPr>
            <a:r>
              <a:rPr i="1" lang="en"/>
              <a:t>The file provided for this study, pisa2012.csv, contains data from a total of 485'490 students grouped in 636 columns. </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(Visualization 1)</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85" name="Google Shape;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SzPct val="142857"/>
              <a:buNone/>
            </a:pPr>
            <a:r>
              <a:rPr i="1" lang="en"/>
              <a:t>Write a comment about your visualization here. The visualization should be in the next cell, as a sub-slide type. Make sure your visualizations are polished!</a:t>
            </a:r>
            <a:endParaRPr i="1"/>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b="1" lang="en"/>
              <a:t>Rubric Tip: </a:t>
            </a:r>
            <a:r>
              <a:rPr lang="en"/>
              <a:t>Provide at least 3 polished visualizations to convey key insights. The total number of visualizations in the slideshow should be less than 50% of the number of visualizations in the exploratory analysis. For example, if the exploratory analysis (Part I) has 18 visualizations, the slideshow can have (3 - 8) visualizations.</a:t>
            </a:r>
            <a:endParaRPr/>
          </a:p>
          <a:p>
            <a:pPr indent="0" lvl="0" marL="0" rtl="0" algn="l">
              <a:lnSpc>
                <a:spcPct val="115000"/>
              </a:lnSpc>
              <a:spcBef>
                <a:spcPts val="1200"/>
              </a:spcBef>
              <a:spcAft>
                <a:spcPts val="0"/>
              </a:spcAft>
              <a:buClr>
                <a:schemeClr val="dk1"/>
              </a:buClr>
              <a:buSzPct val="61110"/>
              <a:buFont typeface="Arial"/>
              <a:buNone/>
            </a:pPr>
            <a:r>
              <a:rPr b="1" lang="en"/>
              <a:t>Rubric Tip</a:t>
            </a:r>
            <a:r>
              <a:rPr lang="en"/>
              <a:t>: Each visualization in the slideshow is associated with descriptive comments that accurately depict their purpose and your observation.</a:t>
            </a:r>
            <a:endParaRPr/>
          </a:p>
          <a:p>
            <a:pPr indent="0" lvl="0" marL="0" rtl="0" algn="l">
              <a:lnSpc>
                <a:spcPct val="115000"/>
              </a:lnSpc>
              <a:spcBef>
                <a:spcPts val="1200"/>
              </a:spcBef>
              <a:spcAft>
                <a:spcPts val="0"/>
              </a:spcAft>
              <a:buClr>
                <a:schemeClr val="dk1"/>
              </a:buClr>
              <a:buSzPct val="61110"/>
              <a:buFont typeface="Arial"/>
              <a:buNone/>
            </a:pPr>
            <a:r>
              <a:rPr b="1" lang="en"/>
              <a:t>Rubric Tip</a:t>
            </a:r>
            <a:r>
              <a:rPr lang="en"/>
              <a:t>: All plots in the slideshow are appropriate, meaning the plot type, encodings, and transformations are suitable to the underlying data.</a:t>
            </a:r>
            <a:endParaRPr/>
          </a:p>
          <a:p>
            <a:pPr indent="0" lvl="0" marL="0" rtl="0" algn="l">
              <a:lnSpc>
                <a:spcPct val="115000"/>
              </a:lnSpc>
              <a:spcBef>
                <a:spcPts val="1200"/>
              </a:spcBef>
              <a:spcAft>
                <a:spcPts val="1200"/>
              </a:spcAft>
              <a:buSzPct val="142857"/>
              <a:buNone/>
            </a:pPr>
            <a:r>
              <a:rPr b="1" lang="en"/>
              <a:t>Rubric Tip:</a:t>
            </a:r>
            <a:r>
              <a:rPr lang="en"/>
              <a:t> All plots in the slideshow are polished, meaning all plots have a title, labeled x/y axes (with units), x/y ticks, and legends.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d83bb4da36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(Visualization 1)</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91" name="Google Shape;91;g1d83bb4da36_0_9"/>
          <p:cNvSpPr txBox="1"/>
          <p:nvPr>
            <p:ph idx="1" type="body"/>
          </p:nvPr>
        </p:nvSpPr>
        <p:spPr>
          <a:xfrm>
            <a:off x="311700" y="1152475"/>
            <a:ext cx="2545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571"/>
              <a:buNone/>
            </a:pPr>
            <a:r>
              <a:rPr i="1" lang="en"/>
              <a:t>Spending more time watching TV or using video games at home may negatively impact students' performance in school, but our data suggests that any correlation between the two is minimal. However, it is still important to consider the impact of these activities on students' physical and mental health.</a:t>
            </a:r>
            <a:endParaRPr/>
          </a:p>
        </p:txBody>
      </p:sp>
      <p:pic>
        <p:nvPicPr>
          <p:cNvPr id="92" name="Google Shape;92;g1d83bb4da36_0_9"/>
          <p:cNvPicPr preferRelativeResize="0"/>
          <p:nvPr/>
        </p:nvPicPr>
        <p:blipFill>
          <a:blip r:embed="rId3">
            <a:alphaModFix/>
          </a:blip>
          <a:stretch>
            <a:fillRect/>
          </a:stretch>
        </p:blipFill>
        <p:spPr>
          <a:xfrm>
            <a:off x="2997775" y="1017725"/>
            <a:ext cx="5912124" cy="349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d83bb4da36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(Visualization 2)</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98" name="Google Shape;98;g1d83bb4da36_0_17"/>
          <p:cNvSpPr txBox="1"/>
          <p:nvPr>
            <p:ph idx="1" type="body"/>
          </p:nvPr>
        </p:nvSpPr>
        <p:spPr>
          <a:xfrm>
            <a:off x="311700" y="1152475"/>
            <a:ext cx="2545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i="1" lang="en"/>
              <a:t>It seems that while men and women are equally capable of understanding science, they may have different aptitudes for mathematics and reading.</a:t>
            </a:r>
            <a:endParaRPr i="1"/>
          </a:p>
          <a:p>
            <a:pPr indent="0" lvl="0" marL="0" rtl="0" algn="l">
              <a:lnSpc>
                <a:spcPct val="115000"/>
              </a:lnSpc>
              <a:spcBef>
                <a:spcPts val="0"/>
              </a:spcBef>
              <a:spcAft>
                <a:spcPts val="0"/>
              </a:spcAft>
              <a:buClr>
                <a:schemeClr val="dk1"/>
              </a:buClr>
              <a:buSzPts val="1100"/>
              <a:buFont typeface="Arial"/>
              <a:buNone/>
            </a:pPr>
            <a:r>
              <a:t/>
            </a:r>
            <a:endParaRPr i="1"/>
          </a:p>
          <a:p>
            <a:pPr indent="0" lvl="0" marL="0" rtl="0" algn="l">
              <a:lnSpc>
                <a:spcPct val="115000"/>
              </a:lnSpc>
              <a:spcBef>
                <a:spcPts val="0"/>
              </a:spcBef>
              <a:spcAft>
                <a:spcPts val="0"/>
              </a:spcAft>
              <a:buSzPts val="2571"/>
              <a:buNone/>
            </a:pPr>
            <a:r>
              <a:t/>
            </a:r>
            <a:endParaRPr i="1"/>
          </a:p>
        </p:txBody>
      </p:sp>
      <p:pic>
        <p:nvPicPr>
          <p:cNvPr id="99" name="Google Shape;99;g1d83bb4da36_0_17"/>
          <p:cNvPicPr preferRelativeResize="0"/>
          <p:nvPr/>
        </p:nvPicPr>
        <p:blipFill>
          <a:blip r:embed="rId3">
            <a:alphaModFix/>
          </a:blip>
          <a:stretch>
            <a:fillRect/>
          </a:stretch>
        </p:blipFill>
        <p:spPr>
          <a:xfrm>
            <a:off x="3476625" y="747900"/>
            <a:ext cx="500796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d83bb4da36_0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(Visualization 3)</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105" name="Google Shape;105;g1d83bb4da36_0_25"/>
          <p:cNvSpPr txBox="1"/>
          <p:nvPr>
            <p:ph idx="1" type="body"/>
          </p:nvPr>
        </p:nvSpPr>
        <p:spPr>
          <a:xfrm>
            <a:off x="311700" y="1152475"/>
            <a:ext cx="2545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i="1" lang="en"/>
              <a:t>Second-generation immigrant students outperform native students in mathematics and almost equaling them in reading. </a:t>
            </a:r>
            <a:endParaRPr i="1"/>
          </a:p>
          <a:p>
            <a:pPr indent="0" lvl="0" marL="0" rtl="0" algn="l">
              <a:lnSpc>
                <a:spcPct val="115000"/>
              </a:lnSpc>
              <a:spcBef>
                <a:spcPts val="0"/>
              </a:spcBef>
              <a:spcAft>
                <a:spcPts val="0"/>
              </a:spcAft>
              <a:buSzPts val="1100"/>
              <a:buNone/>
            </a:pPr>
            <a:r>
              <a:t/>
            </a:r>
            <a:endParaRPr i="1"/>
          </a:p>
          <a:p>
            <a:pPr indent="0" lvl="0" marL="0" rtl="0" algn="l">
              <a:lnSpc>
                <a:spcPct val="115000"/>
              </a:lnSpc>
              <a:spcBef>
                <a:spcPts val="0"/>
              </a:spcBef>
              <a:spcAft>
                <a:spcPts val="0"/>
              </a:spcAft>
              <a:buSzPts val="2571"/>
              <a:buNone/>
            </a:pPr>
            <a:r>
              <a:t/>
            </a:r>
            <a:endParaRPr i="1"/>
          </a:p>
        </p:txBody>
      </p:sp>
      <p:pic>
        <p:nvPicPr>
          <p:cNvPr id="106" name="Google Shape;106;g1d83bb4da36_0_25"/>
          <p:cNvPicPr preferRelativeResize="0"/>
          <p:nvPr/>
        </p:nvPicPr>
        <p:blipFill>
          <a:blip r:embed="rId3">
            <a:alphaModFix/>
          </a:blip>
          <a:stretch>
            <a:fillRect/>
          </a:stretch>
        </p:blipFill>
        <p:spPr>
          <a:xfrm>
            <a:off x="3390900" y="703413"/>
            <a:ext cx="5165176" cy="414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