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1"/>
  </p:notesMasterIdLst>
  <p:sldIdLst>
    <p:sldId id="256" r:id="rId5"/>
    <p:sldId id="290" r:id="rId6"/>
    <p:sldId id="11188" r:id="rId7"/>
    <p:sldId id="11189" r:id="rId8"/>
    <p:sldId id="11239" r:id="rId9"/>
    <p:sldId id="11150" r:id="rId10"/>
    <p:sldId id="11255" r:id="rId11"/>
    <p:sldId id="11190" r:id="rId12"/>
    <p:sldId id="11250" r:id="rId13"/>
    <p:sldId id="11251" r:id="rId14"/>
    <p:sldId id="11191" r:id="rId15"/>
    <p:sldId id="260" r:id="rId16"/>
    <p:sldId id="11231" r:id="rId17"/>
    <p:sldId id="11195" r:id="rId18"/>
    <p:sldId id="11249" r:id="rId19"/>
    <p:sldId id="11240" r:id="rId20"/>
    <p:sldId id="261" r:id="rId21"/>
    <p:sldId id="11232" r:id="rId22"/>
    <p:sldId id="263" r:id="rId23"/>
    <p:sldId id="11187" r:id="rId24"/>
    <p:sldId id="11211" r:id="rId25"/>
    <p:sldId id="11212" r:id="rId26"/>
    <p:sldId id="11233" r:id="rId27"/>
    <p:sldId id="11256" r:id="rId28"/>
    <p:sldId id="265" r:id="rId29"/>
    <p:sldId id="288" r:id="rId30"/>
    <p:sldId id="11183" r:id="rId31"/>
    <p:sldId id="11184" r:id="rId32"/>
    <p:sldId id="11185" r:id="rId33"/>
    <p:sldId id="279" r:id="rId34"/>
    <p:sldId id="11208" r:id="rId35"/>
    <p:sldId id="11253" r:id="rId36"/>
    <p:sldId id="11241" r:id="rId37"/>
    <p:sldId id="11257" r:id="rId38"/>
    <p:sldId id="264" r:id="rId39"/>
    <p:sldId id="270" r:id="rId40"/>
    <p:sldId id="271" r:id="rId41"/>
    <p:sldId id="272" r:id="rId42"/>
    <p:sldId id="273" r:id="rId43"/>
    <p:sldId id="11234" r:id="rId44"/>
    <p:sldId id="11235" r:id="rId45"/>
    <p:sldId id="11236" r:id="rId46"/>
    <p:sldId id="11237" r:id="rId47"/>
    <p:sldId id="11238" r:id="rId48"/>
    <p:sldId id="11215" r:id="rId49"/>
    <p:sldId id="11216" r:id="rId50"/>
    <p:sldId id="11217" r:id="rId51"/>
    <p:sldId id="11218" r:id="rId52"/>
    <p:sldId id="11182" r:id="rId53"/>
    <p:sldId id="275" r:id="rId54"/>
    <p:sldId id="11228" r:id="rId55"/>
    <p:sldId id="11229" r:id="rId56"/>
    <p:sldId id="274" r:id="rId57"/>
    <p:sldId id="11242" r:id="rId58"/>
    <p:sldId id="11258" r:id="rId59"/>
    <p:sldId id="280" r:id="rId60"/>
    <p:sldId id="281" r:id="rId61"/>
    <p:sldId id="11213" r:id="rId62"/>
    <p:sldId id="11252" r:id="rId63"/>
    <p:sldId id="11214" r:id="rId64"/>
    <p:sldId id="266" r:id="rId65"/>
    <p:sldId id="11210" r:id="rId66"/>
    <p:sldId id="11220" r:id="rId67"/>
    <p:sldId id="11221" r:id="rId68"/>
    <p:sldId id="11222" r:id="rId69"/>
    <p:sldId id="11223" r:id="rId70"/>
    <p:sldId id="11224" r:id="rId71"/>
    <p:sldId id="11225" r:id="rId72"/>
    <p:sldId id="11226" r:id="rId73"/>
    <p:sldId id="11227" r:id="rId74"/>
    <p:sldId id="285" r:id="rId75"/>
    <p:sldId id="11259" r:id="rId76"/>
    <p:sldId id="11200" r:id="rId77"/>
    <p:sldId id="11245" r:id="rId78"/>
    <p:sldId id="11209" r:id="rId79"/>
    <p:sldId id="11243" r:id="rId80"/>
    <p:sldId id="11247" r:id="rId81"/>
    <p:sldId id="11260" r:id="rId82"/>
    <p:sldId id="11201" r:id="rId83"/>
    <p:sldId id="11202" r:id="rId84"/>
    <p:sldId id="11203" r:id="rId85"/>
    <p:sldId id="11205" r:id="rId86"/>
    <p:sldId id="11246" r:id="rId87"/>
    <p:sldId id="11261" r:id="rId88"/>
    <p:sldId id="11206" r:id="rId89"/>
    <p:sldId id="11207" r:id="rId90"/>
  </p:sldIdLst>
  <p:sldSz cx="9144000" cy="5143500" type="screen16x9"/>
  <p:notesSz cx="6858000" cy="9144000"/>
  <p:defaultTextStyle>
    <a:defPPr marL="0" marR="0" indent="0" algn="l" defTabSz="34289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4" autoAdjust="0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41095" latinLnBrk="0">
      <a:lnSpc>
        <a:spcPct val="117999"/>
      </a:lnSpc>
      <a:defRPr sz="1125">
        <a:latin typeface="+mn-lt"/>
        <a:ea typeface="+mn-ea"/>
        <a:cs typeface="+mn-cs"/>
        <a:sym typeface="Helvetica Neue"/>
      </a:defRPr>
    </a:lvl1pPr>
    <a:lvl2pPr indent="85723" defTabSz="241095" latinLnBrk="0">
      <a:lnSpc>
        <a:spcPct val="117999"/>
      </a:lnSpc>
      <a:defRPr sz="1125">
        <a:latin typeface="+mn-lt"/>
        <a:ea typeface="+mn-ea"/>
        <a:cs typeface="+mn-cs"/>
        <a:sym typeface="Helvetica Neue"/>
      </a:defRPr>
    </a:lvl2pPr>
    <a:lvl3pPr indent="171446" defTabSz="241095" latinLnBrk="0">
      <a:lnSpc>
        <a:spcPct val="117999"/>
      </a:lnSpc>
      <a:defRPr sz="1125">
        <a:latin typeface="+mn-lt"/>
        <a:ea typeface="+mn-ea"/>
        <a:cs typeface="+mn-cs"/>
        <a:sym typeface="Helvetica Neue"/>
      </a:defRPr>
    </a:lvl3pPr>
    <a:lvl4pPr indent="257169" defTabSz="241095" latinLnBrk="0">
      <a:lnSpc>
        <a:spcPct val="117999"/>
      </a:lnSpc>
      <a:defRPr sz="1125">
        <a:latin typeface="+mn-lt"/>
        <a:ea typeface="+mn-ea"/>
        <a:cs typeface="+mn-cs"/>
        <a:sym typeface="Helvetica Neue"/>
      </a:defRPr>
    </a:lvl4pPr>
    <a:lvl5pPr indent="342891" defTabSz="241095" latinLnBrk="0">
      <a:lnSpc>
        <a:spcPct val="117999"/>
      </a:lnSpc>
      <a:defRPr sz="1125">
        <a:latin typeface="+mn-lt"/>
        <a:ea typeface="+mn-ea"/>
        <a:cs typeface="+mn-cs"/>
        <a:sym typeface="Helvetica Neue"/>
      </a:defRPr>
    </a:lvl5pPr>
    <a:lvl6pPr indent="428614" defTabSz="241095" latinLnBrk="0">
      <a:lnSpc>
        <a:spcPct val="117999"/>
      </a:lnSpc>
      <a:defRPr sz="1125">
        <a:latin typeface="+mn-lt"/>
        <a:ea typeface="+mn-ea"/>
        <a:cs typeface="+mn-cs"/>
        <a:sym typeface="Helvetica Neue"/>
      </a:defRPr>
    </a:lvl6pPr>
    <a:lvl7pPr indent="514337" defTabSz="241095" latinLnBrk="0">
      <a:lnSpc>
        <a:spcPct val="117999"/>
      </a:lnSpc>
      <a:defRPr sz="1125">
        <a:latin typeface="+mn-lt"/>
        <a:ea typeface="+mn-ea"/>
        <a:cs typeface="+mn-cs"/>
        <a:sym typeface="Helvetica Neue"/>
      </a:defRPr>
    </a:lvl7pPr>
    <a:lvl8pPr indent="600060" defTabSz="241095" latinLnBrk="0">
      <a:lnSpc>
        <a:spcPct val="117999"/>
      </a:lnSpc>
      <a:defRPr sz="1125">
        <a:latin typeface="+mn-lt"/>
        <a:ea typeface="+mn-ea"/>
        <a:cs typeface="+mn-cs"/>
        <a:sym typeface="Helvetica Neue"/>
      </a:defRPr>
    </a:lvl8pPr>
    <a:lvl9pPr indent="685783" defTabSz="241095" latinLnBrk="0">
      <a:lnSpc>
        <a:spcPct val="117999"/>
      </a:lnSpc>
      <a:defRPr sz="1125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Inappropriate operators in the execution plan</a:t>
            </a:r>
          </a:p>
          <a:p>
            <a:pPr lvl="1"/>
            <a:r>
              <a:rPr lang="en-US" sz="1600" dirty="0" smtClean="0"/>
              <a:t>mostly Nested Loop Join instead of Hash Join</a:t>
            </a:r>
          </a:p>
          <a:p>
            <a:r>
              <a:rPr lang="en-US" sz="2000" dirty="0" smtClean="0"/>
              <a:t>Insufficient memory grants</a:t>
            </a:r>
          </a:p>
          <a:p>
            <a:pPr lvl="1"/>
            <a:r>
              <a:rPr lang="en-US" sz="1600" dirty="0" smtClean="0"/>
              <a:t>Number of processing rows is usually underestimated =&gt; less Memory Grant reserved for the query =&gt; spills to </a:t>
            </a:r>
            <a:r>
              <a:rPr lang="en-US" sz="1600" dirty="0" err="1" smtClean="0"/>
              <a:t>tempdb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812728" y="863948"/>
            <a:ext cx="5518547" cy="1741289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12728" y="2652118"/>
            <a:ext cx="5518547" cy="5960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0" algn="ctr">
              <a:spcBef>
                <a:spcPts val="0"/>
              </a:spcBef>
              <a:buSzTx/>
              <a:buNone/>
              <a:defRPr sz="1650"/>
            </a:lvl2pPr>
            <a:lvl3pPr marL="0" indent="0" algn="ctr">
              <a:spcBef>
                <a:spcPts val="0"/>
              </a:spcBef>
              <a:buSzTx/>
              <a:buNone/>
              <a:defRPr sz="1650"/>
            </a:lvl3pPr>
            <a:lvl4pPr marL="0" indent="0" algn="ctr">
              <a:spcBef>
                <a:spcPts val="0"/>
              </a:spcBef>
              <a:buSzTx/>
              <a:buNone/>
              <a:defRPr sz="1650"/>
            </a:lvl4pPr>
            <a:lvl5pPr marL="0" indent="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AEE-E37E-43FB-8D14-E518283880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25986" y="4878959"/>
            <a:ext cx="285334" cy="282769"/>
          </a:xfrm>
        </p:spPr>
        <p:txBody>
          <a:bodyPr/>
          <a:lstStyle/>
          <a:p>
            <a:fld id="{2F1C959D-DD49-45C3-8AF9-84D785DE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812728" y="1701107"/>
            <a:ext cx="5518547" cy="1741289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4685853" y="334864"/>
            <a:ext cx="2812852" cy="4339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45295" y="334863"/>
            <a:ext cx="2812852" cy="2102942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r>
              <a:t>Titeltext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45295" y="2511476"/>
            <a:ext cx="2812852" cy="21632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0" algn="ctr">
              <a:spcBef>
                <a:spcPts val="0"/>
              </a:spcBef>
              <a:buSzTx/>
              <a:buNone/>
              <a:defRPr sz="1650"/>
            </a:lvl2pPr>
            <a:lvl3pPr marL="0" indent="0" algn="ctr">
              <a:spcBef>
                <a:spcPts val="0"/>
              </a:spcBef>
              <a:buSzTx/>
              <a:buNone/>
              <a:defRPr sz="1650"/>
            </a:lvl3pPr>
            <a:lvl4pPr marL="0" indent="0" algn="ctr">
              <a:spcBef>
                <a:spcPts val="0"/>
              </a:spcBef>
              <a:buSzTx/>
              <a:buNone/>
              <a:defRPr sz="1650"/>
            </a:lvl4pPr>
            <a:lvl5pPr marL="0" indent="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645295" y="1372940"/>
            <a:ext cx="5853410" cy="33151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4685853" y="1372940"/>
            <a:ext cx="2812852" cy="33151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1645295" y="1372940"/>
            <a:ext cx="2812852" cy="33151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174514" indent="-174514">
              <a:spcBef>
                <a:spcPts val="1688"/>
              </a:spcBef>
              <a:defRPr sz="1425"/>
            </a:lvl1pPr>
            <a:lvl2pPr marL="303103" indent="-174514">
              <a:spcBef>
                <a:spcPts val="1688"/>
              </a:spcBef>
              <a:defRPr sz="1425"/>
            </a:lvl2pPr>
            <a:lvl3pPr marL="431693" indent="-174514">
              <a:spcBef>
                <a:spcPts val="1688"/>
              </a:spcBef>
              <a:defRPr sz="1425"/>
            </a:lvl3pPr>
            <a:lvl4pPr marL="560281" indent="-174514">
              <a:spcBef>
                <a:spcPts val="1688"/>
              </a:spcBef>
              <a:defRPr sz="1425"/>
            </a:lvl4pPr>
            <a:lvl5pPr marL="688871" indent="-174514">
              <a:spcBef>
                <a:spcPts val="1688"/>
              </a:spcBef>
              <a:defRPr sz="1425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4685853" y="2685604"/>
            <a:ext cx="2812852" cy="19890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4689133" y="468809"/>
            <a:ext cx="2812853" cy="19890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645295" y="468810"/>
            <a:ext cx="2812852" cy="42058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812728" y="3355331"/>
            <a:ext cx="5518547" cy="2477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200"/>
            </a:lvl1pPr>
          </a:lstStyle>
          <a:p>
            <a:r>
              <a:t>–Christian Bauer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812728" y="2250282"/>
            <a:ext cx="5518547" cy="36165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52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43000" y="0"/>
            <a:ext cx="6858000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45295" y="234405"/>
            <a:ext cx="5853410" cy="1138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970859" y="1485901"/>
            <a:ext cx="2686050" cy="3657601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374690" y="4878959"/>
            <a:ext cx="387927" cy="282769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231513" marR="0" indent="-231513" algn="l" defTabSz="308078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398203" marR="0" indent="-231513" algn="l" defTabSz="308078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564892" marR="0" indent="-231513" algn="l" defTabSz="308078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731582" marR="0" indent="-231513" algn="l" defTabSz="308078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898271" marR="0" indent="-231513" algn="l" defTabSz="308078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1064961" marR="0" indent="-231513" algn="l" defTabSz="308078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1231650" marR="0" indent="-231513" algn="l" defTabSz="308078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1398341" marR="0" indent="-231513" algn="l" defTabSz="308078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1565030" marR="0" indent="-231513" algn="l" defTabSz="308078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3080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eryprocessor.com/batch-mode-on-row-store/" TargetMode="External"/><Relationship Id="rId2" Type="http://schemas.openxmlformats.org/officeDocument/2006/relationships/hyperlink" Target="http://www.nikoport.com/2018/10/07/batch-mode-part-3-basic-heuristics-analysis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vldb.org/pvldb/vol11/p432-ramachandra.pdf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user-defined-functions/scalar-udf-inlining?view=sql-server-ver1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algo.inria.fr/flajolet/Publications/FlFuGaMe07.pdf" TargetMode="Externa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 10">
            <a:extLst>
              <a:ext uri="{FF2B5EF4-FFF2-40B4-BE49-F238E27FC236}">
                <a16:creationId xmlns:a16="http://schemas.microsoft.com/office/drawing/2014/main" id="{1A0F1F42-D7D8-A14A-9F0B-F42179EE47C7}"/>
              </a:ext>
            </a:extLst>
          </p:cNvPr>
          <p:cNvSpPr/>
          <p:nvPr/>
        </p:nvSpPr>
        <p:spPr>
          <a:xfrm>
            <a:off x="-1397000" y="-406400"/>
            <a:ext cx="5168900" cy="5842000"/>
          </a:xfrm>
          <a:prstGeom prst="parallelogram">
            <a:avLst>
              <a:gd name="adj" fmla="val 27703"/>
            </a:avLst>
          </a:prstGeom>
          <a:solidFill>
            <a:srgbClr val="0A4D96"/>
          </a:solidFill>
          <a:ln w="25400" cap="flat">
            <a:noFill/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92502" y="547012"/>
            <a:ext cx="2131593" cy="66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>
              <a:defRPr>
                <a:solidFill>
                  <a:srgbClr val="0B4D9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– 1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.12.201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defRPr>
                <a:solidFill>
                  <a:srgbClr val="0B4D9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Frankfurt am Main</a:t>
            </a:r>
          </a:p>
        </p:txBody>
      </p:sp>
      <p:sp>
        <p:nvSpPr>
          <p:cNvPr id="127" name="Shape 127"/>
          <p:cNvSpPr/>
          <p:nvPr/>
        </p:nvSpPr>
        <p:spPr>
          <a:xfrm>
            <a:off x="520554" y="4302340"/>
            <a:ext cx="823543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#ittage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3256013" y="3182413"/>
            <a:ext cx="5395485" cy="1016076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 defTabSz="227978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AT" sz="3200" dirty="0">
                <a:solidFill>
                  <a:srgbClr val="0A4D96"/>
                </a:solidFill>
              </a:rPr>
              <a:t>Intelligent Query Processing in SQL Server 2019</a:t>
            </a:r>
            <a:endParaRPr sz="3200" dirty="0">
              <a:solidFill>
                <a:srgbClr val="0A4D96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594562" y="2665729"/>
            <a:ext cx="2038620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de-DE" sz="2000" dirty="0">
                <a:solidFill>
                  <a:srgbClr val="0A4D96"/>
                </a:solidFill>
              </a:rPr>
              <a:t>Milos Radivojevic</a:t>
            </a:r>
            <a:endParaRPr sz="2000" dirty="0">
              <a:solidFill>
                <a:srgbClr val="0A4D96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FDFCDFA-089E-A34A-B98A-B1D05573D0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75" y="547012"/>
            <a:ext cx="2330807" cy="10527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01759-C297-47A2-B53A-D6A9D599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948"/>
            <a:ext cx="9144000" cy="3539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492002-8886-4D51-8F86-869A63F1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3" y="1928148"/>
            <a:ext cx="697650" cy="2407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F89E72-F8F0-4054-B641-2DC72122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556" y="1928148"/>
            <a:ext cx="697650" cy="240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0BEC9-3098-4FD4-A9D3-16A12690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56" y="1928148"/>
            <a:ext cx="697650" cy="240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40213-6609-469B-ACE1-ECC8C006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694" y="1917404"/>
            <a:ext cx="697650" cy="2407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02D830A-4FB3-475A-9920-DD65AA8CDD17}"/>
              </a:ext>
            </a:extLst>
          </p:cNvPr>
          <p:cNvSpPr/>
          <p:nvPr/>
        </p:nvSpPr>
        <p:spPr>
          <a:xfrm>
            <a:off x="793620" y="3989305"/>
            <a:ext cx="8042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1600" dirty="0"/>
              <a:t>batch of rows as working unit: 64 – 912 rows, depends on number and size of columns and CPU L2 cache</a:t>
            </a:r>
            <a:endParaRPr lang="de-AT" sz="16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A942A0-0604-4A2B-B6DD-5D16FD147465}"/>
              </a:ext>
            </a:extLst>
          </p:cNvPr>
          <p:cNvSpPr txBox="1">
            <a:spLocks/>
          </p:cNvSpPr>
          <p:nvPr/>
        </p:nvSpPr>
        <p:spPr>
          <a:xfrm>
            <a:off x="540327" y="234405"/>
            <a:ext cx="8236528" cy="1138535"/>
          </a:xfrm>
          <a:prstGeom prst="rect">
            <a:avLst/>
          </a:prstGeom>
        </p:spPr>
        <p:txBody>
          <a:bodyPr/>
          <a:lstStyle>
            <a:lvl1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Batch Mode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CF5001-812C-48C3-BEE6-594CBD2EA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971" y="2495622"/>
            <a:ext cx="663096" cy="13953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02F421-347D-45E7-B091-78BF07D06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410" y="2495622"/>
            <a:ext cx="663096" cy="1390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65EFE3-F616-4D1D-84CD-2B53E6286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3556" y="2667130"/>
            <a:ext cx="697650" cy="1267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B60BB9-EEB1-49AE-A886-868B22CF8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52" y="2591060"/>
            <a:ext cx="697650" cy="1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05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234405"/>
            <a:ext cx="8485910" cy="1138535"/>
          </a:xfrm>
        </p:spPr>
        <p:txBody>
          <a:bodyPr>
            <a:normAutofit fontScale="90000"/>
          </a:bodyPr>
          <a:lstStyle/>
          <a:p>
            <a:r>
              <a:rPr lang="en-US" dirty="0"/>
              <a:t>Batch Mode on </a:t>
            </a:r>
            <a:r>
              <a:rPr lang="en-US" dirty="0" err="1"/>
              <a:t>Columnstore</a:t>
            </a:r>
            <a:r>
              <a:rPr lang="en-US" dirty="0"/>
              <a:t>/</a:t>
            </a:r>
            <a:r>
              <a:rPr lang="en-US" dirty="0" err="1"/>
              <a:t>Rowstore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/>
          </a:bodyPr>
          <a:lstStyle/>
          <a:p>
            <a:r>
              <a:rPr lang="en-US" sz="2200" dirty="0"/>
              <a:t>Batch Mode on </a:t>
            </a:r>
            <a:r>
              <a:rPr lang="en-US" sz="2200" dirty="0" err="1"/>
              <a:t>Columstore</a:t>
            </a:r>
            <a:r>
              <a:rPr lang="en-US" sz="2200" dirty="0"/>
              <a:t> introduced in SQL Server 2012 </a:t>
            </a:r>
          </a:p>
          <a:p>
            <a:pPr lvl="1"/>
            <a:r>
              <a:rPr lang="en-US" sz="1800" dirty="0"/>
              <a:t>Improvements – </a:t>
            </a:r>
            <a:r>
              <a:rPr lang="en-US" sz="1800" b="1" dirty="0">
                <a:solidFill>
                  <a:srgbClr val="FF0000"/>
                </a:solidFill>
              </a:rPr>
              <a:t>up to 20x faster queries!</a:t>
            </a:r>
          </a:p>
          <a:p>
            <a:r>
              <a:rPr lang="en-US" sz="2200" dirty="0"/>
              <a:t>Batch Mode on </a:t>
            </a:r>
            <a:r>
              <a:rPr lang="en-US" sz="2200" dirty="0" err="1"/>
              <a:t>Rowstore</a:t>
            </a:r>
            <a:r>
              <a:rPr lang="en-US" sz="2200" dirty="0"/>
              <a:t> introduced in SQL Server 2019 </a:t>
            </a:r>
          </a:p>
          <a:p>
            <a:pPr lvl="1"/>
            <a:r>
              <a:rPr lang="en-US" sz="1800" dirty="0"/>
              <a:t>Some queries could be significantly faster (900 rows in batch in all my tests)</a:t>
            </a:r>
          </a:p>
          <a:p>
            <a:r>
              <a:rPr lang="en-US" sz="2200" dirty="0"/>
              <a:t>In my examples </a:t>
            </a:r>
            <a:r>
              <a:rPr lang="en-US" sz="2200" b="1" dirty="0">
                <a:solidFill>
                  <a:srgbClr val="FF0000"/>
                </a:solidFill>
              </a:rPr>
              <a:t>2-6x faster</a:t>
            </a:r>
            <a:r>
              <a:rPr lang="en-US" sz="22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7353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545" y="94318"/>
            <a:ext cx="7945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900" dirty="0">
                <a:latin typeface="Consolas" panose="020B0609020204030204" pitchFamily="49" charset="0"/>
              </a:rPr>
              <a:t> AdventureWorksDW2019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STATISTICS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(*),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UnitsIn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FactProductInventory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900" dirty="0">
                <a:latin typeface="Consolas" panose="020B0609020204030204" pitchFamily="49" charset="0"/>
              </a:rPr>
              <a:t> HINT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'QUERY_OPTIMIZER_COMPATIBILITY_LEVEL_140'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(*),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UnitsIn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FactProductInventory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3" y="1467828"/>
            <a:ext cx="8256434" cy="2611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2435" y="2113710"/>
            <a:ext cx="31726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219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</a:t>
            </a:r>
            <a:r>
              <a:rPr lang="en-US" sz="900" b="1" dirty="0">
                <a:latin typeface="Consolas" panose="020B0609020204030204" pitchFamily="49" charset="0"/>
              </a:rPr>
              <a:t>elapsed time = 210 </a:t>
            </a:r>
            <a:r>
              <a:rPr lang="en-US" sz="900" b="1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271653" y="3599356"/>
            <a:ext cx="3193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latin typeface="Consolas" panose="020B0609020204030204" pitchFamily="49" charset="0"/>
              </a:rPr>
              <a:t> 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46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</a:t>
            </a:r>
            <a:r>
              <a:rPr lang="en-US" sz="900" b="1" dirty="0">
                <a:latin typeface="Consolas" panose="020B0609020204030204" pitchFamily="49" charset="0"/>
              </a:rPr>
              <a:t>elapsed time = 50 </a:t>
            </a:r>
            <a:r>
              <a:rPr lang="en-US" sz="900" b="1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819848"/>
            <a:ext cx="1858460" cy="489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93" y="4335535"/>
            <a:ext cx="2118882" cy="468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679" y="4335536"/>
            <a:ext cx="2448147" cy="4714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27816" y="4335535"/>
            <a:ext cx="1274619" cy="698267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4x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6468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545" y="94318"/>
            <a:ext cx="79455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(*),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FactInternetSales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900" dirty="0">
                <a:latin typeface="Consolas" panose="020B0609020204030204" pitchFamily="49" charset="0"/>
              </a:rPr>
              <a:t> HINT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'QUERY_OPTIMIZER_COMPATIBILITY_LEVEL_140'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(*),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FactInternetSales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09164" y="4242779"/>
            <a:ext cx="1274619" cy="698267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0%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4D4CB9-7A3D-48E9-A584-40872845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0" y="1342759"/>
            <a:ext cx="8323086" cy="28576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2435" y="2113710"/>
            <a:ext cx="31726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de-AT" sz="900" dirty="0">
                <a:latin typeface="Consolas" panose="020B0609020204030204" pitchFamily="49" charset="0"/>
              </a:rPr>
              <a:t> 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16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elapsed time = </a:t>
            </a:r>
            <a:r>
              <a:rPr lang="en-US" sz="900" b="1" dirty="0">
                <a:latin typeface="Consolas" panose="020B0609020204030204" pitchFamily="49" charset="0"/>
              </a:rPr>
              <a:t>19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271653" y="3599356"/>
            <a:ext cx="3193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900" dirty="0">
                <a:latin typeface="Consolas" panose="020B0609020204030204" pitchFamily="49" charset="0"/>
              </a:rPr>
              <a:t> 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16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elapsed time = </a:t>
            </a:r>
            <a:r>
              <a:rPr lang="en-US" sz="900" b="1" dirty="0">
                <a:latin typeface="Consolas" panose="020B0609020204030204" pitchFamily="49" charset="0"/>
              </a:rPr>
              <a:t>18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C88942-2BB6-46A2-8B85-8FC49DE7E463}"/>
              </a:ext>
            </a:extLst>
          </p:cNvPr>
          <p:cNvSpPr/>
          <p:nvPr/>
        </p:nvSpPr>
        <p:spPr>
          <a:xfrm>
            <a:off x="3204594" y="4365452"/>
            <a:ext cx="3844067" cy="513601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No Batch mode!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5946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 Batch Mode on </a:t>
            </a:r>
            <a:r>
              <a:rPr lang="en-US" dirty="0" err="1"/>
              <a:t>Rowstore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Native support</a:t>
            </a:r>
          </a:p>
          <a:p>
            <a:pPr lvl="1"/>
            <a:r>
              <a:rPr lang="en-US" sz="2300" dirty="0"/>
              <a:t>No tricks with fake </a:t>
            </a:r>
            <a:r>
              <a:rPr lang="en-US" sz="2300" dirty="0" err="1"/>
              <a:t>columnstore</a:t>
            </a:r>
            <a:r>
              <a:rPr lang="en-US" sz="2300" dirty="0"/>
              <a:t> indexes or other optimizer delusions</a:t>
            </a:r>
          </a:p>
          <a:p>
            <a:r>
              <a:rPr lang="en-US" sz="2900" dirty="0"/>
              <a:t>Initial heuristics considers potential benefits of batch mode for operators</a:t>
            </a:r>
          </a:p>
          <a:p>
            <a:pPr lvl="1"/>
            <a:r>
              <a:rPr lang="en-US" sz="2300" dirty="0"/>
              <a:t>Interesting table (at least 131.072 rows)</a:t>
            </a:r>
          </a:p>
          <a:p>
            <a:pPr lvl="1"/>
            <a:r>
              <a:rPr lang="en-US" sz="2300" dirty="0"/>
              <a:t>Interesting batch operators: join, aggregate or window aggregate</a:t>
            </a:r>
          </a:p>
          <a:p>
            <a:pPr lvl="1"/>
            <a:r>
              <a:rPr lang="en-US" sz="2300" dirty="0"/>
              <a:t>At least one of the batch operator’s input should have not less than 131.072 rows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26790">
            <a:off x="6546688" y="2792388"/>
            <a:ext cx="2667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13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 Batch Mode on </a:t>
            </a:r>
            <a:r>
              <a:rPr lang="en-US" dirty="0" err="1"/>
              <a:t>Rowstore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70" y="1274842"/>
            <a:ext cx="7227674" cy="77220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Arial Unicode MS"/>
              </a:rPr>
              <a:t>sqlserver.batch_mode_heuristics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 Extended Event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600" dirty="0">
                <a:solidFill>
                  <a:schemeClr val="tx1"/>
                </a:solidFill>
              </a:rPr>
              <a:t> 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 descr="https://packt-type-cloud.s3.amazonaws.com/uploads/sites/3172/2019/10/bmr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70" y="1966425"/>
            <a:ext cx="5148398" cy="30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78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545" y="94318"/>
            <a:ext cx="7945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de-AT" sz="900" dirty="0">
                <a:latin typeface="Consolas" panose="020B0609020204030204" pitchFamily="49" charset="0"/>
              </a:rPr>
              <a:t> AdventureWorksDW2019</a:t>
            </a:r>
            <a:r>
              <a:rPr lang="de-AT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900" dirty="0">
              <a:latin typeface="Consolas" panose="020B0609020204030204" pitchFamily="49" charset="0"/>
            </a:endParaRPr>
          </a:p>
          <a:p>
            <a:pPr algn="l"/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900" dirty="0">
              <a:latin typeface="Consolas" panose="020B0609020204030204" pitchFamily="49" charset="0"/>
            </a:endParaRPr>
          </a:p>
          <a:p>
            <a:pPr algn="l"/>
            <a:r>
              <a:rPr lang="de-AT" sz="900" dirty="0">
                <a:solidFill>
                  <a:srgbClr val="008000"/>
                </a:solidFill>
                <a:latin typeface="Consolas" panose="020B0609020204030204" pitchFamily="49" charset="0"/>
              </a:rPr>
              <a:t>--row mode</a:t>
            </a:r>
            <a:endParaRPr lang="de-AT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(*),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UnitsIn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131071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FactProductInventory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xxx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900" dirty="0">
              <a:latin typeface="Consolas" panose="020B0609020204030204" pitchFamily="49" charset="0"/>
            </a:endParaRPr>
          </a:p>
          <a:p>
            <a:pPr algn="l"/>
            <a:r>
              <a:rPr lang="de-AT" sz="900" dirty="0">
                <a:solidFill>
                  <a:srgbClr val="008000"/>
                </a:solidFill>
                <a:latin typeface="Consolas" panose="020B0609020204030204" pitchFamily="49" charset="0"/>
              </a:rPr>
              <a:t>--batch mode</a:t>
            </a:r>
            <a:endParaRPr lang="de-AT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(*),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UnitsIn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131072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FactProductInventory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xxx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28241-26F0-4BB2-BF17-2CC360DE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1" y="1407490"/>
            <a:ext cx="5889644" cy="36951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534B2B-99A8-4A19-BB90-5E4AE404B5A3}"/>
              </a:ext>
            </a:extLst>
          </p:cNvPr>
          <p:cNvSpPr/>
          <p:nvPr/>
        </p:nvSpPr>
        <p:spPr>
          <a:xfrm>
            <a:off x="6750213" y="2171640"/>
            <a:ext cx="1277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row mode</a:t>
            </a:r>
            <a:endParaRPr lang="de-AT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89DC5-974A-470F-808F-19ED383476EF}"/>
              </a:ext>
            </a:extLst>
          </p:cNvPr>
          <p:cNvSpPr/>
          <p:nvPr/>
        </p:nvSpPr>
        <p:spPr>
          <a:xfrm>
            <a:off x="6808936" y="3991531"/>
            <a:ext cx="1494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batch mode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645711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2" y="1388303"/>
            <a:ext cx="8800031" cy="32391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9545" y="94318"/>
            <a:ext cx="79455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de-AT" sz="900" dirty="0">
                <a:latin typeface="Consolas" panose="020B0609020204030204" pitchFamily="49" charset="0"/>
              </a:rPr>
              <a:t>WideWorldImporters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Warehouse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ColdRoomTemperatures_Archive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OPTION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900" dirty="0">
                <a:latin typeface="Consolas" panose="020B0609020204030204" pitchFamily="49" charset="0"/>
              </a:rPr>
              <a:t> HINT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'QUERY_OPTIMIZER_COMPATIBILITY_LEVEL_140'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Warehouse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ColdRoomTemperatures_Archive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12232" y="2550129"/>
            <a:ext cx="31726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latin typeface="Consolas" panose="020B0609020204030204" pitchFamily="49" charset="0"/>
              </a:rPr>
              <a:t>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3842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</a:t>
            </a:r>
            <a:r>
              <a:rPr lang="en-US" sz="900" b="1" dirty="0">
                <a:latin typeface="Consolas" panose="020B0609020204030204" pitchFamily="49" charset="0"/>
              </a:rPr>
              <a:t>elapsed time = 615 </a:t>
            </a:r>
            <a:r>
              <a:rPr lang="en-US" sz="900" b="1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950527" y="4765425"/>
            <a:ext cx="3193473" cy="3657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latin typeface="Consolas" panose="020B0609020204030204" pitchFamily="49" charset="0"/>
              </a:rPr>
              <a:t> 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1642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</a:t>
            </a:r>
            <a:r>
              <a:rPr lang="en-US" sz="900" b="1" dirty="0">
                <a:latin typeface="Consolas" panose="020B0609020204030204" pitchFamily="49" charset="0"/>
              </a:rPr>
              <a:t>elapsed time = 306 </a:t>
            </a:r>
            <a:r>
              <a:rPr lang="en-US" sz="900" b="1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819848"/>
            <a:ext cx="1858460" cy="4893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45291" y="835870"/>
            <a:ext cx="1104994" cy="698267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2x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2089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545" y="94318"/>
            <a:ext cx="842311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de-AT" sz="900" dirty="0">
                <a:latin typeface="Consolas" panose="020B0609020204030204" pitchFamily="49" charset="0"/>
              </a:rPr>
              <a:t> cte </a:t>
            </a:r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AT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de-AT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ColdRoomTemperatureID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ColdRoomTemperatureID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ColdRoomTemperatureID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rn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de-AT" sz="900" dirty="0">
                <a:latin typeface="Consolas" panose="020B0609020204030204" pitchFamily="49" charset="0"/>
              </a:rPr>
              <a:t> Warehouse</a:t>
            </a:r>
            <a:r>
              <a:rPr lang="de-AT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900" dirty="0">
                <a:latin typeface="Consolas" panose="020B0609020204030204" pitchFamily="49" charset="0"/>
              </a:rPr>
              <a:t>ColdRoomTemperatures_Archive</a:t>
            </a:r>
          </a:p>
          <a:p>
            <a:pPr algn="l"/>
            <a:r>
              <a:rPr lang="de-AT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de-AT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rn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1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900" dirty="0">
                <a:latin typeface="Consolas" panose="020B0609020204030204" pitchFamily="49" charset="0"/>
              </a:rPr>
              <a:t> HINT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'QUERY_OPTIMIZER_COMPATIBILITY_LEVEL_140'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900" dirty="0">
              <a:latin typeface="Consolas" panose="020B0609020204030204" pitchFamily="49" charset="0"/>
            </a:endParaRPr>
          </a:p>
          <a:p>
            <a:pPr algn="l"/>
            <a:r>
              <a:rPr lang="de-AT" sz="900" dirty="0">
                <a:latin typeface="Consolas" panose="020B0609020204030204" pitchFamily="49" charset="0"/>
              </a:rPr>
              <a:t> </a:t>
            </a:r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de-AT" sz="900" dirty="0">
                <a:latin typeface="Consolas" panose="020B0609020204030204" pitchFamily="49" charset="0"/>
              </a:rPr>
              <a:t> cte </a:t>
            </a:r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AT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de-AT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ColdRoomTemperatureID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ColdRoomTemperatureID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ColdRoomTemperatureID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rn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de-AT" sz="900" dirty="0">
                <a:latin typeface="Consolas" panose="020B0609020204030204" pitchFamily="49" charset="0"/>
              </a:rPr>
              <a:t> Warehouse</a:t>
            </a:r>
            <a:r>
              <a:rPr lang="de-AT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900" dirty="0">
                <a:latin typeface="Consolas" panose="020B0609020204030204" pitchFamily="49" charset="0"/>
              </a:rPr>
              <a:t>ColdRoomTemperatures_Archive</a:t>
            </a:r>
          </a:p>
          <a:p>
            <a:pPr algn="l"/>
            <a:r>
              <a:rPr lang="de-AT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de-AT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rn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60595-7767-4392-8E10-6191A488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5" y="1701080"/>
            <a:ext cx="7736467" cy="3442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909068-2F81-4E53-8410-4F96F8FD4756}"/>
              </a:ext>
            </a:extLst>
          </p:cNvPr>
          <p:cNvSpPr/>
          <p:nvPr/>
        </p:nvSpPr>
        <p:spPr>
          <a:xfrm>
            <a:off x="460376" y="2851551"/>
            <a:ext cx="31726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CPU time = 8514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elapsed time = </a:t>
            </a:r>
            <a:r>
              <a:rPr lang="en-US" sz="900" b="1" dirty="0">
                <a:latin typeface="Consolas" panose="020B0609020204030204" pitchFamily="49" charset="0"/>
              </a:rPr>
              <a:t>1574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CD774A-E8B2-4847-B0CB-0141BCBF2FA2}"/>
              </a:ext>
            </a:extLst>
          </p:cNvPr>
          <p:cNvSpPr/>
          <p:nvPr/>
        </p:nvSpPr>
        <p:spPr>
          <a:xfrm>
            <a:off x="519545" y="4524258"/>
            <a:ext cx="317269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2061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elapsed time = </a:t>
            </a:r>
            <a:r>
              <a:rPr lang="en-US" sz="900" b="1" dirty="0">
                <a:latin typeface="Consolas" panose="020B0609020204030204" pitchFamily="49" charset="0"/>
              </a:rPr>
              <a:t>333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58E58-CDFD-4C64-818A-44795BF621A4}"/>
              </a:ext>
            </a:extLst>
          </p:cNvPr>
          <p:cNvSpPr/>
          <p:nvPr/>
        </p:nvSpPr>
        <p:spPr>
          <a:xfrm>
            <a:off x="8053431" y="4429039"/>
            <a:ext cx="1090569" cy="698267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5x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2213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945" y="394855"/>
            <a:ext cx="867987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Statistik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Statistik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</a:rPr>
              <a:t> 150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COUNT_BIG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100" dirty="0">
                <a:latin typeface="Consolas" panose="020B0609020204030204" pitchFamily="49" charset="0"/>
              </a:rPr>
              <a:t> HINT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'QUERY_OPTIMIZER_COMPATIBILITY_LEVEL_140'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COUNT_BIG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9" y="1875668"/>
            <a:ext cx="8741569" cy="25733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69381" y="4417141"/>
            <a:ext cx="1274619" cy="698267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3,5x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CCA35-2E0B-4FC0-92B3-666817AB47A1}"/>
              </a:ext>
            </a:extLst>
          </p:cNvPr>
          <p:cNvSpPr/>
          <p:nvPr/>
        </p:nvSpPr>
        <p:spPr>
          <a:xfrm>
            <a:off x="5032822" y="2914133"/>
            <a:ext cx="3331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latin typeface="Consolas" panose="020B0609020204030204" pitchFamily="49" charset="0"/>
              </a:rPr>
              <a:t>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43405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elapsed time = </a:t>
            </a:r>
            <a:r>
              <a:rPr lang="en-US" sz="900" b="1" dirty="0">
                <a:latin typeface="Consolas" panose="020B0609020204030204" pitchFamily="49" charset="0"/>
              </a:rPr>
              <a:t>9136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A1E0D-BFD8-4BCC-9400-3B1353D5E2D2}"/>
              </a:ext>
            </a:extLst>
          </p:cNvPr>
          <p:cNvSpPr/>
          <p:nvPr/>
        </p:nvSpPr>
        <p:spPr>
          <a:xfrm>
            <a:off x="4899995" y="3757475"/>
            <a:ext cx="3331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latin typeface="Consolas" panose="020B0609020204030204" pitchFamily="49" charset="0"/>
              </a:rPr>
              <a:t>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17171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elapsed time = </a:t>
            </a:r>
            <a:r>
              <a:rPr lang="en-US" sz="900" b="1" dirty="0">
                <a:latin typeface="Consolas" panose="020B0609020204030204" pitchFamily="49" charset="0"/>
              </a:rPr>
              <a:t>2619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9490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Milos Radivojevic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91" y="1480835"/>
            <a:ext cx="9500755" cy="3315147"/>
          </a:xfrm>
        </p:spPr>
        <p:txBody>
          <a:bodyPr>
            <a:normAutofit/>
          </a:bodyPr>
          <a:lstStyle/>
          <a:p>
            <a:r>
              <a:rPr lang="en-US" sz="2000" dirty="0"/>
              <a:t>Data Platform MVP</a:t>
            </a:r>
          </a:p>
          <a:p>
            <a:r>
              <a:rPr lang="en-US" sz="2000" dirty="0"/>
              <a:t>Principal Database Consultant, </a:t>
            </a:r>
            <a:r>
              <a:rPr lang="en-US" sz="2000" dirty="0" err="1"/>
              <a:t>bwin</a:t>
            </a:r>
            <a:r>
              <a:rPr lang="en-US" sz="2000" dirty="0"/>
              <a:t> GVC Vienna, Austria </a:t>
            </a:r>
          </a:p>
          <a:p>
            <a:r>
              <a:rPr lang="en-US" sz="2000" dirty="0"/>
              <a:t>Co-Founder: SQL Pass Austria</a:t>
            </a:r>
          </a:p>
          <a:p>
            <a:r>
              <a:rPr lang="en-US" sz="2000" dirty="0"/>
              <a:t>Conference Speaker, Book Author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30" y="1691224"/>
            <a:ext cx="1193852" cy="5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98003-CD3A-41D8-A3A2-BEDA8AADC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50" y="3523316"/>
            <a:ext cx="1315650" cy="1620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9FC2F-D4D1-4A88-ADAA-B6C857BB0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17" y="3523316"/>
            <a:ext cx="1321765" cy="1627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001" y="4199656"/>
            <a:ext cx="1153782" cy="779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262" y="1656220"/>
            <a:ext cx="1002416" cy="511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6591" y="43003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00" dirty="0"/>
              <a:t>Contact: </a:t>
            </a:r>
          </a:p>
          <a:p>
            <a:pPr algn="l"/>
            <a:r>
              <a:rPr lang="en-US" sz="1200" b="1" dirty="0"/>
              <a:t>E: </a:t>
            </a:r>
            <a:r>
              <a:rPr lang="en-US" sz="1200" dirty="0"/>
              <a:t>MRadivojevic@gvcgroup.com</a:t>
            </a:r>
          </a:p>
          <a:p>
            <a:pPr algn="l"/>
            <a:r>
              <a:rPr lang="de-DE" sz="1200" b="1" dirty="0"/>
              <a:t>W: </a:t>
            </a:r>
            <a:r>
              <a:rPr lang="de-DE" sz="1200" dirty="0"/>
              <a:t>https://milossql.wordpress.com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B9D73-F135-4659-BD8E-682B40CF3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494" y="4227107"/>
            <a:ext cx="1981925" cy="7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3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945" y="241292"/>
            <a:ext cx="867987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05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050" dirty="0">
                <a:latin typeface="Consolas" panose="020B0609020204030204" pitchFamily="49" charset="0"/>
              </a:rPr>
              <a:t> 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de-AT" sz="1050" dirty="0">
                <a:latin typeface="Consolas" panose="020B0609020204030204" pitchFamily="49" charset="0"/>
              </a:rPr>
              <a:t> </a:t>
            </a:r>
            <a:r>
              <a:rPr lang="de-AT" sz="105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de-AT" sz="1050" dirty="0">
                <a:latin typeface="Consolas" panose="020B0609020204030204" pitchFamily="49" charset="0"/>
              </a:rPr>
              <a:t> dbo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50" dirty="0">
                <a:latin typeface="Consolas" panose="020B0609020204030204" pitchFamily="49" charset="0"/>
              </a:rPr>
              <a:t>M </a:t>
            </a:r>
          </a:p>
          <a:p>
            <a:pPr algn="l"/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de-AT" sz="1050" dirty="0">
                <a:latin typeface="Consolas" panose="020B0609020204030204" pitchFamily="49" charset="0"/>
              </a:rPr>
              <a:t> 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de-AT" sz="1050" dirty="0">
                <a:latin typeface="Consolas" panose="020B0609020204030204" pitchFamily="49" charset="0"/>
              </a:rPr>
              <a:t> dbo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50" dirty="0">
                <a:latin typeface="Consolas" panose="020B0609020204030204" pitchFamily="49" charset="0"/>
              </a:rPr>
              <a:t>O </a:t>
            </a:r>
            <a:r>
              <a:rPr lang="de-AT" sz="105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de-AT" sz="1050" dirty="0">
                <a:latin typeface="Consolas" panose="020B0609020204030204" pitchFamily="49" charset="0"/>
              </a:rPr>
              <a:t> O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50" dirty="0">
                <a:latin typeface="Consolas" panose="020B0609020204030204" pitchFamily="49" charset="0"/>
              </a:rPr>
              <a:t>Mid 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050" dirty="0">
                <a:latin typeface="Consolas" panose="020B0609020204030204" pitchFamily="49" charset="0"/>
              </a:rPr>
              <a:t> M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50" dirty="0">
                <a:latin typeface="Consolas" panose="020B0609020204030204" pitchFamily="49" charset="0"/>
              </a:rPr>
              <a:t>Id </a:t>
            </a:r>
          </a:p>
          <a:p>
            <a:pPr algn="l"/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latin typeface="Consolas" panose="020B0609020204030204" pitchFamily="49" charset="0"/>
              </a:rPr>
              <a:t>P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latin typeface="Consolas" panose="020B0609020204030204" pitchFamily="49" charset="0"/>
              </a:rPr>
              <a:t>Oid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latin typeface="Consolas" panose="020B0609020204030204" pitchFamily="49" charset="0"/>
              </a:rPr>
              <a:t>Id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05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de-AT" sz="1050" dirty="0">
                <a:latin typeface="Consolas" panose="020B0609020204030204" pitchFamily="49" charset="0"/>
              </a:rPr>
              <a:t> M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50" dirty="0">
                <a:latin typeface="Consolas" panose="020B0609020204030204" pitchFamily="49" charset="0"/>
              </a:rPr>
              <a:t>c1 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050" dirty="0">
                <a:latin typeface="Consolas" panose="020B0609020204030204" pitchFamily="49" charset="0"/>
              </a:rPr>
              <a:t> 2462782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050" dirty="0">
              <a:latin typeface="Consolas" panose="020B0609020204030204" pitchFamily="49" charset="0"/>
            </a:endParaRPr>
          </a:p>
          <a:p>
            <a:pPr algn="l"/>
            <a:endParaRPr lang="de-AT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/>
            <a:r>
              <a:rPr lang="de-AT" sz="105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050" dirty="0">
                <a:latin typeface="Consolas" panose="020B0609020204030204" pitchFamily="49" charset="0"/>
              </a:rPr>
              <a:t> 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de-AT" sz="1050" dirty="0">
                <a:latin typeface="Consolas" panose="020B0609020204030204" pitchFamily="49" charset="0"/>
              </a:rPr>
              <a:t> </a:t>
            </a:r>
            <a:r>
              <a:rPr lang="de-AT" sz="105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de-AT" sz="1050" dirty="0">
                <a:latin typeface="Consolas" panose="020B0609020204030204" pitchFamily="49" charset="0"/>
              </a:rPr>
              <a:t> dbo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50" dirty="0">
                <a:latin typeface="Consolas" panose="020B0609020204030204" pitchFamily="49" charset="0"/>
              </a:rPr>
              <a:t>M </a:t>
            </a:r>
          </a:p>
          <a:p>
            <a:pPr algn="l"/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de-AT" sz="1050" dirty="0">
                <a:latin typeface="Consolas" panose="020B0609020204030204" pitchFamily="49" charset="0"/>
              </a:rPr>
              <a:t> 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de-AT" sz="1050" dirty="0">
                <a:latin typeface="Consolas" panose="020B0609020204030204" pitchFamily="49" charset="0"/>
              </a:rPr>
              <a:t> dbo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50" dirty="0">
                <a:latin typeface="Consolas" panose="020B0609020204030204" pitchFamily="49" charset="0"/>
              </a:rPr>
              <a:t>O </a:t>
            </a:r>
            <a:r>
              <a:rPr lang="de-AT" sz="105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de-AT" sz="1050" dirty="0">
                <a:latin typeface="Consolas" panose="020B0609020204030204" pitchFamily="49" charset="0"/>
              </a:rPr>
              <a:t> O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50" dirty="0">
                <a:latin typeface="Consolas" panose="020B0609020204030204" pitchFamily="49" charset="0"/>
              </a:rPr>
              <a:t>Mid 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050" dirty="0">
                <a:latin typeface="Consolas" panose="020B0609020204030204" pitchFamily="49" charset="0"/>
              </a:rPr>
              <a:t> M</a:t>
            </a:r>
            <a:r>
              <a:rPr lang="de-AT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50" dirty="0">
                <a:latin typeface="Consolas" panose="020B0609020204030204" pitchFamily="49" charset="0"/>
              </a:rPr>
              <a:t>Id </a:t>
            </a:r>
          </a:p>
          <a:p>
            <a:pPr algn="l"/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latin typeface="Consolas" panose="020B0609020204030204" pitchFamily="49" charset="0"/>
              </a:rPr>
              <a:t>P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latin typeface="Consolas" panose="020B0609020204030204" pitchFamily="49" charset="0"/>
              </a:rPr>
              <a:t>Oid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latin typeface="Consolas" panose="020B0609020204030204" pitchFamily="49" charset="0"/>
              </a:rPr>
              <a:t>Id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050" dirty="0">
                <a:latin typeface="Consolas" panose="020B0609020204030204" pitchFamily="49" charset="0"/>
              </a:rPr>
              <a:t> 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latin typeface="Consolas" panose="020B0609020204030204" pitchFamily="49" charset="0"/>
              </a:rPr>
              <a:t>c1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latin typeface="Consolas" panose="020B0609020204030204" pitchFamily="49" charset="0"/>
              </a:rPr>
              <a:t> 2462782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050" dirty="0">
                <a:latin typeface="Consolas" panose="020B0609020204030204" pitchFamily="49" charset="0"/>
              </a:rPr>
              <a:t> HINT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'QUERY_OPTIMIZER_COMPATIBILITY_LEVEL_150'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96D10C-6950-4416-9B8C-62441A72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" y="1843710"/>
            <a:ext cx="5642185" cy="31636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757053" y="184040"/>
            <a:ext cx="3747655" cy="64740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r" hangingPunct="1"/>
            <a:r>
              <a:rPr lang="en-US" dirty="0"/>
              <a:t>Regressions?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7738" y="432798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HINT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'DISALLOW_BATCH_MODE'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CF606-1C2A-4802-9980-3B8EF726CB01}"/>
              </a:ext>
            </a:extLst>
          </p:cNvPr>
          <p:cNvSpPr/>
          <p:nvPr/>
        </p:nvSpPr>
        <p:spPr>
          <a:xfrm>
            <a:off x="5727592" y="2351455"/>
            <a:ext cx="3049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latin typeface="Consolas" panose="020B0609020204030204" pitchFamily="49" charset="0"/>
              </a:rPr>
              <a:t>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0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elapsed time = </a:t>
            </a:r>
            <a:r>
              <a:rPr lang="en-US" sz="900" b="1" dirty="0">
                <a:latin typeface="Consolas" panose="020B0609020204030204" pitchFamily="49" charset="0"/>
              </a:rPr>
              <a:t>2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2CF326-5C73-4E46-B362-82E382258921}"/>
              </a:ext>
            </a:extLst>
          </p:cNvPr>
          <p:cNvSpPr/>
          <p:nvPr/>
        </p:nvSpPr>
        <p:spPr>
          <a:xfrm>
            <a:off x="5727592" y="3682690"/>
            <a:ext cx="3049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latin typeface="Consolas" panose="020B0609020204030204" pitchFamily="49" charset="0"/>
              </a:rPr>
              <a:t>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47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elapsed time = </a:t>
            </a:r>
            <a:r>
              <a:rPr lang="en-US" sz="900" b="1" dirty="0">
                <a:latin typeface="Consolas" panose="020B0609020204030204" pitchFamily="49" charset="0"/>
              </a:rPr>
              <a:t>50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14293A-788F-4240-8A65-3F7B07025153}"/>
              </a:ext>
            </a:extLst>
          </p:cNvPr>
          <p:cNvSpPr/>
          <p:nvPr/>
        </p:nvSpPr>
        <p:spPr>
          <a:xfrm>
            <a:off x="7810658" y="33998"/>
            <a:ext cx="1274619" cy="698267"/>
          </a:xfrm>
          <a:prstGeom prst="rect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25x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26264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Enabling/Disabling Batch Mode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42AD43C-257A-4A97-86CC-8F900495D301}"/>
              </a:ext>
            </a:extLst>
          </p:cNvPr>
          <p:cNvSpPr txBox="1">
            <a:spLocks/>
          </p:cNvSpPr>
          <p:nvPr/>
        </p:nvSpPr>
        <p:spPr>
          <a:xfrm>
            <a:off x="228601" y="1343978"/>
            <a:ext cx="7819696" cy="1927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Autofit/>
          </a:bodyPr>
          <a:lstStyle>
            <a:lvl1pPr marL="231513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398203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564892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731582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89827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106496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231650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9834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565030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de-DE" sz="2400" dirty="0"/>
              <a:t>Enabling</a:t>
            </a:r>
            <a:endParaRPr lang="sr-Latn-RS" sz="2400" dirty="0"/>
          </a:p>
          <a:p>
            <a:pPr marL="0" indent="0" hangingPunct="1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150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hangingPunct="1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SCOPED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 BATCH_MODE_ON_ROWSTORE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hangingPunct="1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latin typeface="Consolas" panose="020B0609020204030204" pitchFamily="49" charset="0"/>
              </a:rPr>
              <a:t> HINT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'ALLOW_BATCH_MODE'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6616617-2B48-47A9-93A8-B742FD9A9E15}"/>
              </a:ext>
            </a:extLst>
          </p:cNvPr>
          <p:cNvSpPr txBox="1">
            <a:spLocks/>
          </p:cNvSpPr>
          <p:nvPr/>
        </p:nvSpPr>
        <p:spPr>
          <a:xfrm>
            <a:off x="362607" y="3434374"/>
            <a:ext cx="9475075" cy="1358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rgbClr val="0E0F21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0E0F21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0E0F21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0E0F21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0E0F21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latin typeface="Helvetica Light"/>
              </a:rPr>
              <a:t>Disabling</a:t>
            </a:r>
            <a:endParaRPr lang="sr-Latn-RS" sz="2400" dirty="0">
              <a:latin typeface="Helvetica Light"/>
            </a:endParaRPr>
          </a:p>
          <a:p>
            <a:endParaRPr 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SCOPED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BATCH_MODE_ON_ROWSTORE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HINT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'DISALLOW_BATCH_MODE'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99633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234405"/>
            <a:ext cx="8596746" cy="1138535"/>
          </a:xfrm>
        </p:spPr>
        <p:txBody>
          <a:bodyPr>
            <a:normAutofit fontScale="90000"/>
          </a:bodyPr>
          <a:lstStyle/>
          <a:p>
            <a:r>
              <a:rPr lang="en-US" dirty="0"/>
              <a:t> Batch Mode on </a:t>
            </a:r>
            <a:r>
              <a:rPr lang="en-US" dirty="0" err="1"/>
              <a:t>Rowstore</a:t>
            </a:r>
            <a:r>
              <a:rPr lang="en-US" dirty="0"/>
              <a:t> – More Info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/>
          </a:bodyPr>
          <a:lstStyle/>
          <a:p>
            <a:r>
              <a:rPr lang="en-US" sz="2600" dirty="0"/>
              <a:t>Extended event </a:t>
            </a:r>
            <a:r>
              <a:rPr lang="de-AT" sz="2600" i="1" dirty="0"/>
              <a:t>batch_mode_heuristics</a:t>
            </a:r>
            <a:endParaRPr lang="de-AT" sz="2600" dirty="0"/>
          </a:p>
          <a:p>
            <a:r>
              <a:rPr lang="de-AT" sz="2600" dirty="0"/>
              <a:t>More info:</a:t>
            </a:r>
          </a:p>
          <a:p>
            <a:pPr lvl="1"/>
            <a:r>
              <a:rPr lang="de-DE" sz="1500" dirty="0"/>
              <a:t>Blog: Niko Neugebauer</a:t>
            </a:r>
            <a:endParaRPr lang="de-AT" sz="1500" dirty="0"/>
          </a:p>
          <a:p>
            <a:pPr lvl="1"/>
            <a:r>
              <a:rPr lang="de-AT" sz="1500" dirty="0">
                <a:hlinkClick r:id="rId2"/>
              </a:rPr>
              <a:t>http://www.nikoport.com/2018/10/07/batch-mode-part-3-basic-heuristics-analysis/</a:t>
            </a:r>
            <a:endParaRPr lang="de-AT" sz="1500" dirty="0"/>
          </a:p>
          <a:p>
            <a:pPr lvl="1"/>
            <a:r>
              <a:rPr lang="de-DE" sz="1500" dirty="0"/>
              <a:t>Blog: Dima Pilugin</a:t>
            </a:r>
            <a:endParaRPr lang="de-AT" sz="1500" dirty="0"/>
          </a:p>
          <a:p>
            <a:pPr lvl="1"/>
            <a:r>
              <a:rPr lang="de-AT" sz="1500" dirty="0">
                <a:hlinkClick r:id="rId3"/>
              </a:rPr>
              <a:t>http://www.queryprocessor.com/batch-mode-on-row-store/</a:t>
            </a:r>
            <a:endParaRPr lang="de-AT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0B7F3-86D1-483A-B980-927197D23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128" y="2571750"/>
            <a:ext cx="2348364" cy="574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114517-AFD2-420C-ADAF-E9DD5A6AF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665" y="3700393"/>
            <a:ext cx="2614670" cy="5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34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 fontScale="90000"/>
          </a:bodyPr>
          <a:lstStyle/>
          <a:p>
            <a:r>
              <a:rPr lang="en-US" dirty="0"/>
              <a:t>Batch Mode on </a:t>
            </a:r>
            <a:r>
              <a:rPr lang="en-US" dirty="0" err="1"/>
              <a:t>Rowstore</a:t>
            </a:r>
            <a:r>
              <a:rPr lang="en-US" dirty="0"/>
              <a:t> -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Very promising feature</a:t>
            </a:r>
          </a:p>
          <a:p>
            <a:pPr lvl="1"/>
            <a:r>
              <a:rPr lang="en-US" sz="1600" dirty="0"/>
              <a:t>Improvements with no efforts</a:t>
            </a:r>
          </a:p>
          <a:p>
            <a:pPr lvl="1"/>
            <a:r>
              <a:rPr lang="en-US" sz="1600" dirty="0"/>
              <a:t>It could be a reason for upgrade for some companies</a:t>
            </a:r>
          </a:p>
          <a:p>
            <a:r>
              <a:rPr lang="en-US" sz="2000" dirty="0"/>
              <a:t>First version, probably will not optimize some queries that need an optimization</a:t>
            </a:r>
          </a:p>
          <a:p>
            <a:r>
              <a:rPr lang="en-US" sz="2000" dirty="0"/>
              <a:t>Possible regressions, but you can enable/disable feature at two levels</a:t>
            </a:r>
          </a:p>
          <a:p>
            <a:r>
              <a:rPr lang="en-US" sz="2000" dirty="0"/>
              <a:t>It brings benefits for queries with large tables and datasets</a:t>
            </a:r>
          </a:p>
        </p:txBody>
      </p:sp>
    </p:spTree>
    <p:extLst>
      <p:ext uri="{BB962C8B-B14F-4D97-AF65-F5344CB8AC3E}">
        <p14:creationId xmlns:p14="http://schemas.microsoft.com/office/powerpoint/2010/main" val="883797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331" y="665974"/>
            <a:ext cx="8480360" cy="3991476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MEMORY GRANT</a:t>
            </a:r>
            <a:r>
              <a:rPr kumimoji="0" lang="de-DE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5000" dirty="0"/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FEEDBACK</a:t>
            </a: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31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Memory Grant Feedback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/>
          </a:bodyPr>
          <a:lstStyle/>
          <a:p>
            <a:r>
              <a:rPr lang="en-US" sz="2000" dirty="0"/>
              <a:t>Adjust memory grant parameter in the execution plan AFTER the plan is generated (after a few query executions)</a:t>
            </a:r>
          </a:p>
          <a:p>
            <a:r>
              <a:rPr lang="en-US" sz="2000" dirty="0"/>
              <a:t>Memory is adjusted for a query when</a:t>
            </a:r>
          </a:p>
          <a:p>
            <a:pPr lvl="1"/>
            <a:r>
              <a:rPr lang="en-US" sz="1600" dirty="0"/>
              <a:t>It used less than 50% of granted memory</a:t>
            </a:r>
          </a:p>
          <a:p>
            <a:pPr lvl="1"/>
            <a:r>
              <a:rPr lang="en-US" sz="1600" dirty="0"/>
              <a:t>Is spilling out to </a:t>
            </a:r>
            <a:r>
              <a:rPr lang="en-US" sz="1600" dirty="0" err="1"/>
              <a:t>tempdb</a:t>
            </a:r>
            <a:endParaRPr lang="en-US" sz="1600" dirty="0"/>
          </a:p>
          <a:p>
            <a:r>
              <a:rPr lang="en-US" sz="2000" dirty="0"/>
              <a:t>In SQL Server 2017 requires a </a:t>
            </a:r>
            <a:r>
              <a:rPr lang="en-US" sz="2000" dirty="0" err="1"/>
              <a:t>columnstore</a:t>
            </a:r>
            <a:r>
              <a:rPr lang="en-US" sz="2000" dirty="0"/>
              <a:t> index on the affected table</a:t>
            </a:r>
          </a:p>
        </p:txBody>
      </p:sp>
    </p:spTree>
    <p:extLst>
      <p:ext uri="{BB962C8B-B14F-4D97-AF65-F5344CB8AC3E}">
        <p14:creationId xmlns:p14="http://schemas.microsoft.com/office/powerpoint/2010/main" val="4063517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236" y="142740"/>
            <a:ext cx="7259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--ensure that the database runs under CL 130 (SQL Server 2016)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TestDb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130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SCOPED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CLEAR</a:t>
            </a:r>
            <a:r>
              <a:rPr lang="de-AT" sz="1200" dirty="0">
                <a:latin typeface="Consolas" panose="020B0609020204030204" pitchFamily="49" charset="0"/>
              </a:rPr>
              <a:t> PROCEDURE_CACHE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de-AT" sz="1200" dirty="0">
                <a:latin typeface="Consolas" panose="020B0609020204030204" pitchFamily="49" charset="0"/>
              </a:rPr>
              <a:t> dbo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200" dirty="0">
                <a:latin typeface="Consolas" panose="020B0609020204030204" pitchFamily="49" charset="0"/>
              </a:rPr>
              <a:t>GetEvents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FF0000"/>
                </a:solidFill>
                <a:latin typeface="Consolas" panose="020B0609020204030204" pitchFamily="49" charset="0"/>
              </a:rPr>
              <a:t>'20180101'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de-AT" sz="1200" dirty="0">
                <a:latin typeface="Consolas" panose="020B0609020204030204" pitchFamily="49" charset="0"/>
              </a:rPr>
              <a:t> 3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BA081-4287-48FA-A8FF-E588F2A01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1" y="1656898"/>
            <a:ext cx="5154378" cy="3214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9E167-828B-44D6-B78C-6DC014B0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42" y="1999378"/>
            <a:ext cx="1119187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16A28-186A-46EA-994B-7B46DBAC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41" y="3149940"/>
            <a:ext cx="1119187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B40D8-2931-4CD6-A963-AE6EAA04B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40" y="4314636"/>
            <a:ext cx="1119187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839F16-A396-4889-BA30-67B1A4D6D424}"/>
              </a:ext>
            </a:extLst>
          </p:cNvPr>
          <p:cNvSpPr/>
          <p:nvPr/>
        </p:nvSpPr>
        <p:spPr>
          <a:xfrm>
            <a:off x="6014644" y="2485123"/>
            <a:ext cx="2866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The same memory grant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3900879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236" y="142740"/>
            <a:ext cx="7259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--ensure that the database runs under CL 140 (SQL Server 2017)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TestDb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140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SCOPED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CLEAR</a:t>
            </a:r>
            <a:r>
              <a:rPr lang="de-AT" sz="1200" dirty="0">
                <a:latin typeface="Consolas" panose="020B0609020204030204" pitchFamily="49" charset="0"/>
              </a:rPr>
              <a:t> PROCEDURE_CACHE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de-AT" sz="1200" dirty="0">
                <a:latin typeface="Consolas" panose="020B0609020204030204" pitchFamily="49" charset="0"/>
              </a:rPr>
              <a:t> dbo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200" dirty="0">
                <a:latin typeface="Consolas" panose="020B0609020204030204" pitchFamily="49" charset="0"/>
              </a:rPr>
              <a:t>GetEvents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FF0000"/>
                </a:solidFill>
                <a:latin typeface="Consolas" panose="020B0609020204030204" pitchFamily="49" charset="0"/>
              </a:rPr>
              <a:t>'20180101'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de-AT" sz="1200" dirty="0">
                <a:latin typeface="Consolas" panose="020B0609020204030204" pitchFamily="49" charset="0"/>
              </a:rPr>
              <a:t> 3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78C00-36C9-4CBE-8EED-ED2BF956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85" y="1689067"/>
            <a:ext cx="5519504" cy="3348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337068-597F-4F67-A300-BC7ED8479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218" y="2054854"/>
            <a:ext cx="1219782" cy="711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D08E26-3614-498B-867B-78CD6A0A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218" y="3190381"/>
            <a:ext cx="1219782" cy="711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C6C66A-101B-4EE5-BEEC-472000C90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218" y="4325909"/>
            <a:ext cx="1219782" cy="7115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BC8611-BC95-45EB-8667-D1454AE511E2}"/>
              </a:ext>
            </a:extLst>
          </p:cNvPr>
          <p:cNvSpPr/>
          <p:nvPr/>
        </p:nvSpPr>
        <p:spPr>
          <a:xfrm>
            <a:off x="6112085" y="2571750"/>
            <a:ext cx="2733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Batch mode Memory Grant  </a:t>
            </a:r>
          </a:p>
          <a:p>
            <a:pPr algn="l"/>
            <a:r>
              <a:rPr lang="de-DE" sz="1600" dirty="0"/>
              <a:t>in SQL Server 2017</a:t>
            </a:r>
          </a:p>
          <a:p>
            <a:pPr algn="l"/>
            <a:r>
              <a:rPr lang="de-DE" sz="1600" dirty="0"/>
              <a:t>requires a columnstore index</a:t>
            </a:r>
          </a:p>
        </p:txBody>
      </p:sp>
    </p:spTree>
    <p:extLst>
      <p:ext uri="{BB962C8B-B14F-4D97-AF65-F5344CB8AC3E}">
        <p14:creationId xmlns:p14="http://schemas.microsoft.com/office/powerpoint/2010/main" val="1046404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235" y="142740"/>
            <a:ext cx="8824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NONCLUSTERED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COLUMNSTORE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ixc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Events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EventType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latin typeface="Consolas" panose="020B0609020204030204" pitchFamily="49" charset="0"/>
              </a:rPr>
              <a:t>EventDate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Note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latin typeface="Consolas" panose="020B0609020204030204" pitchFamily="49" charset="0"/>
              </a:rPr>
              <a:t> id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SCOPED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CLEAR</a:t>
            </a:r>
            <a:r>
              <a:rPr lang="de-AT" sz="1200" dirty="0">
                <a:latin typeface="Consolas" panose="020B0609020204030204" pitchFamily="49" charset="0"/>
              </a:rPr>
              <a:t> PROCEDURE_CACHE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de-AT" sz="1200" dirty="0">
                <a:latin typeface="Consolas" panose="020B0609020204030204" pitchFamily="49" charset="0"/>
              </a:rPr>
              <a:t> dbo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200" dirty="0">
                <a:latin typeface="Consolas" panose="020B0609020204030204" pitchFamily="49" charset="0"/>
              </a:rPr>
              <a:t>GetEvents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FF0000"/>
                </a:solidFill>
                <a:latin typeface="Consolas" panose="020B0609020204030204" pitchFamily="49" charset="0"/>
              </a:rPr>
              <a:t>'20180101'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de-AT" sz="1200" dirty="0">
                <a:latin typeface="Consolas" panose="020B0609020204030204" pitchFamily="49" charset="0"/>
              </a:rPr>
              <a:t> 3</a:t>
            </a:r>
            <a:endParaRPr lang="de-A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429EE-26B6-4E4F-AB46-96AF3773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9" y="1343069"/>
            <a:ext cx="6198968" cy="3683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61BD7-61B9-4CF3-842E-DF83F43B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233" y="1765127"/>
            <a:ext cx="1229100" cy="708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ED5558-19D9-4A5B-9304-17457FCF9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798" y="3052803"/>
            <a:ext cx="1347969" cy="774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B20949-DD65-4247-86B1-6FB6A4CD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033" y="4252080"/>
            <a:ext cx="1347969" cy="7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88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235" y="142740"/>
            <a:ext cx="88249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TestDb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150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8000"/>
                </a:solidFill>
                <a:latin typeface="Consolas" panose="020B0609020204030204" pitchFamily="49" charset="0"/>
              </a:rPr>
              <a:t>--remove the columnstore index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de-AT" sz="1200" dirty="0">
                <a:latin typeface="Consolas" panose="020B0609020204030204" pitchFamily="49" charset="0"/>
              </a:rPr>
              <a:t> ixc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de-AT" sz="1200" dirty="0">
                <a:latin typeface="Consolas" panose="020B0609020204030204" pitchFamily="49" charset="0"/>
              </a:rPr>
              <a:t> dbo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200" dirty="0">
                <a:solidFill>
                  <a:srgbClr val="00B050"/>
                </a:solidFill>
                <a:latin typeface="Consolas" panose="020B0609020204030204" pitchFamily="49" charset="0"/>
              </a:rPr>
              <a:t>Events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SCOPED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CLEAR</a:t>
            </a:r>
            <a:r>
              <a:rPr lang="de-AT" sz="1200" dirty="0">
                <a:latin typeface="Consolas" panose="020B0609020204030204" pitchFamily="49" charset="0"/>
              </a:rPr>
              <a:t> PROCEDURE_CACHE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de-AT" sz="1200" dirty="0">
              <a:latin typeface="Consolas" panose="020B0609020204030204" pitchFamily="49" charset="0"/>
            </a:endParaRP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de-AT" sz="1200" dirty="0">
                <a:latin typeface="Consolas" panose="020B0609020204030204" pitchFamily="49" charset="0"/>
              </a:rPr>
              <a:t> dbo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200" dirty="0">
                <a:latin typeface="Consolas" panose="020B0609020204030204" pitchFamily="49" charset="0"/>
              </a:rPr>
              <a:t>GetEvents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FF0000"/>
                </a:solidFill>
                <a:latin typeface="Consolas" panose="020B0609020204030204" pitchFamily="49" charset="0"/>
              </a:rPr>
              <a:t>'20180101'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de-AT" sz="1200" dirty="0">
                <a:latin typeface="Consolas" panose="020B0609020204030204" pitchFamily="49" charset="0"/>
              </a:rPr>
              <a:t> 3</a:t>
            </a:r>
            <a:endParaRPr lang="de-AT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E8815-C6E0-4941-9CD5-1FDABC36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5" y="1969396"/>
            <a:ext cx="5365166" cy="311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055113-797B-4D17-8C01-E09C8976C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694" y="2309039"/>
            <a:ext cx="1222653" cy="708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D2FE0-C34B-483B-B0DB-39D4B225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694" y="3355453"/>
            <a:ext cx="1222653" cy="697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7C5681-871E-4E4D-A6C4-EE8E6BABD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693" y="4390444"/>
            <a:ext cx="1222653" cy="6972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C247BB-D6FA-4201-ACE2-6ADB442B6807}"/>
              </a:ext>
            </a:extLst>
          </p:cNvPr>
          <p:cNvSpPr/>
          <p:nvPr/>
        </p:nvSpPr>
        <p:spPr>
          <a:xfrm>
            <a:off x="6112085" y="2571750"/>
            <a:ext cx="2895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Row mode Memory Grant  </a:t>
            </a:r>
          </a:p>
          <a:p>
            <a:pPr algn="l"/>
            <a:r>
              <a:rPr lang="de-DE" sz="1600" dirty="0"/>
              <a:t>in SQL Server 2019</a:t>
            </a:r>
          </a:p>
          <a:p>
            <a:pPr algn="l"/>
            <a:r>
              <a:rPr lang="de-DE" sz="1600" dirty="0"/>
              <a:t>No columnstore index required</a:t>
            </a:r>
          </a:p>
        </p:txBody>
      </p:sp>
    </p:spTree>
    <p:extLst>
      <p:ext uri="{BB962C8B-B14F-4D97-AF65-F5344CB8AC3E}">
        <p14:creationId xmlns:p14="http://schemas.microsoft.com/office/powerpoint/2010/main" val="1918992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1" y="234405"/>
            <a:ext cx="8652164" cy="1138535"/>
          </a:xfrm>
        </p:spPr>
        <p:txBody>
          <a:bodyPr>
            <a:noAutofit/>
          </a:bodyPr>
          <a:lstStyle/>
          <a:p>
            <a:r>
              <a:rPr lang="en-US" sz="3600" dirty="0"/>
              <a:t>Inefficient Execution Plans in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 fontScale="92500" lnSpcReduction="20000"/>
          </a:bodyPr>
          <a:lstStyle/>
          <a:p>
            <a:pPr marL="0" lvl="0" indent="0" defTabSz="576026">
              <a:spcBef>
                <a:spcPct val="20000"/>
              </a:spcBef>
              <a:buSzTx/>
              <a:buNone/>
            </a:pPr>
            <a:r>
              <a:rPr lang="en-US" sz="2520" kern="1200" dirty="0">
                <a:solidFill>
                  <a:schemeClr val="tx1"/>
                </a:solidFill>
                <a:ea typeface="+mn-ea"/>
                <a:cs typeface="+mn-cs"/>
              </a:rPr>
              <a:t>Execution plans are sometimes suboptimal </a:t>
            </a:r>
          </a:p>
          <a:p>
            <a:pPr marL="0" lvl="0" indent="0" defTabSz="576026">
              <a:spcBef>
                <a:spcPct val="20000"/>
              </a:spcBef>
              <a:buSzTx/>
              <a:buNone/>
            </a:pPr>
            <a:r>
              <a:rPr lang="de-DE" sz="2520" kern="1200" dirty="0">
                <a:solidFill>
                  <a:schemeClr val="tx1"/>
                </a:solidFill>
                <a:ea typeface="+mn-ea"/>
                <a:cs typeface="+mn-cs"/>
              </a:rPr>
              <a:t>Affected Queries:</a:t>
            </a:r>
            <a:endParaRPr lang="en-US" sz="252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en-US" sz="2015" kern="1200" dirty="0">
                <a:solidFill>
                  <a:schemeClr val="tx1"/>
                </a:solidFill>
                <a:ea typeface="+mn-ea"/>
                <a:cs typeface="+mn-cs"/>
              </a:rPr>
              <a:t>Queries using table variables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en-US" sz="2015" kern="1200" dirty="0">
                <a:solidFill>
                  <a:schemeClr val="tx1"/>
                </a:solidFill>
                <a:ea typeface="+mn-ea"/>
                <a:cs typeface="+mn-cs"/>
              </a:rPr>
              <a:t>Queries with s</a:t>
            </a:r>
            <a:r>
              <a:rPr lang="de-DE" sz="2015" kern="1200" dirty="0">
                <a:solidFill>
                  <a:schemeClr val="tx1"/>
                </a:solidFill>
                <a:ea typeface="+mn-ea"/>
                <a:cs typeface="+mn-cs"/>
              </a:rPr>
              <a:t>calar user-defined functions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en-US" sz="2015" kern="1200" dirty="0">
                <a:solidFill>
                  <a:schemeClr val="tx1"/>
                </a:solidFill>
                <a:ea typeface="+mn-ea"/>
                <a:cs typeface="+mn-cs"/>
              </a:rPr>
              <a:t>Queries referencing </a:t>
            </a:r>
            <a:r>
              <a:rPr lang="de-DE" sz="2015" kern="1200" dirty="0">
                <a:solidFill>
                  <a:schemeClr val="tx1"/>
                </a:solidFill>
                <a:ea typeface="+mn-ea"/>
                <a:cs typeface="+mn-cs"/>
              </a:rPr>
              <a:t>multi-statement table valued functions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de-DE" sz="2015" kern="1200" dirty="0">
                <a:solidFill>
                  <a:schemeClr val="tx1"/>
                </a:solidFill>
                <a:ea typeface="+mn-ea"/>
                <a:cs typeface="+mn-cs"/>
              </a:rPr>
              <a:t>Complex queries 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de-DE" sz="2015" kern="1200" dirty="0">
                <a:solidFill>
                  <a:schemeClr val="tx1"/>
                </a:solidFill>
                <a:ea typeface="+mn-ea"/>
                <a:cs typeface="+mn-cs"/>
              </a:rPr>
              <a:t>Queries with tables with skew data distribution</a:t>
            </a:r>
          </a:p>
          <a:p>
            <a:pPr marL="0" lvl="0" indent="0" defTabSz="576026">
              <a:spcBef>
                <a:spcPct val="20000"/>
              </a:spcBef>
              <a:buSzTx/>
              <a:buNone/>
            </a:pPr>
            <a:r>
              <a:rPr lang="de-DE" sz="2520" kern="1200" dirty="0">
                <a:solidFill>
                  <a:schemeClr val="tx1"/>
                </a:solidFill>
                <a:ea typeface="+mn-ea"/>
                <a:cs typeface="+mn-cs"/>
              </a:rPr>
              <a:t>Issues: 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de-DE" sz="2015" kern="1200" dirty="0" smtClean="0">
                <a:solidFill>
                  <a:schemeClr val="tx1"/>
                </a:solidFill>
                <a:ea typeface="+mn-ea"/>
                <a:cs typeface="+mn-cs"/>
              </a:rPr>
              <a:t>Inapropriate </a:t>
            </a:r>
            <a:r>
              <a:rPr lang="de-DE" sz="2015" kern="1200" dirty="0">
                <a:solidFill>
                  <a:schemeClr val="tx1"/>
                </a:solidFill>
                <a:ea typeface="+mn-ea"/>
                <a:cs typeface="+mn-cs"/>
              </a:rPr>
              <a:t>operator choice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de-DE" sz="2015" kern="1200" dirty="0">
                <a:solidFill>
                  <a:schemeClr val="tx1"/>
                </a:solidFill>
                <a:ea typeface="+mn-ea"/>
                <a:cs typeface="+mn-cs"/>
              </a:rPr>
              <a:t>Memory Grant under- or overestimation</a:t>
            </a:r>
          </a:p>
        </p:txBody>
      </p:sp>
    </p:spTree>
    <p:extLst>
      <p:ext uri="{BB962C8B-B14F-4D97-AF65-F5344CB8AC3E}">
        <p14:creationId xmlns:p14="http://schemas.microsoft.com/office/powerpoint/2010/main" val="186674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Memory Grant Feedback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New plan attributes in the XML plan</a:t>
            </a:r>
          </a:p>
          <a:p>
            <a:r>
              <a:rPr lang="en-US" sz="2000" dirty="0"/>
              <a:t>It works with cached plans and memory grants &gt; 1MB</a:t>
            </a:r>
          </a:p>
          <a:p>
            <a:r>
              <a:rPr lang="en-US" sz="2000" dirty="0"/>
              <a:t>It does not work with OPTION (RECOMPILE) </a:t>
            </a:r>
          </a:p>
          <a:p>
            <a:r>
              <a:rPr lang="en-US" sz="2000" dirty="0"/>
              <a:t>It is not persisted if the plan is removed from cache</a:t>
            </a:r>
          </a:p>
          <a:p>
            <a:r>
              <a:rPr lang="en-US" sz="2000" b="1" dirty="0"/>
              <a:t>In SQL Server 2019, it works in both Batch and Row Mode</a:t>
            </a:r>
          </a:p>
          <a:p>
            <a:r>
              <a:rPr lang="en-US" sz="2000" dirty="0"/>
              <a:t>If memory grant memory values oscillate, the feature is disabled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701EB-22C8-45AD-8DEF-8F5C5F64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67" y="1826994"/>
            <a:ext cx="7290993" cy="30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42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Memory Grant Feedback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AA5C0-A822-49FB-8A0A-FC42762E9EFB}"/>
              </a:ext>
            </a:extLst>
          </p:cNvPr>
          <p:cNvSpPr/>
          <p:nvPr/>
        </p:nvSpPr>
        <p:spPr>
          <a:xfrm>
            <a:off x="608060" y="1177453"/>
            <a:ext cx="6707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GetEvents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'20180101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GetEvents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'20160101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200" dirty="0">
                <a:latin typeface="Consolas" panose="020B0609020204030204" pitchFamily="49" charset="0"/>
              </a:rPr>
              <a:t> 30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66" y="1068822"/>
            <a:ext cx="5528734" cy="40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15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Memory Grant Feedback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12" y="1314616"/>
            <a:ext cx="8236528" cy="464098"/>
          </a:xfrm>
        </p:spPr>
        <p:txBody>
          <a:bodyPr>
            <a:normAutofit/>
          </a:bodyPr>
          <a:lstStyle/>
          <a:p>
            <a:r>
              <a:rPr lang="en-US" sz="2000" dirty="0"/>
              <a:t>If memory grant memory values oscillate, the feature is disabled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AA5C0-A822-49FB-8A0A-FC42762E9EFB}"/>
              </a:ext>
            </a:extLst>
          </p:cNvPr>
          <p:cNvSpPr/>
          <p:nvPr/>
        </p:nvSpPr>
        <p:spPr>
          <a:xfrm>
            <a:off x="540327" y="20325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GetEvents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'20180101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GetEvents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'20160101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200" dirty="0">
                <a:latin typeface="Consolas" panose="020B0609020204030204" pitchFamily="49" charset="0"/>
              </a:rPr>
              <a:t> 30</a:t>
            </a:r>
            <a:endParaRPr lang="en-US" sz="3200" dirty="0"/>
          </a:p>
        </p:txBody>
      </p:sp>
      <p:pic>
        <p:nvPicPr>
          <p:cNvPr id="1026" name="Picture 2" descr="https://packt-type-cloud.s3.amazonaws.com/uploads/sites/3172/2019/12/MemoryGrantFeedback_Disabled.png?15756491023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67" y="2028771"/>
            <a:ext cx="5858933" cy="311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206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Grant Feedback -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Very useful feature</a:t>
            </a:r>
          </a:p>
          <a:p>
            <a:r>
              <a:rPr lang="en-US" sz="2000" dirty="0"/>
              <a:t>In SQL Server 2019 works in both modes</a:t>
            </a:r>
          </a:p>
          <a:p>
            <a:r>
              <a:rPr lang="en-US" sz="2000" dirty="0"/>
              <a:t>Will affect ALL queries having an operator that requires memory </a:t>
            </a:r>
          </a:p>
          <a:p>
            <a:r>
              <a:rPr lang="en-US" sz="2000" dirty="0"/>
              <a:t>Almost no measurable overhead (*)</a:t>
            </a:r>
          </a:p>
          <a:p>
            <a:pPr marL="0" indent="0" algn="r">
              <a:buNone/>
            </a:pPr>
            <a:endParaRPr lang="en-US" sz="2000" dirty="0"/>
          </a:p>
          <a:p>
            <a:pPr marL="0" indent="0" algn="r">
              <a:buNone/>
            </a:pPr>
            <a:r>
              <a:rPr lang="en-US" sz="2000" dirty="0"/>
              <a:t>(*) in all my tests</a:t>
            </a:r>
          </a:p>
        </p:txBody>
      </p:sp>
    </p:spTree>
    <p:extLst>
      <p:ext uri="{BB962C8B-B14F-4D97-AF65-F5344CB8AC3E}">
        <p14:creationId xmlns:p14="http://schemas.microsoft.com/office/powerpoint/2010/main" val="70645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331" y="665974"/>
            <a:ext cx="8480360" cy="3991476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SCALAR UDF</a:t>
            </a:r>
            <a:endParaRPr kumimoji="0" lang="de-DE" sz="5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5000" dirty="0"/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INLINING</a:t>
            </a: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86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Scalar UDFs in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/>
          </a:bodyPr>
          <a:lstStyle/>
          <a:p>
            <a:r>
              <a:rPr lang="en-US" sz="2000" dirty="0"/>
              <a:t>Code reuse, encapsulation and modularity </a:t>
            </a:r>
          </a:p>
          <a:p>
            <a:r>
              <a:rPr lang="en-US" sz="2000" dirty="0"/>
              <a:t>Complex business rules or computations </a:t>
            </a:r>
          </a:p>
          <a:p>
            <a:pPr lvl="1"/>
            <a:r>
              <a:rPr lang="en-US" sz="1600" dirty="0"/>
              <a:t>Single place change</a:t>
            </a:r>
          </a:p>
          <a:p>
            <a:pPr lvl="1"/>
            <a:r>
              <a:rPr lang="en-US" sz="1600" dirty="0"/>
              <a:t>Written once, invoke from many modules</a:t>
            </a:r>
          </a:p>
          <a:p>
            <a:r>
              <a:rPr lang="en-US" sz="2000" dirty="0"/>
              <a:t>Reduce network traffic</a:t>
            </a:r>
          </a:p>
          <a:p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6078027" y="3844767"/>
            <a:ext cx="2372497" cy="843320"/>
          </a:xfrm>
          <a:prstGeom prst="cloudCallout">
            <a:avLst/>
          </a:prstGeom>
          <a:solidFill>
            <a:schemeClr val="accent1">
              <a:lumMod val="5000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algn="l"/>
            <a:r>
              <a:rPr lang="de-DE" sz="2400" b="1" dirty="0">
                <a:solidFill>
                  <a:schemeClr val="bg1"/>
                </a:solidFill>
                <a:latin typeface="Game of Thrones" panose="02000500000000000000" pitchFamily="2" charset="0"/>
              </a:rPr>
              <a:t>   BUT</a:t>
            </a:r>
            <a:r>
              <a:rPr lang="de-DE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...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66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Scalar UDFs in SQL Server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704C214-D5B6-421B-9777-225BC8A8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2" y="2519306"/>
            <a:ext cx="6482595" cy="556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BEBA3-050E-4CD9-958C-D66692A62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6" y="1653135"/>
            <a:ext cx="7864732" cy="886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FE9EF-B011-4092-98B1-F4C905CCA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7" y="3663939"/>
            <a:ext cx="6119975" cy="973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8CEB1-AC30-4C5C-8836-B176D2074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64" y="1209615"/>
            <a:ext cx="6713388" cy="484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32692-070F-4AB2-811D-C73D497EE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64" y="3205650"/>
            <a:ext cx="7152369" cy="394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85D305-4023-48BD-889C-91CCBC1AD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684" y="4316111"/>
            <a:ext cx="4963171" cy="5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21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Scalar UDFs in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667" y="1372940"/>
            <a:ext cx="5249333" cy="3315147"/>
          </a:xfrm>
        </p:spPr>
        <p:txBody>
          <a:bodyPr>
            <a:normAutofit/>
          </a:bodyPr>
          <a:lstStyle/>
          <a:p>
            <a:r>
              <a:rPr lang="en-US" sz="2400" dirty="0"/>
              <a:t>They are very slow</a:t>
            </a:r>
          </a:p>
          <a:p>
            <a:pPr lvl="1"/>
            <a:r>
              <a:rPr lang="en-US" sz="2000" dirty="0"/>
              <a:t>Iterative invocation </a:t>
            </a:r>
          </a:p>
          <a:p>
            <a:pPr lvl="1"/>
            <a:r>
              <a:rPr lang="en-US" sz="2000" dirty="0"/>
              <a:t>Overhead for invoking </a:t>
            </a:r>
            <a:r>
              <a:rPr lang="en-US" sz="2000" dirty="0" smtClean="0"/>
              <a:t>– </a:t>
            </a:r>
            <a:r>
              <a:rPr lang="en-US" sz="2000" dirty="0"/>
              <a:t>once per row</a:t>
            </a:r>
          </a:p>
          <a:p>
            <a:r>
              <a:rPr lang="en-US" sz="2400" dirty="0"/>
              <a:t>No cross-statement optimization</a:t>
            </a:r>
          </a:p>
          <a:p>
            <a:r>
              <a:rPr lang="en-US" sz="2400" dirty="0"/>
              <a:t>Only serial execution plans possible</a:t>
            </a:r>
            <a:endParaRPr lang="en-US" sz="2000" dirty="0"/>
          </a:p>
        </p:txBody>
      </p:sp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0F98993-F178-4D93-AA50-97C26A2D2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7" y="1301417"/>
            <a:ext cx="3638150" cy="20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04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Scalar UDF </a:t>
            </a:r>
            <a:r>
              <a:rPr lang="en-US" dirty="0" err="1"/>
              <a:t>Inlining</a:t>
            </a:r>
            <a:r>
              <a:rPr lang="en-US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0973" y="4536581"/>
            <a:ext cx="4835236" cy="40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>
            <a:lvl1pPr marL="231513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398203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564892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731582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89827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106496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231650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9834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565030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sz="1400" dirty="0">
                <a:hlinkClick r:id="rId2"/>
              </a:rPr>
              <a:t>http://www.vldb.org/pvldb/vol11/p432-ramachandra.pdf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09" y="1177637"/>
            <a:ext cx="5946418" cy="31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269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108375"/>
            <a:ext cx="8236528" cy="1138535"/>
          </a:xfrm>
        </p:spPr>
        <p:txBody>
          <a:bodyPr/>
          <a:lstStyle/>
          <a:p>
            <a:r>
              <a:rPr lang="en-US" dirty="0"/>
              <a:t>Scalar UDF </a:t>
            </a:r>
            <a:r>
              <a:rPr lang="en-US" dirty="0" err="1"/>
              <a:t>Inlining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246910"/>
            <a:ext cx="8236528" cy="389659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Goal – improve queries where scalar UDFs are problem</a:t>
            </a:r>
          </a:p>
          <a:p>
            <a:r>
              <a:rPr lang="en-US" sz="2900" dirty="0"/>
              <a:t>Scalar UDF </a:t>
            </a:r>
            <a:r>
              <a:rPr lang="en-US" sz="2900" dirty="0" err="1"/>
              <a:t>Inlining</a:t>
            </a:r>
            <a:r>
              <a:rPr lang="en-US" sz="2900" dirty="0"/>
              <a:t> feature (</a:t>
            </a:r>
            <a:r>
              <a:rPr lang="en-US" sz="2900" dirty="0" err="1"/>
              <a:t>Froid</a:t>
            </a:r>
            <a:r>
              <a:rPr lang="en-US" sz="2900" dirty="0"/>
              <a:t> framework):</a:t>
            </a:r>
          </a:p>
          <a:p>
            <a:pPr lvl="1"/>
            <a:r>
              <a:rPr lang="en-US" sz="2200" dirty="0"/>
              <a:t>Transforms scalar UDF into relational expressions or subqueries (IF =&gt; CASE WHEN) </a:t>
            </a:r>
          </a:p>
          <a:p>
            <a:pPr lvl="1"/>
            <a:r>
              <a:rPr lang="en-US" sz="2200" dirty="0"/>
              <a:t>Embeds them in the calling query by using APPLY operator</a:t>
            </a:r>
          </a:p>
          <a:p>
            <a:pPr lvl="1"/>
            <a:r>
              <a:rPr lang="en-US" sz="2200" dirty="0"/>
              <a:t>Optimize expressions or subqueries</a:t>
            </a:r>
          </a:p>
          <a:p>
            <a:r>
              <a:rPr lang="en-US" sz="2900" dirty="0"/>
              <a:t>Result:</a:t>
            </a:r>
          </a:p>
          <a:p>
            <a:pPr lvl="1"/>
            <a:r>
              <a:rPr lang="en-US" sz="2200" dirty="0"/>
              <a:t>Performance improved (more efficient plan)</a:t>
            </a:r>
          </a:p>
          <a:p>
            <a:pPr lvl="1"/>
            <a:r>
              <a:rPr lang="en-US" sz="2200" dirty="0"/>
              <a:t>Execution plan could be parallel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780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Query Processing in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 fontScale="62500" lnSpcReduction="20000"/>
          </a:bodyPr>
          <a:lstStyle/>
          <a:p>
            <a:pPr marL="0" lvl="0" indent="0" defTabSz="576026">
              <a:spcBef>
                <a:spcPct val="20000"/>
              </a:spcBef>
              <a:buSzTx/>
              <a:buNone/>
            </a:pPr>
            <a:r>
              <a:rPr lang="en-US" sz="3800" kern="1200" dirty="0">
                <a:solidFill>
                  <a:schemeClr val="tx1"/>
                </a:solidFill>
                <a:ea typeface="+mn-ea"/>
                <a:cs typeface="+mn-cs"/>
              </a:rPr>
              <a:t>SQL Server 2016 and prior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en-US" sz="2600" kern="1200" dirty="0">
                <a:solidFill>
                  <a:schemeClr val="tx1"/>
                </a:solidFill>
                <a:ea typeface="+mn-ea"/>
                <a:cs typeface="+mn-cs"/>
              </a:rPr>
              <a:t>After the execution plan is created, it is used in consecutive query executions, without changes (with the same operators and memory grants)</a:t>
            </a:r>
            <a:endParaRPr lang="sr-Latn-RS" sz="26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endParaRPr lang="en-US" sz="26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0" lvl="0" indent="0" defTabSz="576026">
              <a:spcBef>
                <a:spcPct val="20000"/>
              </a:spcBef>
              <a:buSzTx/>
              <a:buNone/>
            </a:pPr>
            <a:r>
              <a:rPr lang="en-US" sz="3800" kern="1200" dirty="0">
                <a:solidFill>
                  <a:schemeClr val="tx1"/>
                </a:solidFill>
                <a:ea typeface="+mn-ea"/>
                <a:cs typeface="+mn-cs"/>
              </a:rPr>
              <a:t>SQL Server 2017 Adaptive Query Processing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en-US" sz="2600" kern="1200" dirty="0">
                <a:solidFill>
                  <a:schemeClr val="tx1"/>
                </a:solidFill>
                <a:ea typeface="+mn-ea"/>
                <a:cs typeface="+mn-cs"/>
              </a:rPr>
              <a:t>Breaking the pipeline between query optimization and execution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en-US" sz="2600" kern="1200" dirty="0">
                <a:solidFill>
                  <a:schemeClr val="tx1"/>
                </a:solidFill>
                <a:ea typeface="+mn-ea"/>
                <a:cs typeface="+mn-cs"/>
              </a:rPr>
              <a:t>Executing a part of the query during the execution plan creation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en-US" sz="2600" kern="1200" dirty="0">
                <a:solidFill>
                  <a:schemeClr val="tx1"/>
                </a:solidFill>
                <a:ea typeface="+mn-ea"/>
                <a:cs typeface="+mn-cs"/>
              </a:rPr>
              <a:t>Updating a part of the cached plan during consecutive query executions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endParaRPr lang="en-US" sz="26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0" lvl="0" indent="0" defTabSz="576026">
              <a:spcBef>
                <a:spcPct val="20000"/>
              </a:spcBef>
              <a:buSzTx/>
              <a:buNone/>
            </a:pPr>
            <a:r>
              <a:rPr lang="en-US" sz="3800" kern="1200" dirty="0">
                <a:solidFill>
                  <a:schemeClr val="tx1"/>
                </a:solidFill>
                <a:ea typeface="+mn-ea"/>
                <a:cs typeface="+mn-cs"/>
              </a:rPr>
              <a:t>SQL Server 2019 Intelligent Query Processing</a:t>
            </a:r>
          </a:p>
          <a:p>
            <a:pPr marL="576027" lvl="1" indent="0" defTabSz="576026">
              <a:spcBef>
                <a:spcPct val="20000"/>
              </a:spcBef>
              <a:buSzTx/>
              <a:buNone/>
            </a:pPr>
            <a:r>
              <a:rPr lang="en-US" sz="2600" kern="1200" dirty="0">
                <a:solidFill>
                  <a:schemeClr val="tx1"/>
                </a:solidFill>
                <a:ea typeface="+mn-ea"/>
                <a:cs typeface="+mn-cs"/>
              </a:rPr>
              <a:t>Additional improvements, not only adaptive; therefore new name =&gt; Intelligent QP</a:t>
            </a:r>
          </a:p>
        </p:txBody>
      </p:sp>
    </p:spTree>
    <p:extLst>
      <p:ext uri="{BB962C8B-B14F-4D97-AF65-F5344CB8AC3E}">
        <p14:creationId xmlns:p14="http://schemas.microsoft.com/office/powerpoint/2010/main" val="559712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47B4A6-D41D-47E9-881F-5EE6FD28F1A1}"/>
              </a:ext>
            </a:extLst>
          </p:cNvPr>
          <p:cNvSpPr/>
          <p:nvPr/>
        </p:nvSpPr>
        <p:spPr>
          <a:xfrm>
            <a:off x="180363" y="1581092"/>
            <a:ext cx="263833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de-AT" sz="1100" dirty="0"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AT" sz="1100" dirty="0">
                <a:latin typeface="Consolas" panose="020B0609020204030204" pitchFamily="49" charset="0"/>
              </a:rPr>
              <a:t>10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de-AT" sz="1100" dirty="0"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100" dirty="0">
                <a:latin typeface="Consolas" panose="020B0609020204030204" pitchFamily="49" charset="0"/>
              </a:rPr>
              <a:t> 2000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AT" sz="1100" dirty="0"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e-AT" sz="1100" dirty="0">
                <a:latin typeface="Consolas" panose="020B0609020204030204" pitchFamily="49" charset="0"/>
              </a:rPr>
              <a:t> 1000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e-AT" sz="1100" dirty="0"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latin typeface="Consolas" panose="020B0609020204030204" pitchFamily="49" charset="0"/>
              </a:rPr>
              <a:t>'HIGH'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AT" sz="1100" dirty="0"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e-AT" sz="1100" dirty="0">
                <a:latin typeface="Consolas" panose="020B0609020204030204" pitchFamily="49" charset="0"/>
              </a:rPr>
              <a:t> 500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e-AT" sz="1100" dirty="0"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latin typeface="Consolas" panose="020B0609020204030204" pitchFamily="49" charset="0"/>
              </a:rPr>
              <a:t>'MEDIUM'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e-AT" sz="1100" dirty="0"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latin typeface="Consolas" panose="020B0609020204030204" pitchFamily="49" charset="0"/>
              </a:rPr>
              <a:t>'LOW'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100" dirty="0">
                <a:latin typeface="Consolas" panose="020B0609020204030204" pitchFamily="49" charset="0"/>
              </a:rPr>
              <a:t> @val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1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B9E8E8-7D21-4260-BC0D-6A2877698F39}"/>
              </a:ext>
            </a:extLst>
          </p:cNvPr>
          <p:cNvSpPr txBox="1">
            <a:spLocks/>
          </p:cNvSpPr>
          <p:nvPr/>
        </p:nvSpPr>
        <p:spPr>
          <a:xfrm>
            <a:off x="540327" y="108376"/>
            <a:ext cx="8236528" cy="797636"/>
          </a:xfrm>
          <a:prstGeom prst="rect">
            <a:avLst/>
          </a:prstGeom>
        </p:spPr>
        <p:txBody>
          <a:bodyPr/>
          <a:lstStyle>
            <a:lvl1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 err="1"/>
              <a:t>Froid</a:t>
            </a:r>
            <a:r>
              <a:rPr lang="en-US" dirty="0"/>
              <a:t> Transformation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C5CB2-21EF-4E87-A586-A384D938E37E}"/>
              </a:ext>
            </a:extLst>
          </p:cNvPr>
          <p:cNvSpPr/>
          <p:nvPr/>
        </p:nvSpPr>
        <p:spPr>
          <a:xfrm>
            <a:off x="2952925" y="1086142"/>
            <a:ext cx="5670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100" dirty="0">
                <a:latin typeface="Consolas" panose="020B0609020204030204" pitchFamily="49" charset="0"/>
              </a:rPr>
              <a:t> q5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</a:t>
            </a:r>
          </a:p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100" dirty="0">
                <a:latin typeface="Consolas" panose="020B0609020204030204" pitchFamily="49" charset="0"/>
              </a:rPr>
              <a:t> 2000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AT" sz="1100" dirty="0">
                <a:latin typeface="Consolas" panose="020B0609020204030204" pitchFamily="49" charset="0"/>
              </a:rPr>
              <a:t> a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AT" sz="1100" dirty="0">
                <a:latin typeface="Consolas" panose="020B0609020204030204" pitchFamily="49" charset="0"/>
              </a:rPr>
              <a:t> q1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OUTER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q1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a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latin typeface="Consolas" panose="020B0609020204030204" pitchFamily="49" charset="0"/>
              </a:rPr>
              <a:t> 1000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'HIGH'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q2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OUTER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q1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a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latin typeface="Consolas" panose="020B0609020204030204" pitchFamily="49" charset="0"/>
              </a:rPr>
              <a:t> 500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'HIGH'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q3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OUTER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'LOW'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q4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OUTER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q2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val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de-AT" sz="1100" dirty="0">
                <a:latin typeface="Consolas" panose="020B0609020204030204" pitchFamily="49" charset="0"/>
              </a:rPr>
              <a:t> q2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q3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val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de-AT" sz="1100" dirty="0">
                <a:latin typeface="Consolas" panose="020B0609020204030204" pitchFamily="49" charset="0"/>
              </a:rPr>
              <a:t> q3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AT" sz="1100" dirty="0">
                <a:latin typeface="Consolas" panose="020B0609020204030204" pitchFamily="49" charset="0"/>
              </a:rPr>
              <a:t> q4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de-AT" sz="1100" dirty="0">
                <a:latin typeface="Consolas" panose="020B0609020204030204" pitchFamily="49" charset="0"/>
              </a:rPr>
              <a:t> v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AT" sz="1100" dirty="0">
                <a:latin typeface="Consolas" panose="020B0609020204030204" pitchFamily="49" charset="0"/>
              </a:rPr>
              <a:t> q5 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1984285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47B4A6-D41D-47E9-881F-5EE6FD28F1A1}"/>
              </a:ext>
            </a:extLst>
          </p:cNvPr>
          <p:cNvSpPr/>
          <p:nvPr/>
        </p:nvSpPr>
        <p:spPr>
          <a:xfrm>
            <a:off x="180363" y="1581092"/>
            <a:ext cx="263833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de-AT" sz="1100" dirty="0"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AT" sz="1100" dirty="0">
                <a:latin typeface="Consolas" panose="020B0609020204030204" pitchFamily="49" charset="0"/>
              </a:rPr>
              <a:t>10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DECLARE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2000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de-AT" sz="11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AT" sz="1100" dirty="0"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e-AT" sz="1100" dirty="0">
                <a:latin typeface="Consolas" panose="020B0609020204030204" pitchFamily="49" charset="0"/>
              </a:rPr>
              <a:t> 1000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e-AT" sz="1100" dirty="0"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latin typeface="Consolas" panose="020B0609020204030204" pitchFamily="49" charset="0"/>
              </a:rPr>
              <a:t>'HIGH'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AT" sz="1100" dirty="0"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e-AT" sz="1100" dirty="0">
                <a:latin typeface="Consolas" panose="020B0609020204030204" pitchFamily="49" charset="0"/>
              </a:rPr>
              <a:t> 500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e-AT" sz="1100" dirty="0"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latin typeface="Consolas" panose="020B0609020204030204" pitchFamily="49" charset="0"/>
              </a:rPr>
              <a:t>'MEDIUM'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e-AT" sz="1100" dirty="0"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latin typeface="Consolas" panose="020B0609020204030204" pitchFamily="49" charset="0"/>
              </a:rPr>
              <a:t>'LOW'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100" dirty="0">
                <a:latin typeface="Consolas" panose="020B0609020204030204" pitchFamily="49" charset="0"/>
              </a:rPr>
              <a:t> @val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1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B9E8E8-7D21-4260-BC0D-6A2877698F39}"/>
              </a:ext>
            </a:extLst>
          </p:cNvPr>
          <p:cNvSpPr txBox="1">
            <a:spLocks/>
          </p:cNvSpPr>
          <p:nvPr/>
        </p:nvSpPr>
        <p:spPr>
          <a:xfrm>
            <a:off x="540327" y="108376"/>
            <a:ext cx="8236528" cy="797636"/>
          </a:xfrm>
          <a:prstGeom prst="rect">
            <a:avLst/>
          </a:prstGeom>
        </p:spPr>
        <p:txBody>
          <a:bodyPr/>
          <a:lstStyle>
            <a:lvl1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 err="1"/>
              <a:t>Froid</a:t>
            </a:r>
            <a:r>
              <a:rPr lang="en-US" dirty="0"/>
              <a:t> Transformation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C5CB2-21EF-4E87-A586-A384D938E37E}"/>
              </a:ext>
            </a:extLst>
          </p:cNvPr>
          <p:cNvSpPr/>
          <p:nvPr/>
        </p:nvSpPr>
        <p:spPr>
          <a:xfrm>
            <a:off x="2952925" y="1086142"/>
            <a:ext cx="5670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100" dirty="0">
                <a:latin typeface="Consolas" panose="020B0609020204030204" pitchFamily="49" charset="0"/>
              </a:rPr>
              <a:t> q5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</a:t>
            </a:r>
          </a:p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2000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a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q1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OUTER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q1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a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latin typeface="Consolas" panose="020B0609020204030204" pitchFamily="49" charset="0"/>
              </a:rPr>
              <a:t> 1000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'HIGH'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q2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OUTER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q1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a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latin typeface="Consolas" panose="020B0609020204030204" pitchFamily="49" charset="0"/>
              </a:rPr>
              <a:t> 500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'HIGH'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q3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OUTER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'LOW'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q4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OUTER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q2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val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de-AT" sz="1100" dirty="0">
                <a:latin typeface="Consolas" panose="020B0609020204030204" pitchFamily="49" charset="0"/>
              </a:rPr>
              <a:t> q2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q3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val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de-AT" sz="1100" dirty="0">
                <a:latin typeface="Consolas" panose="020B0609020204030204" pitchFamily="49" charset="0"/>
              </a:rPr>
              <a:t> q3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AT" sz="1100" dirty="0">
                <a:latin typeface="Consolas" panose="020B0609020204030204" pitchFamily="49" charset="0"/>
              </a:rPr>
              <a:t> q4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de-AT" sz="1100" dirty="0">
                <a:latin typeface="Consolas" panose="020B0609020204030204" pitchFamily="49" charset="0"/>
              </a:rPr>
              <a:t> v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AT" sz="1100" dirty="0">
                <a:latin typeface="Consolas" panose="020B0609020204030204" pitchFamily="49" charset="0"/>
              </a:rPr>
              <a:t> q5 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3516955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47B4A6-D41D-47E9-881F-5EE6FD28F1A1}"/>
              </a:ext>
            </a:extLst>
          </p:cNvPr>
          <p:cNvSpPr/>
          <p:nvPr/>
        </p:nvSpPr>
        <p:spPr>
          <a:xfrm>
            <a:off x="180363" y="1581092"/>
            <a:ext cx="263833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de-AT" sz="1100" dirty="0"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AT" sz="1100" dirty="0">
                <a:latin typeface="Consolas" panose="020B0609020204030204" pitchFamily="49" charset="0"/>
              </a:rPr>
              <a:t>10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DECLARE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2000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de-AT" sz="11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IF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1000</a:t>
            </a:r>
          </a:p>
          <a:p>
            <a:pPr algn="l"/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SET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'HIGH'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de-AT" sz="11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500</a:t>
            </a:r>
          </a:p>
          <a:p>
            <a:pPr algn="l"/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SET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'MEDIUM'</a:t>
            </a:r>
            <a:endParaRPr lang="de-AT" sz="11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ELSE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SET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'LOW'</a:t>
            </a:r>
            <a:endParaRPr lang="de-AT" sz="1100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100" dirty="0">
                <a:latin typeface="Consolas" panose="020B0609020204030204" pitchFamily="49" charset="0"/>
              </a:rPr>
              <a:t> @val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1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B9E8E8-7D21-4260-BC0D-6A2877698F39}"/>
              </a:ext>
            </a:extLst>
          </p:cNvPr>
          <p:cNvSpPr txBox="1">
            <a:spLocks/>
          </p:cNvSpPr>
          <p:nvPr/>
        </p:nvSpPr>
        <p:spPr>
          <a:xfrm>
            <a:off x="540327" y="108376"/>
            <a:ext cx="8236528" cy="797636"/>
          </a:xfrm>
          <a:prstGeom prst="rect">
            <a:avLst/>
          </a:prstGeom>
        </p:spPr>
        <p:txBody>
          <a:bodyPr/>
          <a:lstStyle>
            <a:lvl1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 err="1"/>
              <a:t>Froid</a:t>
            </a:r>
            <a:r>
              <a:rPr lang="en-US" dirty="0"/>
              <a:t> Transformation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C5CB2-21EF-4E87-A586-A384D938E37E}"/>
              </a:ext>
            </a:extLst>
          </p:cNvPr>
          <p:cNvSpPr/>
          <p:nvPr/>
        </p:nvSpPr>
        <p:spPr>
          <a:xfrm>
            <a:off x="2952925" y="1086142"/>
            <a:ext cx="5670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100" dirty="0">
                <a:latin typeface="Consolas" panose="020B0609020204030204" pitchFamily="49" charset="0"/>
              </a:rPr>
              <a:t> q5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</a:t>
            </a:r>
          </a:p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2000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a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q1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OUTER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APPLY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CASE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WHEN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q1</a:t>
            </a:r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a </a:t>
            </a:r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1000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THEN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'HIGH'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highlight>
                  <a:srgbClr val="C0C0C0"/>
                </a:highlight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q2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OUTER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APPLY</a:t>
            </a:r>
            <a:endParaRPr lang="de-AT" sz="11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(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CASE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WHEN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q1</a:t>
            </a:r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a </a:t>
            </a:r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500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THEN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'HIGH'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END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highlight>
                  <a:srgbClr val="00FF00"/>
                </a:highlight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q3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	OUTER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APPLY</a:t>
            </a:r>
            <a:endParaRPr lang="de-AT" sz="1100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'LOW'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highlight>
                  <a:srgbClr val="FF00FF"/>
                </a:highlight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q4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OUTER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q2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val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de-AT" sz="1100" dirty="0">
                <a:latin typeface="Consolas" panose="020B0609020204030204" pitchFamily="49" charset="0"/>
              </a:rPr>
              <a:t> q2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q3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val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de-AT" sz="1100" dirty="0">
                <a:latin typeface="Consolas" panose="020B0609020204030204" pitchFamily="49" charset="0"/>
              </a:rPr>
              <a:t> q3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AT" sz="1100" dirty="0">
                <a:latin typeface="Consolas" panose="020B0609020204030204" pitchFamily="49" charset="0"/>
              </a:rPr>
              <a:t> q4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de-AT" sz="1100" dirty="0">
                <a:latin typeface="Consolas" panose="020B0609020204030204" pitchFamily="49" charset="0"/>
              </a:rPr>
              <a:t> v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AT" sz="1100" dirty="0">
                <a:latin typeface="Consolas" panose="020B0609020204030204" pitchFamily="49" charset="0"/>
              </a:rPr>
              <a:t> q5 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1768429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47B4A6-D41D-47E9-881F-5EE6FD28F1A1}"/>
              </a:ext>
            </a:extLst>
          </p:cNvPr>
          <p:cNvSpPr/>
          <p:nvPr/>
        </p:nvSpPr>
        <p:spPr>
          <a:xfrm>
            <a:off x="180363" y="1581092"/>
            <a:ext cx="263833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de-AT" sz="1100" dirty="0"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AT" sz="1100" dirty="0">
                <a:latin typeface="Consolas" panose="020B0609020204030204" pitchFamily="49" charset="0"/>
              </a:rPr>
              <a:t>10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DECLARE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2000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de-AT" sz="11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IF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1000</a:t>
            </a:r>
          </a:p>
          <a:p>
            <a:pPr algn="l"/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SET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'HIGH'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de-AT" sz="11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500</a:t>
            </a:r>
          </a:p>
          <a:p>
            <a:pPr algn="l"/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SET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'MEDIUM'</a:t>
            </a:r>
            <a:endParaRPr lang="de-AT" sz="11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ELSE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SET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'LOW'</a:t>
            </a:r>
            <a:endParaRPr lang="de-AT" sz="1100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100" dirty="0">
                <a:latin typeface="Consolas" panose="020B0609020204030204" pitchFamily="49" charset="0"/>
              </a:rPr>
              <a:t> @val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1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B9E8E8-7D21-4260-BC0D-6A2877698F39}"/>
              </a:ext>
            </a:extLst>
          </p:cNvPr>
          <p:cNvSpPr txBox="1">
            <a:spLocks/>
          </p:cNvSpPr>
          <p:nvPr/>
        </p:nvSpPr>
        <p:spPr>
          <a:xfrm>
            <a:off x="540327" y="108376"/>
            <a:ext cx="8236528" cy="797636"/>
          </a:xfrm>
          <a:prstGeom prst="rect">
            <a:avLst/>
          </a:prstGeom>
        </p:spPr>
        <p:txBody>
          <a:bodyPr/>
          <a:lstStyle>
            <a:lvl1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 err="1"/>
              <a:t>Froid</a:t>
            </a:r>
            <a:r>
              <a:rPr lang="en-US" dirty="0"/>
              <a:t> Transformation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C5CB2-21EF-4E87-A586-A384D938E37E}"/>
              </a:ext>
            </a:extLst>
          </p:cNvPr>
          <p:cNvSpPr/>
          <p:nvPr/>
        </p:nvSpPr>
        <p:spPr>
          <a:xfrm>
            <a:off x="2952925" y="1086142"/>
            <a:ext cx="5670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100" dirty="0">
                <a:latin typeface="Consolas" panose="020B0609020204030204" pitchFamily="49" charset="0"/>
              </a:rPr>
              <a:t> q5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</a:t>
            </a:r>
          </a:p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2000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a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q1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OUTER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APPLY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CASE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WHEN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q1</a:t>
            </a:r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a </a:t>
            </a:r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1000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THEN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'HIGH'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highlight>
                  <a:srgbClr val="C0C0C0"/>
                </a:highlight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q2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OUTER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APPLY</a:t>
            </a:r>
            <a:endParaRPr lang="de-AT" sz="11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(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CASE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WHEN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q1</a:t>
            </a:r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a </a:t>
            </a:r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500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THEN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'HIGH'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END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highlight>
                  <a:srgbClr val="00FF00"/>
                </a:highlight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q3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	OUTER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APPLY</a:t>
            </a:r>
            <a:endParaRPr lang="de-AT" sz="1100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'LOW'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highlight>
                  <a:srgbClr val="FF00FF"/>
                </a:highlight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q4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OUTER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q2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val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de-AT" sz="1100" dirty="0">
                <a:latin typeface="Consolas" panose="020B0609020204030204" pitchFamily="49" charset="0"/>
              </a:rPr>
              <a:t> q2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q3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val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de-AT" sz="1100" dirty="0">
                <a:latin typeface="Consolas" panose="020B0609020204030204" pitchFamily="49" charset="0"/>
              </a:rPr>
              <a:t> q3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AT" sz="1100" dirty="0">
                <a:latin typeface="Consolas" panose="020B0609020204030204" pitchFamily="49" charset="0"/>
              </a:rPr>
              <a:t> q4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de-AT" sz="1100" dirty="0">
                <a:latin typeface="Consolas" panose="020B0609020204030204" pitchFamily="49" charset="0"/>
              </a:rPr>
              <a:t> v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AT" sz="1100" dirty="0">
                <a:latin typeface="Consolas" panose="020B0609020204030204" pitchFamily="49" charset="0"/>
              </a:rPr>
              <a:t> q5 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e-AT" sz="11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09C7049-8C41-427F-8AD5-ADBE968694A3}"/>
              </a:ext>
            </a:extLst>
          </p:cNvPr>
          <p:cNvSpPr/>
          <p:nvPr/>
        </p:nvSpPr>
        <p:spPr>
          <a:xfrm>
            <a:off x="58723" y="2030136"/>
            <a:ext cx="192947" cy="1208014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89CBDFE-3C89-4806-B9A7-86F15874D829}"/>
              </a:ext>
            </a:extLst>
          </p:cNvPr>
          <p:cNvSpPr/>
          <p:nvPr/>
        </p:nvSpPr>
        <p:spPr>
          <a:xfrm>
            <a:off x="3109519" y="2836877"/>
            <a:ext cx="192947" cy="1105949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0521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47B4A6-D41D-47E9-881F-5EE6FD28F1A1}"/>
              </a:ext>
            </a:extLst>
          </p:cNvPr>
          <p:cNvSpPr/>
          <p:nvPr/>
        </p:nvSpPr>
        <p:spPr>
          <a:xfrm>
            <a:off x="180363" y="1581092"/>
            <a:ext cx="263833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de-AT" sz="1100" dirty="0"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AT" sz="1100" dirty="0">
                <a:latin typeface="Consolas" panose="020B0609020204030204" pitchFamily="49" charset="0"/>
              </a:rPr>
              <a:t>10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DECLARE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2000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de-AT" sz="11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IF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1000</a:t>
            </a:r>
          </a:p>
          <a:p>
            <a:pPr algn="l"/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SET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'HIGH'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de-AT" sz="11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@a </a:t>
            </a:r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500</a:t>
            </a:r>
          </a:p>
          <a:p>
            <a:pPr algn="l"/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SET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'MEDIUM'</a:t>
            </a:r>
            <a:endParaRPr lang="de-AT" sz="11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ELSE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SET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@val </a:t>
            </a:r>
            <a:r>
              <a:rPr lang="de-AT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=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FF00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'LOW'</a:t>
            </a:r>
            <a:endParaRPr lang="de-AT" sz="1100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de-AT" sz="1100" dirty="0">
                <a:highlight>
                  <a:srgbClr val="FF0000"/>
                </a:highlight>
                <a:latin typeface="Consolas" panose="020B0609020204030204" pitchFamily="49" charset="0"/>
              </a:rPr>
              <a:t>    </a:t>
            </a:r>
            <a:r>
              <a:rPr lang="de-AT" sz="1100" dirty="0">
                <a:solidFill>
                  <a:srgbClr val="0000FF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SELECT</a:t>
            </a:r>
            <a:r>
              <a:rPr lang="de-AT" sz="1100" dirty="0">
                <a:highlight>
                  <a:srgbClr val="FF0000"/>
                </a:highlight>
                <a:latin typeface="Consolas" panose="020B0609020204030204" pitchFamily="49" charset="0"/>
              </a:rPr>
              <a:t> @val</a:t>
            </a:r>
            <a:r>
              <a:rPr lang="de-AT" sz="1100" dirty="0">
                <a:solidFill>
                  <a:srgbClr val="80808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;</a:t>
            </a:r>
            <a:endParaRPr lang="de-AT" sz="1100" dirty="0">
              <a:highlight>
                <a:srgbClr val="FF0000"/>
              </a:highligh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B9E8E8-7D21-4260-BC0D-6A2877698F39}"/>
              </a:ext>
            </a:extLst>
          </p:cNvPr>
          <p:cNvSpPr txBox="1">
            <a:spLocks/>
          </p:cNvSpPr>
          <p:nvPr/>
        </p:nvSpPr>
        <p:spPr>
          <a:xfrm>
            <a:off x="540327" y="108376"/>
            <a:ext cx="8236528" cy="797636"/>
          </a:xfrm>
          <a:prstGeom prst="rect">
            <a:avLst/>
          </a:prstGeom>
        </p:spPr>
        <p:txBody>
          <a:bodyPr/>
          <a:lstStyle>
            <a:lvl1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 err="1"/>
              <a:t>Froid</a:t>
            </a:r>
            <a:r>
              <a:rPr lang="en-US" dirty="0"/>
              <a:t> Transformation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C5CB2-21EF-4E87-A586-A384D938E37E}"/>
              </a:ext>
            </a:extLst>
          </p:cNvPr>
          <p:cNvSpPr/>
          <p:nvPr/>
        </p:nvSpPr>
        <p:spPr>
          <a:xfrm>
            <a:off x="2952925" y="1086142"/>
            <a:ext cx="5670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100" dirty="0">
                <a:solidFill>
                  <a:srgbClr val="0000FF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SELECT</a:t>
            </a:r>
            <a:r>
              <a:rPr lang="de-AT" sz="1100" dirty="0">
                <a:highlight>
                  <a:srgbClr val="FF0000"/>
                </a:highlight>
                <a:latin typeface="Consolas" panose="020B0609020204030204" pitchFamily="49" charset="0"/>
              </a:rPr>
              <a:t> q5</a:t>
            </a:r>
            <a:r>
              <a:rPr lang="de-AT" sz="1100" dirty="0">
                <a:solidFill>
                  <a:srgbClr val="80808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.</a:t>
            </a:r>
            <a:r>
              <a:rPr lang="de-AT" sz="1100" dirty="0">
                <a:highlight>
                  <a:srgbClr val="FF0000"/>
                </a:highlight>
                <a:latin typeface="Consolas" panose="020B0609020204030204" pitchFamily="49" charset="0"/>
              </a:rPr>
              <a:t>v</a:t>
            </a:r>
          </a:p>
          <a:p>
            <a:pPr algn="l"/>
            <a:r>
              <a:rPr lang="de-AT" sz="1100" dirty="0">
                <a:solidFill>
                  <a:srgbClr val="0000FF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FROM</a:t>
            </a:r>
            <a:endParaRPr lang="de-AT" sz="1100" dirty="0"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2000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a</a:t>
            </a:r>
            <a:r>
              <a:rPr lang="de-AT" sz="11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</a:t>
            </a:r>
            <a:r>
              <a:rPr lang="de-AT" sz="1100" dirty="0">
                <a:highlight>
                  <a:srgbClr val="FFFF00"/>
                </a:highlight>
                <a:latin typeface="Consolas" panose="020B0609020204030204" pitchFamily="49" charset="0"/>
              </a:rPr>
              <a:t> q1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OUTER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APPLY</a:t>
            </a:r>
            <a:r>
              <a:rPr lang="de-AT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CASE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WHEN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q1</a:t>
            </a:r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a </a:t>
            </a:r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1000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THEN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'HIGH'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highlight>
                  <a:srgbClr val="C0C0C0"/>
                </a:highlight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</a:rPr>
              <a:t> q2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OUTER</a:t>
            </a:r>
            <a:r>
              <a:rPr lang="de-AT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APPLY</a:t>
            </a:r>
            <a:endParaRPr lang="de-AT" sz="11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(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CASE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WHEN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q1</a:t>
            </a:r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a </a:t>
            </a:r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500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THEN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'HIGH'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END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highlight>
                  <a:srgbClr val="00FF00"/>
                </a:highlight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00FF00"/>
                </a:highlight>
                <a:latin typeface="Consolas" panose="020B0609020204030204" pitchFamily="49" charset="0"/>
              </a:rPr>
              <a:t> q3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	OUTER</a:t>
            </a:r>
            <a:r>
              <a:rPr lang="de-AT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APPLY</a:t>
            </a:r>
            <a:endParaRPr lang="de-AT" sz="1100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SELECT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'LOW'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highlight>
                  <a:srgbClr val="FF00FF"/>
                </a:highlight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80808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AS</a:t>
            </a:r>
            <a:r>
              <a:rPr lang="en-US" sz="1100" dirty="0">
                <a:highlight>
                  <a:srgbClr val="FF00FF"/>
                </a:highlight>
                <a:latin typeface="Consolas" panose="020B0609020204030204" pitchFamily="49" charset="0"/>
              </a:rPr>
              <a:t> q4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	OUTER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endParaRPr lang="de-AT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q2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val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de-AT" sz="1100" dirty="0">
                <a:latin typeface="Consolas" panose="020B0609020204030204" pitchFamily="49" charset="0"/>
              </a:rPr>
              <a:t> q2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latin typeface="Consolas" panose="020B0609020204030204" pitchFamily="49" charset="0"/>
              </a:rPr>
              <a:t> q3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latin typeface="Consolas" panose="020B0609020204030204" pitchFamily="49" charset="0"/>
              </a:rPr>
              <a:t>val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de-AT" sz="1100" dirty="0">
                <a:latin typeface="Consolas" panose="020B0609020204030204" pitchFamily="49" charset="0"/>
              </a:rPr>
              <a:t> q3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AT" sz="1100" dirty="0">
                <a:latin typeface="Consolas" panose="020B0609020204030204" pitchFamily="49" charset="0"/>
              </a:rPr>
              <a:t> q4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100" dirty="0">
                <a:latin typeface="Consolas" panose="020B0609020204030204" pitchFamily="49" charset="0"/>
              </a:rPr>
              <a:t>val</a:t>
            </a:r>
          </a:p>
          <a:p>
            <a:pPr algn="l"/>
            <a:r>
              <a:rPr lang="de-AT" sz="1100" dirty="0">
                <a:latin typeface="Consolas" panose="020B0609020204030204" pitchFamily="49" charset="0"/>
              </a:rPr>
              <a:t>       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de-AT" sz="1100" dirty="0">
                <a:latin typeface="Consolas" panose="020B0609020204030204" pitchFamily="49" charset="0"/>
              </a:rPr>
              <a:t> v</a:t>
            </a:r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e-AT" sz="1100" dirty="0">
                <a:latin typeface="Consolas" panose="020B0609020204030204" pitchFamily="49" charset="0"/>
              </a:rPr>
              <a:t> </a:t>
            </a:r>
            <a:r>
              <a:rPr lang="de-AT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AT" sz="1100" dirty="0">
                <a:latin typeface="Consolas" panose="020B0609020204030204" pitchFamily="49" charset="0"/>
              </a:rPr>
              <a:t> q5 </a:t>
            </a:r>
          </a:p>
          <a:p>
            <a:pPr algn="l"/>
            <a:r>
              <a:rPr lang="de-AT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e-AT" sz="11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09C7049-8C41-427F-8AD5-ADBE968694A3}"/>
              </a:ext>
            </a:extLst>
          </p:cNvPr>
          <p:cNvSpPr/>
          <p:nvPr/>
        </p:nvSpPr>
        <p:spPr>
          <a:xfrm>
            <a:off x="58723" y="2030136"/>
            <a:ext cx="192947" cy="1208014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89CBDFE-3C89-4806-B9A7-86F15874D829}"/>
              </a:ext>
            </a:extLst>
          </p:cNvPr>
          <p:cNvSpPr/>
          <p:nvPr/>
        </p:nvSpPr>
        <p:spPr>
          <a:xfrm>
            <a:off x="3109519" y="2836877"/>
            <a:ext cx="192947" cy="1105949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4427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419" y="11282"/>
            <a:ext cx="3304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GetOrderItemStatus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@Quantity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900" dirty="0">
                <a:latin typeface="Consolas" panose="020B0609020204030204" pitchFamily="49" charset="0"/>
              </a:rPr>
              <a:t> @Ret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900" dirty="0">
                <a:latin typeface="Consolas" panose="020B0609020204030204" pitchFamily="49" charset="0"/>
              </a:rPr>
              <a:t> @Amount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@Quantity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latin typeface="Consolas" panose="020B0609020204030204" pitchFamily="49" charset="0"/>
              </a:rPr>
              <a:t> @Amount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1000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@Ret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'TOP 1000'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latin typeface="Consolas" panose="020B0609020204030204" pitchFamily="49" charset="0"/>
              </a:rPr>
              <a:t> @Amount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500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@Ret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'TOP 500'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latin typeface="Consolas" panose="020B0609020204030204" pitchFamily="49" charset="0"/>
              </a:rPr>
              <a:t> @Ret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9727" y="427707"/>
            <a:ext cx="57080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STATISTICS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TestDb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140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GetOrderItemStatus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Quantity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ItemStatus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OrderDetails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TestDb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150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GetOrderItemStatus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Quantity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ItemStatus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OrderDetails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3075" name="Picture 3" descr="https://packt-type-cloud.s3.amazonaws.com/uploads/sites/3172/2019/11/ScalarUDFInlining_F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2" y="2042607"/>
            <a:ext cx="7102474" cy="30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91891" y="297133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CPU time = 18656 </a:t>
            </a:r>
            <a:r>
              <a:rPr lang="en-US" sz="1400" dirty="0" err="1"/>
              <a:t>ms</a:t>
            </a:r>
            <a:r>
              <a:rPr lang="en-US" sz="1400" dirty="0"/>
              <a:t>,  elapsed time = </a:t>
            </a:r>
            <a:r>
              <a:rPr lang="en-US" sz="1400" b="1" dirty="0"/>
              <a:t>24306</a:t>
            </a:r>
            <a:r>
              <a:rPr lang="en-US" sz="1400" dirty="0"/>
              <a:t> </a:t>
            </a:r>
            <a:r>
              <a:rPr lang="en-US" sz="1400" dirty="0" err="1"/>
              <a:t>ms.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440382" y="448391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CPU time = 2047 </a:t>
            </a:r>
            <a:r>
              <a:rPr lang="en-US" sz="1400" dirty="0" err="1"/>
              <a:t>ms</a:t>
            </a:r>
            <a:r>
              <a:rPr lang="en-US" sz="1400" dirty="0"/>
              <a:t>,  elapsed time = </a:t>
            </a:r>
            <a:r>
              <a:rPr lang="en-US" sz="1400" b="1" dirty="0"/>
              <a:t>2075</a:t>
            </a:r>
            <a:r>
              <a:rPr lang="en-US" sz="1400" dirty="0"/>
              <a:t> </a:t>
            </a:r>
            <a:r>
              <a:rPr lang="en-US" sz="1400" dirty="0" err="1"/>
              <a:t>ms.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836766" y="25828"/>
            <a:ext cx="1274619" cy="698267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b="1" dirty="0">
                <a:solidFill>
                  <a:schemeClr val="bg1"/>
                </a:solidFill>
              </a:rPr>
              <a:t>12</a:t>
            </a: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3650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419" y="11282"/>
            <a:ext cx="3304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GetOrderItemStatus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@Quantity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900" dirty="0">
                <a:latin typeface="Consolas" panose="020B0609020204030204" pitchFamily="49" charset="0"/>
              </a:rPr>
              <a:t> @Ret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900" dirty="0">
                <a:latin typeface="Consolas" panose="020B0609020204030204" pitchFamily="49" charset="0"/>
              </a:rPr>
              <a:t> @Amount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@Quantity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latin typeface="Consolas" panose="020B0609020204030204" pitchFamily="49" charset="0"/>
              </a:rPr>
              <a:t> @Amount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1000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@Ret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'TOP 1000'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latin typeface="Consolas" panose="020B0609020204030204" pitchFamily="49" charset="0"/>
              </a:rPr>
              <a:t> @Amount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500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@Ret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'TOP 500'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latin typeface="Consolas" panose="020B0609020204030204" pitchFamily="49" charset="0"/>
              </a:rPr>
              <a:t> @Ret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9727" y="427707"/>
            <a:ext cx="57080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STATISTICS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TestDb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140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GetOrderItemStatus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Quantity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ItemStatus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OrderDetails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TestDb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150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GetOrderItemStatus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Quantity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ItemStatus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OrderDetails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4098" name="Picture 2" descr="https://packt-type-cloud.s3.amazonaws.com/uploads/sites/3172/2019/11/ScalarUDFInlining_F1_Difference.png?15751389837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2111765"/>
            <a:ext cx="8696108" cy="303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972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418" y="11282"/>
            <a:ext cx="5030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GetOrderCnt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@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Cnt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Cnt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Orders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Cnt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02" y="1250249"/>
            <a:ext cx="570807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TestDb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140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Customers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GetOrderCnt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25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TestDb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150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Customers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GetOrderCnt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25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36766" y="25828"/>
            <a:ext cx="1274619" cy="698267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b="1" dirty="0">
                <a:solidFill>
                  <a:schemeClr val="bg1"/>
                </a:solidFill>
              </a:rPr>
              <a:t>33</a:t>
            </a: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5122" name="Picture 2" descr="https://packt-type-cloud.s3.amazonaws.com/uploads/sites/3172/2019/11/ScalarUDFInlining_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6" y="2312078"/>
            <a:ext cx="8394869" cy="274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91891" y="297133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CPU time = 8610 </a:t>
            </a:r>
            <a:r>
              <a:rPr lang="en-US" sz="1400" dirty="0" err="1"/>
              <a:t>ms</a:t>
            </a:r>
            <a:r>
              <a:rPr lang="en-US" sz="1400" dirty="0"/>
              <a:t>,  elapsed time = </a:t>
            </a:r>
            <a:r>
              <a:rPr lang="en-US" sz="1400" b="1" dirty="0"/>
              <a:t>8971</a:t>
            </a:r>
            <a:r>
              <a:rPr lang="en-US" sz="1400" dirty="0"/>
              <a:t> </a:t>
            </a:r>
            <a:r>
              <a:rPr lang="en-US" sz="1400" dirty="0" err="1"/>
              <a:t>ms.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442402" y="401224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CPU time = 1860 </a:t>
            </a:r>
            <a:r>
              <a:rPr lang="en-US" sz="1400" dirty="0" err="1"/>
              <a:t>ms</a:t>
            </a:r>
            <a:r>
              <a:rPr lang="en-US" sz="1400" dirty="0"/>
              <a:t>,  elapsed time = </a:t>
            </a:r>
            <a:r>
              <a:rPr lang="en-US" sz="1400" b="1" dirty="0"/>
              <a:t>271</a:t>
            </a:r>
            <a:r>
              <a:rPr lang="en-US" sz="1400" dirty="0"/>
              <a:t> </a:t>
            </a:r>
            <a:r>
              <a:rPr lang="en-US" sz="1400" dirty="0" err="1"/>
              <a:t>ms.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7723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5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5515" y="-14569"/>
            <a:ext cx="81527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GetDaysFromLastOrder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@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900" dirty="0">
                <a:latin typeface="Consolas" panose="020B0609020204030204" pitchFamily="49" charset="0"/>
              </a:rPr>
              <a:t> @Days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LastOrder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LastOrder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OrderDate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Orders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OrderDate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@Days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latin typeface="Consolas" panose="020B0609020204030204" pitchFamily="49" charset="0"/>
              </a:rPr>
              <a:t> @</a:t>
            </a:r>
            <a:r>
              <a:rPr lang="en-US" sz="900" dirty="0" err="1">
                <a:latin typeface="Consolas" panose="020B0609020204030204" pitchFamily="49" charset="0"/>
              </a:rPr>
              <a:t>LastOrder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latin typeface="Consolas" panose="020B0609020204030204" pitchFamily="49" charset="0"/>
              </a:rPr>
              <a:t> @Days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5125" y="1535703"/>
            <a:ext cx="65254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Customers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GetDaysFromLastOrder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365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30956" y="0"/>
            <a:ext cx="1274619" cy="698267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b="1" dirty="0">
                <a:solidFill>
                  <a:schemeClr val="bg1"/>
                </a:solidFill>
              </a:rPr>
              <a:t>0%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4" y="1917044"/>
            <a:ext cx="7756923" cy="31926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91891" y="297133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CPU time = 12531 </a:t>
            </a:r>
            <a:r>
              <a:rPr lang="en-US" sz="1400" dirty="0" err="1"/>
              <a:t>ms</a:t>
            </a:r>
            <a:r>
              <a:rPr lang="en-US" sz="1400" dirty="0"/>
              <a:t>,  elapsed time = </a:t>
            </a:r>
            <a:r>
              <a:rPr lang="en-US" sz="1400" b="1" dirty="0"/>
              <a:t>12648</a:t>
            </a:r>
            <a:r>
              <a:rPr lang="en-US" sz="1400" dirty="0"/>
              <a:t> </a:t>
            </a:r>
            <a:r>
              <a:rPr lang="en-US" sz="1400" dirty="0" err="1"/>
              <a:t>ms.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440382" y="448391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CPU time = 12485 </a:t>
            </a:r>
            <a:r>
              <a:rPr lang="en-US" sz="1400" dirty="0" err="1"/>
              <a:t>ms</a:t>
            </a:r>
            <a:r>
              <a:rPr lang="en-US" sz="1400" dirty="0"/>
              <a:t>,  elapsed time = </a:t>
            </a:r>
            <a:r>
              <a:rPr lang="en-US" sz="1400" b="1" dirty="0"/>
              <a:t>13079</a:t>
            </a:r>
            <a:r>
              <a:rPr lang="en-US" sz="1400" dirty="0"/>
              <a:t> </a:t>
            </a:r>
            <a:r>
              <a:rPr lang="en-US" sz="1400" dirty="0" err="1"/>
              <a:t>ms.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933E9-C6BD-40F2-854B-32B22E404511}"/>
              </a:ext>
            </a:extLst>
          </p:cNvPr>
          <p:cNvSpPr/>
          <p:nvPr/>
        </p:nvSpPr>
        <p:spPr>
          <a:xfrm>
            <a:off x="5644908" y="1243315"/>
            <a:ext cx="3013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Scalar UDF Inline does not work</a:t>
            </a:r>
          </a:p>
          <a:p>
            <a:pPr algn="l"/>
            <a:r>
              <a:rPr lang="de-DE" sz="1600" dirty="0"/>
              <a:t>with </a:t>
            </a:r>
            <a:r>
              <a:rPr lang="de-DE" sz="1600" b="1" dirty="0">
                <a:solidFill>
                  <a:srgbClr val="FF0000"/>
                </a:solidFill>
              </a:rPr>
              <a:t>GETDATE() </a:t>
            </a:r>
            <a:r>
              <a:rPr lang="de-DE" sz="16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844363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5" grpId="0"/>
      <p:bldP spid="7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108375"/>
            <a:ext cx="8236528" cy="1138535"/>
          </a:xfrm>
        </p:spPr>
        <p:txBody>
          <a:bodyPr/>
          <a:lstStyle/>
          <a:p>
            <a:r>
              <a:rPr lang="en-US" dirty="0"/>
              <a:t>Scalar UDF </a:t>
            </a:r>
            <a:r>
              <a:rPr lang="en-US" dirty="0" err="1"/>
              <a:t>Inlining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36" y="1246910"/>
            <a:ext cx="8236528" cy="3816926"/>
          </a:xfrm>
        </p:spPr>
        <p:txBody>
          <a:bodyPr>
            <a:normAutofit/>
          </a:bodyPr>
          <a:lstStyle/>
          <a:p>
            <a:r>
              <a:rPr lang="en-US" sz="2400" dirty="0"/>
              <a:t>Not all scalar UDFs can be </a:t>
            </a:r>
            <a:r>
              <a:rPr lang="en-US" sz="2400" dirty="0" err="1"/>
              <a:t>inlined</a:t>
            </a:r>
            <a:endParaRPr lang="en-US" sz="2400" dirty="0"/>
          </a:p>
          <a:p>
            <a:pPr lvl="1"/>
            <a:r>
              <a:rPr lang="en-US" sz="2000" dirty="0"/>
              <a:t>Check whether a function can be </a:t>
            </a:r>
            <a:r>
              <a:rPr lang="en-US" sz="2000" dirty="0" err="1"/>
              <a:t>inlined</a:t>
            </a:r>
            <a:r>
              <a:rPr lang="en-US" sz="2000" dirty="0"/>
              <a:t>:</a:t>
            </a:r>
          </a:p>
          <a:p>
            <a:pPr lvl="1"/>
            <a:endParaRPr lang="en-US" sz="2000" dirty="0"/>
          </a:p>
          <a:p>
            <a:r>
              <a:rPr lang="en-US" sz="2400" b="1" dirty="0" err="1"/>
              <a:t>is_inlineable</a:t>
            </a:r>
            <a:r>
              <a:rPr lang="en-US" sz="2400" b="1" dirty="0"/>
              <a:t> = 1 </a:t>
            </a:r>
            <a:r>
              <a:rPr lang="en-US" sz="2400" dirty="0"/>
              <a:t>does not imply that it will always be </a:t>
            </a:r>
            <a:r>
              <a:rPr lang="en-US" sz="2400" dirty="0" err="1"/>
              <a:t>inlined</a:t>
            </a:r>
            <a:endParaRPr lang="en-US" sz="2400" dirty="0"/>
          </a:p>
          <a:p>
            <a:pPr lvl="1"/>
            <a:r>
              <a:rPr lang="en-US" sz="2000" dirty="0"/>
              <a:t>Decision is made when the query referencing a scalar UDF is compiled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8E057-A365-4512-9144-2F0A6387D1D6}"/>
              </a:ext>
            </a:extLst>
          </p:cNvPr>
          <p:cNvSpPr/>
          <p:nvPr/>
        </p:nvSpPr>
        <p:spPr>
          <a:xfrm>
            <a:off x="372533" y="2620141"/>
            <a:ext cx="8525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AT" sz="1200" dirty="0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AT" sz="1200" dirty="0">
                <a:latin typeface="Consolas" panose="020B0609020204030204" pitchFamily="49" charset="0"/>
              </a:rPr>
              <a:t>o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200" dirty="0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de-AT" sz="1200" dirty="0">
                <a:solidFill>
                  <a:srgbClr val="FF0000"/>
                </a:solidFill>
                <a:latin typeface="Consolas" panose="020B0609020204030204" pitchFamily="49" charset="0"/>
              </a:rPr>
              <a:t>'.'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AT" sz="1200" dirty="0">
                <a:latin typeface="Consolas" panose="020B0609020204030204" pitchFamily="49" charset="0"/>
              </a:rPr>
              <a:t>o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de-AT" sz="1200" dirty="0">
                <a:latin typeface="Consolas" panose="020B0609020204030204" pitchFamily="49" charset="0"/>
              </a:rPr>
              <a:t> is_inlineable </a:t>
            </a:r>
          </a:p>
          <a:p>
            <a:pPr algn="l"/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chemeClr val="accent2"/>
                </a:solidFill>
                <a:latin typeface="Consolas" panose="020B0609020204030204" pitchFamily="49" charset="0"/>
              </a:rPr>
              <a:t>sys.sql_modules </a:t>
            </a:r>
            <a:r>
              <a:rPr lang="de-AT" sz="1200" dirty="0">
                <a:latin typeface="Consolas" panose="020B0609020204030204" pitchFamily="49" charset="0"/>
              </a:rPr>
              <a:t>m 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chemeClr val="accent2"/>
                </a:solidFill>
                <a:latin typeface="Consolas" panose="020B0609020204030204" pitchFamily="49" charset="0"/>
              </a:rPr>
              <a:t>sys.objects </a:t>
            </a:r>
            <a:r>
              <a:rPr lang="de-AT" sz="1200" dirty="0">
                <a:latin typeface="Consolas" panose="020B0609020204030204" pitchFamily="49" charset="0"/>
              </a:rPr>
              <a:t>o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de-AT" sz="1200" dirty="0">
                <a:latin typeface="Consolas" panose="020B0609020204030204" pitchFamily="49" charset="0"/>
              </a:rPr>
              <a:t> o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2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200" dirty="0">
                <a:latin typeface="Consolas" panose="020B0609020204030204" pitchFamily="49" charset="0"/>
              </a:rPr>
              <a:t> m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2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de-AT" sz="1200" dirty="0">
                <a:latin typeface="Consolas" panose="020B0609020204030204" pitchFamily="49" charset="0"/>
              </a:rPr>
              <a:t> o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r>
              <a:rPr lang="de-AT" sz="1200" dirty="0">
                <a:solidFill>
                  <a:srgbClr val="FF0000"/>
                </a:solidFill>
                <a:latin typeface="Consolas" panose="020B0609020204030204" pitchFamily="49" charset="0"/>
              </a:rPr>
              <a:t>'FN'</a:t>
            </a:r>
            <a:r>
              <a:rPr lang="de-AT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de-AT" sz="1200" dirty="0">
                <a:latin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82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057B-3CB6-4A70-BDF8-78D6DF3C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/>
              </a:rPr>
              <a:t> </a:t>
            </a:r>
            <a:endParaRPr lang="de-AT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8E5EB6-081F-4370-938D-DC85185DDC51}"/>
              </a:ext>
            </a:extLst>
          </p:cNvPr>
          <p:cNvSpPr txBox="1">
            <a:spLocks/>
          </p:cNvSpPr>
          <p:nvPr/>
        </p:nvSpPr>
        <p:spPr>
          <a:xfrm>
            <a:off x="540327" y="234405"/>
            <a:ext cx="8236528" cy="1138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>
            <a:lvl1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Adaptive Query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74EE1-550B-4429-8E09-E7AD04E7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1314217"/>
            <a:ext cx="8001000" cy="3695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5373FF-A35E-48BC-A83F-83989417BE2B}"/>
              </a:ext>
            </a:extLst>
          </p:cNvPr>
          <p:cNvSpPr/>
          <p:nvPr/>
        </p:nvSpPr>
        <p:spPr>
          <a:xfrm>
            <a:off x="6655818" y="4678262"/>
            <a:ext cx="2488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2400" dirty="0"/>
              <a:t>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6963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108375"/>
            <a:ext cx="8236528" cy="1138535"/>
          </a:xfrm>
        </p:spPr>
        <p:txBody>
          <a:bodyPr/>
          <a:lstStyle/>
          <a:p>
            <a:r>
              <a:rPr lang="en-US" dirty="0"/>
              <a:t>Scalar UDF </a:t>
            </a:r>
            <a:r>
              <a:rPr lang="en-US" dirty="0" err="1"/>
              <a:t>Inlining</a:t>
            </a:r>
            <a:r>
              <a:rPr lang="en-US" dirty="0"/>
              <a:t> - Limitations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246910"/>
            <a:ext cx="8236528" cy="381692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UDF does not invoke any intrinsic function that is either time-dependent or has side effects such as </a:t>
            </a:r>
            <a:r>
              <a:rPr lang="en-US" sz="2000" b="1" dirty="0">
                <a:solidFill>
                  <a:srgbClr val="FF0000"/>
                </a:solidFill>
              </a:rPr>
              <a:t>GETDATE() </a:t>
            </a:r>
            <a:r>
              <a:rPr lang="en-US" sz="2000" dirty="0"/>
              <a:t>or NEWSEQUENTIALID</a:t>
            </a:r>
          </a:p>
          <a:p>
            <a:r>
              <a:rPr lang="en-US" sz="2000" dirty="0"/>
              <a:t>The UDF does not reference table variables, table-valued parameters or user-defined types</a:t>
            </a:r>
          </a:p>
          <a:p>
            <a:r>
              <a:rPr lang="en-US" sz="2000" dirty="0"/>
              <a:t>UDF is not natively compiled (interop is supported)</a:t>
            </a:r>
          </a:p>
          <a:p>
            <a:r>
              <a:rPr lang="en-US" sz="2000" dirty="0"/>
              <a:t>UDF is not used in a computed column or a check constraint definition </a:t>
            </a:r>
          </a:p>
          <a:p>
            <a:r>
              <a:rPr lang="en-US" sz="2000" dirty="0"/>
              <a:t>The UDF is not a partition function</a:t>
            </a:r>
          </a:p>
          <a:p>
            <a:r>
              <a:rPr lang="de-DE" sz="2000" dirty="0"/>
              <a:t>Full list of limitations: </a:t>
            </a:r>
            <a:r>
              <a:rPr lang="de-DE" sz="1500" dirty="0">
                <a:hlinkClick r:id="rId2"/>
              </a:rPr>
              <a:t>https://docs.microsoft.com/en-us/sql/relational-databases/user-defined-functions/scalar-udf-inlining?view=sql-server-ver15</a:t>
            </a: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840228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108375"/>
            <a:ext cx="8236528" cy="1138535"/>
          </a:xfrm>
        </p:spPr>
        <p:txBody>
          <a:bodyPr/>
          <a:lstStyle/>
          <a:p>
            <a:r>
              <a:rPr lang="en-US" dirty="0"/>
              <a:t>Regressions?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982" y="1158454"/>
            <a:ext cx="725285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TestDb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140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Customers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GetOrderCnt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25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TestDb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150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Customers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GetOrderCnt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25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14338" name="Picture 2" descr="https://packt-type-cloud.s3.amazonaws.com/uploads/sites/3172/2019/11/ScalarUDFInlining_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2358499"/>
            <a:ext cx="8156073" cy="278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91891" y="288128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CPU time = 5922 </a:t>
            </a:r>
            <a:r>
              <a:rPr lang="en-US" sz="1400" dirty="0" err="1"/>
              <a:t>ms</a:t>
            </a:r>
            <a:r>
              <a:rPr lang="en-US" sz="1400" dirty="0"/>
              <a:t>,  elapsed time = </a:t>
            </a:r>
            <a:r>
              <a:rPr lang="en-US" sz="1400" b="1" dirty="0"/>
              <a:t>873</a:t>
            </a:r>
            <a:r>
              <a:rPr lang="en-US" sz="1400" dirty="0"/>
              <a:t> </a:t>
            </a:r>
            <a:r>
              <a:rPr lang="en-US" sz="1400" dirty="0" err="1"/>
              <a:t>ms.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461163" y="399286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CPU time = 4735 </a:t>
            </a:r>
            <a:r>
              <a:rPr lang="en-US" sz="1400" dirty="0" err="1"/>
              <a:t>ms</a:t>
            </a:r>
            <a:r>
              <a:rPr lang="en-US" sz="1400" dirty="0"/>
              <a:t>,  elapsed time = </a:t>
            </a:r>
            <a:r>
              <a:rPr lang="en-US" sz="1400" b="1" dirty="0"/>
              <a:t>4753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EA4F1-24CD-42D5-9BB9-7641DF060C7C}"/>
              </a:ext>
            </a:extLst>
          </p:cNvPr>
          <p:cNvSpPr/>
          <p:nvPr/>
        </p:nvSpPr>
        <p:spPr>
          <a:xfrm>
            <a:off x="7810658" y="33998"/>
            <a:ext cx="1274619" cy="698267"/>
          </a:xfrm>
          <a:prstGeom prst="rect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5x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1250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108375"/>
            <a:ext cx="8236528" cy="1138535"/>
          </a:xfrm>
        </p:spPr>
        <p:txBody>
          <a:bodyPr/>
          <a:lstStyle/>
          <a:p>
            <a:r>
              <a:rPr lang="en-US" dirty="0"/>
              <a:t>Regressions?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817" y="3566449"/>
            <a:ext cx="87006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latin typeface="Consolas" panose="020B0609020204030204" pitchFamily="49" charset="0"/>
              </a:rPr>
              <a:t>Customers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latin typeface="Consolas" panose="020B0609020204030204" pitchFamily="49" charset="0"/>
              </a:rPr>
              <a:t>GetOrderCnt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 25</a:t>
            </a:r>
          </a:p>
          <a:p>
            <a:pPr algn="l"/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 b="1" dirty="0">
                <a:latin typeface="Consolas" panose="020B0609020204030204" pitchFamily="49" charset="0"/>
              </a:rPr>
              <a:t> HINT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'DISABLE_TSQL_SCALAR_UDF_INLINING'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248888" y="2655296"/>
            <a:ext cx="2618511" cy="575156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solidFill>
                  <a:schemeClr val="bg1"/>
                </a:solidFill>
              </a:rPr>
              <a:t>Solution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450" y="1310854"/>
            <a:ext cx="74637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TestDb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140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Customers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GetOrderCnt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25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TestDb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150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Customers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dbo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GetOrderCnt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 25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34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108375"/>
            <a:ext cx="8236528" cy="1138535"/>
          </a:xfrm>
        </p:spPr>
        <p:txBody>
          <a:bodyPr/>
          <a:lstStyle/>
          <a:p>
            <a:r>
              <a:rPr lang="en-US" dirty="0"/>
              <a:t>Scalar UDF </a:t>
            </a:r>
            <a:r>
              <a:rPr lang="en-US" dirty="0" err="1"/>
              <a:t>Inlining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246910"/>
            <a:ext cx="8236528" cy="38169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Enable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 150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SCOPED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TSQL_SCALAR_UDF_INLINING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getMaxOrderDate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</a:rPr>
              <a:t>@</a:t>
            </a:r>
            <a:r>
              <a:rPr lang="en-US" sz="1400" dirty="0" err="1">
                <a:latin typeface="Consolas" panose="020B0609020204030204" pitchFamily="49" charset="0"/>
              </a:rPr>
              <a:t>CustID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INLINE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Disable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SCOPED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TSQL_SCALAR_UDF_INLINING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HINT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'DISABLE_TSQL_SCALAR_UDF_INLINING'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</a:rPr>
              <a:t>getMaxOrderDate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</a:rPr>
              <a:t>@</a:t>
            </a:r>
            <a:r>
              <a:rPr lang="en-US" sz="1400" dirty="0" err="1">
                <a:latin typeface="Consolas" panose="020B0609020204030204" pitchFamily="49" charset="0"/>
              </a:rPr>
              <a:t>CustID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INLINE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endParaRPr lang="en-US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9035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Scalar UDF </a:t>
            </a:r>
            <a:r>
              <a:rPr lang="en-US" dirty="0" err="1"/>
              <a:t>Inlining</a:t>
            </a:r>
            <a:r>
              <a:rPr lang="en-US" dirty="0"/>
              <a:t> -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Very promising feature</a:t>
            </a:r>
          </a:p>
          <a:p>
            <a:pPr lvl="1"/>
            <a:r>
              <a:rPr lang="en-US" sz="1700" dirty="0"/>
              <a:t>Improvements with no efforts</a:t>
            </a:r>
          </a:p>
          <a:p>
            <a:pPr lvl="1"/>
            <a:r>
              <a:rPr lang="en-US" sz="1700" dirty="0"/>
              <a:t>Part of the Standard Edition</a:t>
            </a:r>
          </a:p>
          <a:p>
            <a:r>
              <a:rPr lang="en-US" sz="2200" dirty="0"/>
              <a:t>Many limitations (GETDATE(), table variables…)</a:t>
            </a:r>
          </a:p>
          <a:p>
            <a:r>
              <a:rPr lang="en-US" sz="2200" dirty="0"/>
              <a:t>Very useful for small and medium companies (not enough people to rewrite UDFs) 3rd party tools</a:t>
            </a:r>
          </a:p>
          <a:p>
            <a:r>
              <a:rPr lang="en-US" sz="2200" dirty="0"/>
              <a:t>it’s a first version</a:t>
            </a:r>
          </a:p>
        </p:txBody>
      </p:sp>
    </p:spTree>
    <p:extLst>
      <p:ext uri="{BB962C8B-B14F-4D97-AF65-F5344CB8AC3E}">
        <p14:creationId xmlns:p14="http://schemas.microsoft.com/office/powerpoint/2010/main" val="708402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331" y="665974"/>
            <a:ext cx="8480360" cy="3991476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TABLE</a:t>
            </a:r>
            <a:r>
              <a:rPr kumimoji="0" lang="de-DE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VARIABLE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5000" dirty="0"/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DEFERRED COMPILATION</a:t>
            </a: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13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Problems with Table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289" y="1038944"/>
            <a:ext cx="7730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message_id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sys.messages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@t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8" y="1788700"/>
            <a:ext cx="5285812" cy="335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8" y="3635688"/>
            <a:ext cx="2309165" cy="9693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4232021" y="4272556"/>
            <a:ext cx="4544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Inappropriate operators </a:t>
            </a:r>
            <a:r>
              <a:rPr lang="en-US" sz="1600" dirty="0"/>
              <a:t>in the execution plan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Insufficient memory grants</a:t>
            </a:r>
          </a:p>
        </p:txBody>
      </p:sp>
      <p:sp>
        <p:nvSpPr>
          <p:cNvPr id="10" name="Up Arrow 9"/>
          <p:cNvSpPr/>
          <p:nvPr/>
        </p:nvSpPr>
        <p:spPr>
          <a:xfrm>
            <a:off x="1870364" y="2951018"/>
            <a:ext cx="207818" cy="630382"/>
          </a:xfrm>
          <a:prstGeom prst="upArrow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3275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Variable Deferred Compilation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96030" y="1510190"/>
            <a:ext cx="6562725" cy="2761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E5C1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E5C1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E5C1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E5C1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E5C1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AT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Production</a:t>
            </a:r>
            <a:r>
              <a:rPr lang="de-AT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 @T t</a:t>
            </a:r>
          </a:p>
          <a:p>
            <a:pPr marL="0" indent="0">
              <a:buNone/>
            </a:pPr>
            <a:r>
              <a:rPr lang="nb-NO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  <a:r>
              <a:rPr lang="nb-NO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SalesOrderDetail od </a:t>
            </a:r>
          </a:p>
          <a:p>
            <a:pPr marL="0" indent="0">
              <a:buNone/>
            </a:pPr>
            <a:r>
              <a:rPr lang="de-AT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de-AT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de-AT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 od</a:t>
            </a:r>
            <a:r>
              <a:rPr lang="de-AT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pPr marL="0" indent="0">
              <a:buNone/>
            </a:pPr>
            <a:r>
              <a:rPr lang="de-AT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AT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  <a:r>
              <a:rPr lang="de-AT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400" dirty="0">
                <a:solidFill>
                  <a:srgbClr val="000000"/>
                </a:solidFill>
                <a:latin typeface="Consolas" panose="020B0609020204030204" pitchFamily="49" charset="0"/>
              </a:rPr>
              <a:t>SalesOrderHeader h </a:t>
            </a:r>
          </a:p>
          <a:p>
            <a:pPr marL="0" indent="0">
              <a:buNone/>
            </a:pP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  <a:r>
              <a:rPr lang="nb-NO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SalesOrderID </a:t>
            </a:r>
            <a:r>
              <a:rPr lang="nb-NO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od</a:t>
            </a:r>
            <a:r>
              <a:rPr lang="nb-NO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/>
          </a:p>
          <a:p>
            <a:pPr lvl="1"/>
            <a:endParaRPr lang="de-AT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B9FE5-8500-4181-8C81-F3A44375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200425" flipH="1">
            <a:off x="5745002" y="1477747"/>
            <a:ext cx="574737" cy="36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9F758-FDE8-48A7-9676-E9B11C6A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200425" flipH="1">
            <a:off x="5745000" y="2836848"/>
            <a:ext cx="574737" cy="362905"/>
          </a:xfrm>
          <a:prstGeom prst="rect">
            <a:avLst/>
          </a:prstGeom>
        </p:spPr>
      </p:pic>
      <p:sp>
        <p:nvSpPr>
          <p:cNvPr id="8" name="Arrow: Down 6">
            <a:extLst>
              <a:ext uri="{FF2B5EF4-FFF2-40B4-BE49-F238E27FC236}">
                <a16:creationId xmlns:a16="http://schemas.microsoft.com/office/drawing/2014/main" id="{BFCC676E-169A-4FA5-B309-5A41A09BAF5B}"/>
              </a:ext>
            </a:extLst>
          </p:cNvPr>
          <p:cNvSpPr/>
          <p:nvPr/>
        </p:nvSpPr>
        <p:spPr>
          <a:xfrm>
            <a:off x="4373068" y="1602073"/>
            <a:ext cx="187354" cy="2568409"/>
          </a:xfrm>
          <a:prstGeom prst="downArrow">
            <a:avLst>
              <a:gd name="adj1" fmla="val 57342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40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BF8A725F-C17E-4996-960E-E67925ACE96A}"/>
              </a:ext>
            </a:extLst>
          </p:cNvPr>
          <p:cNvSpPr/>
          <p:nvPr/>
        </p:nvSpPr>
        <p:spPr>
          <a:xfrm>
            <a:off x="4409111" y="1534764"/>
            <a:ext cx="1197509" cy="16255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400"/>
          </a:p>
        </p:txBody>
      </p:sp>
      <p:sp>
        <p:nvSpPr>
          <p:cNvPr id="10" name="Arrow: Right 8">
            <a:extLst>
              <a:ext uri="{FF2B5EF4-FFF2-40B4-BE49-F238E27FC236}">
                <a16:creationId xmlns:a16="http://schemas.microsoft.com/office/drawing/2014/main" id="{FC0A330F-E54F-493A-8D71-B5AB62E84803}"/>
              </a:ext>
            </a:extLst>
          </p:cNvPr>
          <p:cNvSpPr/>
          <p:nvPr/>
        </p:nvSpPr>
        <p:spPr>
          <a:xfrm>
            <a:off x="4409112" y="2855744"/>
            <a:ext cx="1197509" cy="16255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4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7C82AC-F2C6-42E5-BCF7-5D0166099F72}"/>
              </a:ext>
            </a:extLst>
          </p:cNvPr>
          <p:cNvSpPr txBox="1">
            <a:spLocks/>
          </p:cNvSpPr>
          <p:nvPr/>
        </p:nvSpPr>
        <p:spPr>
          <a:xfrm>
            <a:off x="4793457" y="1956754"/>
            <a:ext cx="4719830" cy="66539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600" b="1" dirty="0"/>
              <a:t>SQL Server 2017 </a:t>
            </a:r>
            <a:r>
              <a:rPr lang="sr-Latn-RS" sz="1600" dirty="0"/>
              <a:t>and all previous versions</a:t>
            </a:r>
          </a:p>
          <a:p>
            <a:pPr lvl="1"/>
            <a:r>
              <a:rPr lang="sr-Latn-RS" sz="1100" dirty="0"/>
              <a:t>Content of the table variable unknown at the compile time =&gt; cardinality 1</a:t>
            </a:r>
            <a:endParaRPr lang="de-AT" sz="1100" dirty="0"/>
          </a:p>
          <a:p>
            <a:pPr marL="0" indent="0">
              <a:buNone/>
            </a:pPr>
            <a:endParaRPr lang="de-AT" sz="2132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0C535F-315B-45F2-9EEB-A9B0298B5929}"/>
              </a:ext>
            </a:extLst>
          </p:cNvPr>
          <p:cNvSpPr txBox="1">
            <a:spLocks/>
          </p:cNvSpPr>
          <p:nvPr/>
        </p:nvSpPr>
        <p:spPr>
          <a:xfrm>
            <a:off x="4793457" y="3407424"/>
            <a:ext cx="4457698" cy="85408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600" b="1" dirty="0"/>
              <a:t>SQL Server 2019</a:t>
            </a:r>
          </a:p>
          <a:p>
            <a:pPr lvl="1"/>
            <a:r>
              <a:rPr lang="sr-Latn-RS" sz="1100" dirty="0"/>
              <a:t>Content of the table variable known at the compile time =&gt; cardinality = actual number of rows</a:t>
            </a:r>
            <a:endParaRPr lang="de-AT" sz="1100" dirty="0"/>
          </a:p>
          <a:p>
            <a:pPr lvl="1"/>
            <a:endParaRPr lang="de-AT" sz="17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18" y="1459800"/>
            <a:ext cx="280798" cy="16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22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ackt-type-cloud.s3.amazonaws.com/uploads/sites/3172/2019/12/TVDC_Plan1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" y="1341964"/>
            <a:ext cx="8873951" cy="380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4964" y="124691"/>
            <a:ext cx="77308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900" dirty="0">
                <a:latin typeface="Consolas" panose="020B0609020204030204" pitchFamily="49" charset="0"/>
              </a:rPr>
              <a:t> @T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900" dirty="0">
                <a:latin typeface="Consolas" panose="020B0609020204030204" pitchFamily="49" charset="0"/>
              </a:rPr>
              <a:t> @T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Production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Product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ProductLine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@T </a:t>
            </a:r>
            <a:r>
              <a:rPr lang="en-US" sz="900" dirty="0" err="1">
                <a:latin typeface="Consolas" panose="020B0609020204030204" pitchFamily="49" charset="0"/>
              </a:rPr>
              <a:t>t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Sales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SalesOrderDetail</a:t>
            </a:r>
            <a:r>
              <a:rPr lang="en-US" sz="900" dirty="0">
                <a:latin typeface="Consolas" panose="020B0609020204030204" pitchFamily="49" charset="0"/>
              </a:rPr>
              <a:t> od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Sales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SalesOrderHeader</a:t>
            </a:r>
            <a:r>
              <a:rPr lang="en-US" sz="900" dirty="0">
                <a:latin typeface="Consolas" panose="020B0609020204030204" pitchFamily="49" charset="0"/>
              </a:rPr>
              <a:t> h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h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SalesOrderID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6855840" y="577054"/>
            <a:ext cx="1770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SQL Server </a:t>
            </a:r>
            <a:r>
              <a:rPr lang="de-DE" sz="1600" dirty="0" smtClean="0"/>
              <a:t>2017</a:t>
            </a:r>
            <a:endParaRPr lang="de-DE" sz="1600" dirty="0"/>
          </a:p>
        </p:txBody>
      </p:sp>
      <p:pic>
        <p:nvPicPr>
          <p:cNvPr id="1028" name="Picture 4" descr="https://packt-type-cloud.s3.amazonaws.com/uploads/sites/3172/2019/09/tv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4" y="3886682"/>
            <a:ext cx="8472055" cy="101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18205" y="4609815"/>
            <a:ext cx="2678938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execution time: </a:t>
            </a:r>
            <a:r>
              <a:rPr lang="en-US" b="1" dirty="0"/>
              <a:t>873 </a:t>
            </a:r>
            <a:r>
              <a:rPr lang="en-US" b="1" dirty="0" err="1"/>
              <a:t>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3206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051" y="2314874"/>
            <a:ext cx="9335051" cy="28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11" y="3232079"/>
            <a:ext cx="1597818" cy="4220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865019" y="2921794"/>
            <a:ext cx="64294" cy="5548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644" y="3449193"/>
            <a:ext cx="1703784" cy="5599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072" y="3476624"/>
            <a:ext cx="1707356" cy="5513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644" y="3460253"/>
            <a:ext cx="1789509" cy="5840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0" y="3233987"/>
            <a:ext cx="1721644" cy="4304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650456" y="2956572"/>
            <a:ext cx="67866" cy="2774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4033627"/>
            <a:ext cx="2100262" cy="56630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1371600" y="2807494"/>
            <a:ext cx="1814513" cy="120168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/>
          <p:cNvSpPr/>
          <p:nvPr/>
        </p:nvSpPr>
        <p:spPr>
          <a:xfrm>
            <a:off x="574964" y="124691"/>
            <a:ext cx="77308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900" dirty="0">
                <a:latin typeface="Consolas" panose="020B0609020204030204" pitchFamily="49" charset="0"/>
              </a:rPr>
              <a:t> @T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900" dirty="0">
                <a:latin typeface="Consolas" panose="020B0609020204030204" pitchFamily="49" charset="0"/>
              </a:rPr>
              <a:t> @T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Production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Product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ProductLine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@T </a:t>
            </a:r>
            <a:r>
              <a:rPr lang="en-US" sz="900" dirty="0" err="1">
                <a:latin typeface="Consolas" panose="020B0609020204030204" pitchFamily="49" charset="0"/>
              </a:rPr>
              <a:t>t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Sales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SalesOrderDetail</a:t>
            </a:r>
            <a:r>
              <a:rPr lang="en-US" sz="900" dirty="0">
                <a:latin typeface="Consolas" panose="020B0609020204030204" pitchFamily="49" charset="0"/>
              </a:rPr>
              <a:t> od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Sales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SalesOrderHeader</a:t>
            </a:r>
            <a:r>
              <a:rPr lang="en-US" sz="900" dirty="0">
                <a:latin typeface="Consolas" panose="020B0609020204030204" pitchFamily="49" charset="0"/>
              </a:rPr>
              <a:t> h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h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SalesOrderID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6855840" y="577054"/>
            <a:ext cx="1770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SQL Server </a:t>
            </a:r>
            <a:r>
              <a:rPr lang="de-DE" sz="1600" dirty="0" smtClean="0"/>
              <a:t>2017</a:t>
            </a:r>
            <a:endParaRPr lang="de-DE" sz="1600" dirty="0"/>
          </a:p>
        </p:txBody>
      </p:sp>
      <p:pic>
        <p:nvPicPr>
          <p:cNvPr id="23" name="Picture 4" descr="https://packt-type-cloud.s3.amazonaws.com/uploads/sites/3172/2019/09/tv2-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1" y="1288000"/>
            <a:ext cx="8472055" cy="101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H="1">
            <a:off x="153821" y="2307910"/>
            <a:ext cx="474829" cy="49958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2918205" y="4609815"/>
            <a:ext cx="2678938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execution time: </a:t>
            </a:r>
            <a:r>
              <a:rPr lang="en-US" b="1" dirty="0"/>
              <a:t>873 </a:t>
            </a:r>
            <a:r>
              <a:rPr lang="en-US" b="1" dirty="0" err="1"/>
              <a:t>ms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23200" y="2921794"/>
            <a:ext cx="152400" cy="2774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7826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057B-3CB6-4A70-BDF8-78D6DF3C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/>
              </a:rPr>
              <a:t> </a:t>
            </a:r>
            <a:endParaRPr lang="de-AT" b="1" dirty="0"/>
          </a:p>
        </p:txBody>
      </p:sp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A07B1A-BE5E-4C16-830A-6EB9D342B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8" y="1342950"/>
            <a:ext cx="8001512" cy="369739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8E5EB6-081F-4370-938D-DC85185DDC51}"/>
              </a:ext>
            </a:extLst>
          </p:cNvPr>
          <p:cNvSpPr txBox="1">
            <a:spLocks/>
          </p:cNvSpPr>
          <p:nvPr/>
        </p:nvSpPr>
        <p:spPr>
          <a:xfrm>
            <a:off x="540327" y="234405"/>
            <a:ext cx="8236528" cy="1138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>
            <a:lvl1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Intelligent Query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377F4-460D-4218-A3BF-59193EC14F40}"/>
              </a:ext>
            </a:extLst>
          </p:cNvPr>
          <p:cNvSpPr/>
          <p:nvPr/>
        </p:nvSpPr>
        <p:spPr>
          <a:xfrm>
            <a:off x="6588702" y="4681835"/>
            <a:ext cx="2488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2400" dirty="0"/>
              <a:t>SQL Server 2019</a:t>
            </a:r>
          </a:p>
        </p:txBody>
      </p:sp>
    </p:spTree>
    <p:extLst>
      <p:ext uri="{BB962C8B-B14F-4D97-AF65-F5344CB8AC3E}">
        <p14:creationId xmlns:p14="http://schemas.microsoft.com/office/powerpoint/2010/main" val="402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964" y="124691"/>
            <a:ext cx="77308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900" dirty="0">
                <a:latin typeface="Consolas" panose="020B0609020204030204" pitchFamily="49" charset="0"/>
              </a:rPr>
              <a:t> @T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900" dirty="0">
                <a:latin typeface="Consolas" panose="020B0609020204030204" pitchFamily="49" charset="0"/>
              </a:rPr>
              <a:t> @T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Production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Product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ProductLine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latin typeface="Consolas" panose="020B0609020204030204" pitchFamily="49" charset="0"/>
              </a:rPr>
              <a:t> @T </a:t>
            </a:r>
            <a:r>
              <a:rPr lang="en-US" sz="900" dirty="0" err="1">
                <a:latin typeface="Consolas" panose="020B0609020204030204" pitchFamily="49" charset="0"/>
              </a:rPr>
              <a:t>t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Sales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SalesOrderDetail</a:t>
            </a:r>
            <a:r>
              <a:rPr lang="en-US" sz="900" dirty="0">
                <a:latin typeface="Consolas" panose="020B0609020204030204" pitchFamily="49" charset="0"/>
              </a:rPr>
              <a:t> od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ProductID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Sales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SalesOrderHeader</a:t>
            </a:r>
            <a:r>
              <a:rPr lang="en-US" sz="900" dirty="0">
                <a:latin typeface="Consolas" panose="020B0609020204030204" pitchFamily="49" charset="0"/>
              </a:rPr>
              <a:t> h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h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SalesOrderID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SalesOrderID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latin typeface="Consolas" panose="020B0609020204030204" pitchFamily="49" charset="0"/>
              </a:rPr>
              <a:t>UnitPrice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6855840" y="577054"/>
            <a:ext cx="1770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SQL Server 2019</a:t>
            </a:r>
          </a:p>
        </p:txBody>
      </p:sp>
      <p:pic>
        <p:nvPicPr>
          <p:cNvPr id="2050" name="Picture 2" descr="https://packt-type-cloud.s3.amazonaws.com/uploads/sites/3172/2019/09/t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" y="1638883"/>
            <a:ext cx="8984511" cy="2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97365" y="4609815"/>
            <a:ext cx="2720618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execution time: </a:t>
            </a:r>
            <a:r>
              <a:rPr lang="en-US" b="1" dirty="0"/>
              <a:t>484 </a:t>
            </a:r>
            <a:r>
              <a:rPr lang="en-US" b="1" dirty="0" err="1"/>
              <a:t>ms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21006-0885-4EE4-9004-93BDE9B695BF}"/>
              </a:ext>
            </a:extLst>
          </p:cNvPr>
          <p:cNvSpPr/>
          <p:nvPr/>
        </p:nvSpPr>
        <p:spPr>
          <a:xfrm>
            <a:off x="7869381" y="4409208"/>
            <a:ext cx="1274619" cy="698267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2x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2292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Variable Deferred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/>
          <a:lstStyle/>
          <a:p>
            <a:r>
              <a:rPr lang="en-US" sz="2000" dirty="0"/>
              <a:t>Improves plan quality and overall performance for queries referencing table variables</a:t>
            </a:r>
          </a:p>
          <a:p>
            <a:r>
              <a:rPr lang="en-US" sz="2000" dirty="0"/>
              <a:t>Cardinality estimates are based on actual table variable row counts</a:t>
            </a:r>
          </a:p>
          <a:p>
            <a:r>
              <a:rPr lang="de-DE" sz="2000" dirty="0" smtClean="0"/>
              <a:t>Prior to SQL Server 2019 it was almost always wrong</a:t>
            </a:r>
          </a:p>
          <a:p>
            <a:r>
              <a:rPr lang="de-DE" sz="2000" dirty="0" smtClean="0"/>
              <a:t>Now it is always correct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6298161" y="3854134"/>
            <a:ext cx="2372497" cy="843320"/>
          </a:xfrm>
          <a:prstGeom prst="cloudCallout">
            <a:avLst/>
          </a:prstGeom>
          <a:solidFill>
            <a:schemeClr val="accent1">
              <a:lumMod val="5000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algn="l"/>
            <a:r>
              <a:rPr lang="de-DE" sz="2400" b="1" dirty="0">
                <a:solidFill>
                  <a:schemeClr val="bg1"/>
                </a:solidFill>
                <a:latin typeface="Game of Thrones" panose="02000500000000000000" pitchFamily="2" charset="0"/>
              </a:rPr>
              <a:t>   BUT</a:t>
            </a:r>
            <a:r>
              <a:rPr lang="de-DE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...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66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04" y="1923585"/>
            <a:ext cx="3544174" cy="22538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0327" y="392393"/>
            <a:ext cx="8236528" cy="113853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Variable Deferred Compilation</a:t>
            </a:r>
            <a:br>
              <a:rPr lang="en-US" dirty="0"/>
            </a:br>
            <a:r>
              <a:rPr lang="en-US" dirty="0"/>
              <a:t>Side Effects</a:t>
            </a:r>
          </a:p>
        </p:txBody>
      </p:sp>
    </p:spTree>
    <p:extLst>
      <p:ext uri="{BB962C8B-B14F-4D97-AF65-F5344CB8AC3E}">
        <p14:creationId xmlns:p14="http://schemas.microsoft.com/office/powerpoint/2010/main" val="3655163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packt-type-cloud.s3.amazonaws.com/uploads/sites/3172/2019/09/tvdpart3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0"/>
            <a:ext cx="69151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90398" y="2220462"/>
            <a:ext cx="3328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413032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3200" dirty="0"/>
          </a:p>
        </p:txBody>
      </p:sp>
      <p:pic>
        <p:nvPicPr>
          <p:cNvPr id="6150" name="Picture 6" descr="https://packt-type-cloud.s3.amazonaws.com/uploads/sites/3172/2019/12/TVDC_Regression_Overestima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08" y="2646039"/>
            <a:ext cx="5551631" cy="249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42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6070" y="339050"/>
            <a:ext cx="5061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A</a:t>
            </a:r>
          </a:p>
          <a:p>
            <a:pPr algn="l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latin typeface="Consolas" panose="020B0609020204030204" pitchFamily="49" charset="0"/>
              </a:rPr>
              <a:t> B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413032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latin typeface="Consolas" panose="020B0609020204030204" pitchFamily="49" charset="0"/>
              </a:rPr>
              <a:t> 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c1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3" y="1506681"/>
            <a:ext cx="9088937" cy="3636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1518073" y="1097302"/>
            <a:ext cx="23310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Query returns 856 rows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714" y="2952237"/>
            <a:ext cx="2237121" cy="74570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547533" y="2446867"/>
            <a:ext cx="59267" cy="505370"/>
          </a:xfrm>
          <a:prstGeom prst="straightConnector1">
            <a:avLst/>
          </a:prstGeom>
          <a:noFill/>
          <a:ln w="25400" cap="flat">
            <a:solidFill>
              <a:srgbClr val="0A4D96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91435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8336" y="2000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A</a:t>
            </a:r>
          </a:p>
          <a:p>
            <a:pPr algn="l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LOOP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latin typeface="Consolas" panose="020B0609020204030204" pitchFamily="49" charset="0"/>
              </a:rPr>
              <a:t> B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413032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latin typeface="Consolas" panose="020B0609020204030204" pitchFamily="49" charset="0"/>
              </a:rPr>
              <a:t> 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c1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pic>
        <p:nvPicPr>
          <p:cNvPr id="9218" name="Picture 2" descr="https://packt-type-cloud.s3.amazonaws.com/uploads/sites/3172/2019/12/TVDC_Regression_Overestim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045"/>
            <a:ext cx="8843221" cy="20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25203" y="4203566"/>
            <a:ext cx="5965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c1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413032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@t A</a:t>
            </a:r>
          </a:p>
          <a:p>
            <a:pPr algn="l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latin typeface="Consolas" panose="020B0609020204030204" pitchFamily="49" charset="0"/>
              </a:rPr>
              <a:t> B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;;</a:t>
            </a:r>
            <a:endParaRPr lang="en-US" sz="1200" dirty="0"/>
          </a:p>
        </p:txBody>
      </p:sp>
      <p:sp>
        <p:nvSpPr>
          <p:cNvPr id="4" name="Down Arrow 3"/>
          <p:cNvSpPr/>
          <p:nvPr/>
        </p:nvSpPr>
        <p:spPr>
          <a:xfrm>
            <a:off x="4136231" y="3301933"/>
            <a:ext cx="471488" cy="821531"/>
          </a:xfrm>
          <a:prstGeom prst="downArrow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5563601" y="587976"/>
            <a:ext cx="23310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Query returns 856 rows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746" y="2736272"/>
            <a:ext cx="1427018" cy="222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02" y="1038380"/>
            <a:ext cx="1526598" cy="25267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2" idx="0"/>
          </p:cNvCxnSpPr>
          <p:nvPr/>
        </p:nvCxnSpPr>
        <p:spPr>
          <a:xfrm flipV="1">
            <a:off x="5881255" y="2542309"/>
            <a:ext cx="0" cy="193963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>
            <a:off x="5811982" y="1291058"/>
            <a:ext cx="249382" cy="41778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81959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7294" y="299148"/>
            <a:ext cx="5965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c1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413032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@t A</a:t>
            </a:r>
          </a:p>
          <a:p>
            <a:pPr algn="l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latin typeface="Consolas" panose="020B0609020204030204" pitchFamily="49" charset="0"/>
              </a:rPr>
              <a:t> B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pic>
        <p:nvPicPr>
          <p:cNvPr id="10242" name="Picture 2" descr="https://packt-type-cloud.s3.amazonaws.com/uploads/sites/3172/2019/12/TVDC_Regression_Overestimation3.png?15752135141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583868"/>
            <a:ext cx="8714224" cy="323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6855840" y="577054"/>
            <a:ext cx="1770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1893443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7294" y="299148"/>
            <a:ext cx="5965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c1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413032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@t A</a:t>
            </a:r>
          </a:p>
          <a:p>
            <a:pPr algn="l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latin typeface="Consolas" panose="020B0609020204030204" pitchFamily="49" charset="0"/>
              </a:rPr>
              <a:t> B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6855840" y="577054"/>
            <a:ext cx="1770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SQL Server 2019</a:t>
            </a:r>
          </a:p>
        </p:txBody>
      </p:sp>
      <p:pic>
        <p:nvPicPr>
          <p:cNvPr id="11266" name="Picture 2" descr="https://packt-type-cloud.s3.amazonaws.com/uploads/sites/3172/2019/12/TVDC_Regression_Overestimatio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" y="1408051"/>
            <a:ext cx="9024080" cy="231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1147767" y="4134650"/>
            <a:ext cx="5054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Parallel plan, higher estimations, higher memory grant</a:t>
            </a:r>
          </a:p>
        </p:txBody>
      </p:sp>
    </p:spTree>
    <p:extLst>
      <p:ext uri="{BB962C8B-B14F-4D97-AF65-F5344CB8AC3E}">
        <p14:creationId xmlns:p14="http://schemas.microsoft.com/office/powerpoint/2010/main" val="4137556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7840" y="146166"/>
            <a:ext cx="665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c1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413032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@t A</a:t>
            </a:r>
          </a:p>
          <a:p>
            <a:pPr algn="l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latin typeface="Consolas" panose="020B0609020204030204" pitchFamily="49" charset="0"/>
              </a:rPr>
              <a:t> B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latin typeface="Consolas" panose="020B0609020204030204" pitchFamily="49" charset="0"/>
              </a:rPr>
              <a:t> B C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latin typeface="Consolas" panose="020B0609020204030204" pitchFamily="49" charset="0"/>
              </a:rPr>
              <a:t> 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c1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1095509" y="1385221"/>
            <a:ext cx="2502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Query returns 3 222 rows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1" y="1895817"/>
            <a:ext cx="8708233" cy="18975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1147767" y="4134650"/>
            <a:ext cx="4331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dirty="0"/>
              <a:t> SQL Server Execution Times:</a:t>
            </a:r>
          </a:p>
          <a:p>
            <a:pPr algn="l"/>
            <a:r>
              <a:rPr lang="en-US" sz="1600" dirty="0"/>
              <a:t>   CPU time = 31 </a:t>
            </a:r>
            <a:r>
              <a:rPr lang="en-US" sz="1600" dirty="0" err="1"/>
              <a:t>ms</a:t>
            </a:r>
            <a:r>
              <a:rPr lang="en-US" sz="1600" dirty="0"/>
              <a:t>,  elapsed time = </a:t>
            </a:r>
            <a:r>
              <a:rPr lang="en-US" sz="1600" b="1" dirty="0"/>
              <a:t>116</a:t>
            </a:r>
            <a:r>
              <a:rPr lang="en-US" sz="1600" dirty="0"/>
              <a:t> </a:t>
            </a:r>
            <a:r>
              <a:rPr lang="en-US" sz="1600" dirty="0" err="1"/>
              <a:t>ms.</a:t>
            </a:r>
            <a:endParaRPr lang="de-DE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7008240" y="729454"/>
            <a:ext cx="1770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2457430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8125" y="112039"/>
            <a:ext cx="65946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c1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413032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@t A</a:t>
            </a:r>
          </a:p>
          <a:p>
            <a:pPr algn="l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latin typeface="Consolas" panose="020B0609020204030204" pitchFamily="49" charset="0"/>
              </a:rPr>
              <a:t> B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latin typeface="Consolas" panose="020B0609020204030204" pitchFamily="49" charset="0"/>
              </a:rPr>
              <a:t> B C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latin typeface="Consolas" panose="020B0609020204030204" pitchFamily="49" charset="0"/>
              </a:rPr>
              <a:t> 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c1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6855840" y="577054"/>
            <a:ext cx="1770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SQL Server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1147767" y="4134650"/>
            <a:ext cx="4900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dirty="0"/>
              <a:t> SQL Server Execution Times:</a:t>
            </a:r>
          </a:p>
          <a:p>
            <a:pPr algn="l"/>
            <a:r>
              <a:rPr lang="en-US" sz="1600" dirty="0"/>
              <a:t>   CPU time = 43999 </a:t>
            </a:r>
            <a:r>
              <a:rPr lang="en-US" sz="1600" dirty="0" err="1"/>
              <a:t>ms</a:t>
            </a:r>
            <a:r>
              <a:rPr lang="en-US" sz="1600" dirty="0"/>
              <a:t>,  elapsed time = </a:t>
            </a:r>
            <a:r>
              <a:rPr lang="en-US" sz="1600" b="1" dirty="0"/>
              <a:t>34482</a:t>
            </a:r>
            <a:r>
              <a:rPr lang="en-US" sz="1600" dirty="0"/>
              <a:t> </a:t>
            </a:r>
            <a:r>
              <a:rPr lang="en-US" sz="1600" dirty="0" err="1"/>
              <a:t>ms.</a:t>
            </a:r>
            <a:endParaRPr lang="de-DE" sz="1600" dirty="0"/>
          </a:p>
        </p:txBody>
      </p:sp>
      <p:pic>
        <p:nvPicPr>
          <p:cNvPr id="12290" name="Picture 2" descr="https://packt-type-cloud.s3.amazonaws.com/uploads/sites/3172/2019/12/TVDC_Regression_Overestimati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4" y="1494591"/>
            <a:ext cx="8886708" cy="227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70618" y="4427037"/>
            <a:ext cx="1740767" cy="698267"/>
          </a:xfrm>
          <a:prstGeom prst="rect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b="1" dirty="0">
                <a:solidFill>
                  <a:schemeClr val="bg1"/>
                </a:solidFill>
              </a:rPr>
              <a:t>300</a:t>
            </a: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4053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331" y="665974"/>
            <a:ext cx="8480360" cy="3991476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BATCH MODE ON 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5000" dirty="0"/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ROWSTORE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5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8124" y="117799"/>
            <a:ext cx="6654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 c1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latin typeface="Consolas" panose="020B0609020204030204" pitchFamily="49" charset="0"/>
              </a:rPr>
              <a:t> @t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413032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@t A</a:t>
            </a:r>
          </a:p>
          <a:p>
            <a:pPr algn="l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latin typeface="Consolas" panose="020B0609020204030204" pitchFamily="49" charset="0"/>
              </a:rPr>
              <a:t> B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latin typeface="Consolas" panose="020B0609020204030204" pitchFamily="49" charset="0"/>
              </a:rPr>
              <a:t> B C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latin typeface="Consolas" panose="020B0609020204030204" pitchFamily="49" charset="0"/>
              </a:rPr>
              <a:t> 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latin typeface="Consolas" panose="020B0609020204030204" pitchFamily="49" charset="0"/>
              </a:rPr>
              <a:t>C1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latin typeface="Consolas" panose="020B0609020204030204" pitchFamily="49" charset="0"/>
              </a:rPr>
              <a:t> HINT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'DISABLE_DEFERRED_COMPILATION_TV'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6855840" y="577054"/>
            <a:ext cx="1770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600" dirty="0"/>
              <a:t>SQL Server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03600-4F51-42A1-A2B1-30BB5A9BA2D7}"/>
              </a:ext>
            </a:extLst>
          </p:cNvPr>
          <p:cNvSpPr/>
          <p:nvPr/>
        </p:nvSpPr>
        <p:spPr>
          <a:xfrm>
            <a:off x="1147767" y="4134650"/>
            <a:ext cx="4272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dirty="0"/>
              <a:t> SQL Server Execution Times:</a:t>
            </a:r>
          </a:p>
          <a:p>
            <a:pPr algn="l"/>
            <a:r>
              <a:rPr lang="en-US" sz="1600" dirty="0"/>
              <a:t> CPU time = 416 </a:t>
            </a:r>
            <a:r>
              <a:rPr lang="en-US" sz="1600" dirty="0" err="1"/>
              <a:t>ms</a:t>
            </a:r>
            <a:r>
              <a:rPr lang="en-US" sz="1600" dirty="0"/>
              <a:t>,  elapsed time = </a:t>
            </a:r>
            <a:r>
              <a:rPr lang="en-US" sz="1600" b="1" dirty="0"/>
              <a:t>109</a:t>
            </a:r>
            <a:r>
              <a:rPr lang="en-US" sz="1600" dirty="0"/>
              <a:t> </a:t>
            </a:r>
            <a:r>
              <a:rPr lang="en-US" sz="1600" dirty="0" err="1"/>
              <a:t>ms</a:t>
            </a:r>
            <a:endParaRPr lang="de-DE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1590588"/>
            <a:ext cx="8672129" cy="24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3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Variable Deferred Compilation -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770560"/>
          </a:xfrm>
        </p:spPr>
        <p:txBody>
          <a:bodyPr>
            <a:normAutofit/>
          </a:bodyPr>
          <a:lstStyle/>
          <a:p>
            <a:r>
              <a:rPr lang="en-US" sz="2000" dirty="0"/>
              <a:t>Designed to address cardinality issues caused by fixed estimation:</a:t>
            </a:r>
          </a:p>
          <a:p>
            <a:pPr lvl="1"/>
            <a:r>
              <a:rPr lang="en-US" sz="1600" dirty="0"/>
              <a:t>Nested Loop Joins where Hash Joins are more appropriate</a:t>
            </a:r>
          </a:p>
          <a:p>
            <a:pPr lvl="1"/>
            <a:r>
              <a:rPr lang="en-US" sz="1600" dirty="0"/>
              <a:t>Memory grant underestimation issues</a:t>
            </a:r>
          </a:p>
          <a:p>
            <a:r>
              <a:rPr lang="en-US" sz="2000" dirty="0"/>
              <a:t> Better estimation for execution plans for new queries</a:t>
            </a:r>
          </a:p>
          <a:p>
            <a:r>
              <a:rPr lang="en-US" sz="2000" dirty="0"/>
              <a:t> Prone to parameter sniffing</a:t>
            </a:r>
          </a:p>
          <a:p>
            <a:r>
              <a:rPr lang="en-US" sz="2000" dirty="0"/>
              <a:t> Can break existing workarounds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2CE1D-CEFE-4EA6-913C-6071BA14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3031998"/>
            <a:ext cx="292652" cy="279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DE962-8DA4-4524-A1AB-AFEE7415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" y="4226864"/>
            <a:ext cx="305234" cy="291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542DE-933E-48B9-9E0C-226FCAC95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0" y="3623432"/>
            <a:ext cx="297968" cy="2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43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331" y="665974"/>
            <a:ext cx="8480360" cy="3991476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APROXIMATE</a:t>
            </a:r>
            <a:endParaRPr kumimoji="0" lang="de-DE" sz="5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5000" dirty="0"/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QUERY PROCESSING</a:t>
            </a: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29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APPROX_DISTINCT_COUNT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457326"/>
          </a:xfrm>
        </p:spPr>
        <p:txBody>
          <a:bodyPr>
            <a:normAutofit/>
          </a:bodyPr>
          <a:lstStyle/>
          <a:p>
            <a:r>
              <a:rPr lang="en-US" sz="2000" dirty="0"/>
              <a:t>It uses significantly less memory resources</a:t>
            </a:r>
          </a:p>
          <a:p>
            <a:r>
              <a:rPr lang="en-US" sz="2000" dirty="0"/>
              <a:t>Error from the precise COUNT DISTINCT equivalent within</a:t>
            </a:r>
            <a:r>
              <a:rPr lang="en-US" sz="2000" b="1" dirty="0"/>
              <a:t> 2% </a:t>
            </a:r>
            <a:r>
              <a:rPr lang="en-US" sz="2000" dirty="0"/>
              <a:t>for most workloads</a:t>
            </a:r>
          </a:p>
          <a:p>
            <a:r>
              <a:rPr lang="en-US" sz="2000" dirty="0"/>
              <a:t>Great performance for data sets with a high number of distinct values</a:t>
            </a:r>
          </a:p>
          <a:p>
            <a:r>
              <a:rPr lang="en-US" sz="2000" dirty="0"/>
              <a:t>Implemented </a:t>
            </a:r>
            <a:r>
              <a:rPr lang="en-US" sz="2000" dirty="0" err="1"/>
              <a:t>HyperLogLog</a:t>
            </a:r>
            <a:r>
              <a:rPr lang="en-US" sz="2000" dirty="0"/>
              <a:t> algorithm</a:t>
            </a:r>
          </a:p>
          <a:p>
            <a:r>
              <a:rPr lang="en-US" sz="2000" dirty="0"/>
              <a:t>It’s more about used resources then about the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33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 err="1"/>
              <a:t>HyperLogLog</a:t>
            </a:r>
            <a:r>
              <a:rPr lang="en-US" dirty="0"/>
              <a:t>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45732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It hashes each element to make the data distribution more uniform</a:t>
            </a:r>
          </a:p>
          <a:p>
            <a:r>
              <a:rPr lang="en-US" sz="2000" dirty="0"/>
              <a:t>After hashing all the elements, it looks for the binary representation of each hashed element</a:t>
            </a:r>
          </a:p>
          <a:p>
            <a:r>
              <a:rPr lang="en-US" sz="2000" dirty="0"/>
              <a:t>HLL looks number of leading zero bits in the hash value of each element and finds maximum number of leading zero bits</a:t>
            </a:r>
          </a:p>
          <a:p>
            <a:r>
              <a:rPr lang="en-US" sz="2000" dirty="0"/>
              <a:t>𝑁𝑢𝑚𝑏𝑒𝑟 𝑜𝑓 𝑑𝑖𝑠𝑡𝑖𝑛𝑐𝑡 𝑒𝑙𝑒𝑚𝑒𝑛𝑡𝑠=2^(𝑘+1)</a:t>
            </a:r>
          </a:p>
          <a:p>
            <a:r>
              <a:rPr lang="en-US" sz="2000" dirty="0"/>
              <a:t>      where 𝑘 is maximum number of leading zeros in data set</a:t>
            </a:r>
          </a:p>
          <a:p>
            <a:r>
              <a:rPr lang="en-US" sz="2000" dirty="0"/>
              <a:t>Documentation: </a:t>
            </a:r>
            <a:r>
              <a:rPr lang="en-US" sz="2000" dirty="0">
                <a:hlinkClick r:id="rId2"/>
              </a:rPr>
              <a:t>http://algo.inria.fr/flajolet/Publications/FlFuGaMe07.pdf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6039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" y="274427"/>
            <a:ext cx="7945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--Table A 100M rows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APPROX_COUNT_DISTINCT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5" y="2211516"/>
            <a:ext cx="8477234" cy="2644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53" y="2537796"/>
            <a:ext cx="1685059" cy="10145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45" y="4023518"/>
            <a:ext cx="1738745" cy="10456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13562" y="1213507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900" dirty="0">
                <a:latin typeface="Consolas" panose="020B0609020204030204" pitchFamily="49" charset="0"/>
              </a:rPr>
              <a:t> 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15735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elapsed time = </a:t>
            </a:r>
            <a:r>
              <a:rPr lang="en-US" sz="900" b="1" dirty="0">
                <a:latin typeface="Consolas" panose="020B0609020204030204" pitchFamily="49" charset="0"/>
              </a:rPr>
              <a:t>2493 </a:t>
            </a:r>
            <a:r>
              <a:rPr lang="en-US" sz="900" b="1" dirty="0" err="1">
                <a:latin typeface="Consolas" panose="020B0609020204030204" pitchFamily="49" charset="0"/>
              </a:rPr>
              <a:t>ms</a:t>
            </a:r>
            <a:r>
              <a:rPr lang="en-US" sz="900" dirty="0" err="1">
                <a:latin typeface="Consolas" panose="020B0609020204030204" pitchFamily="49" charset="0"/>
              </a:rPr>
              <a:t>.</a:t>
            </a:r>
            <a:endParaRPr lang="en-US" sz="900" dirty="0">
              <a:latin typeface="Consolas" panose="020B0609020204030204" pitchFamily="49" charset="0"/>
            </a:endParaRPr>
          </a:p>
          <a:p>
            <a:pPr algn="l"/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SQL Server Execution Times:</a:t>
            </a:r>
          </a:p>
          <a:p>
            <a:pPr algn="l"/>
            <a:r>
              <a:rPr lang="en-US" sz="900" dirty="0">
                <a:latin typeface="Consolas" panose="020B0609020204030204" pitchFamily="49" charset="0"/>
              </a:rPr>
              <a:t>   CPU time = 12360 </a:t>
            </a:r>
            <a:r>
              <a:rPr lang="en-US" sz="900" dirty="0" err="1">
                <a:latin typeface="Consolas" panose="020B0609020204030204" pitchFamily="49" charset="0"/>
              </a:rPr>
              <a:t>ms</a:t>
            </a:r>
            <a:r>
              <a:rPr lang="en-US" sz="900" dirty="0">
                <a:latin typeface="Consolas" panose="020B0609020204030204" pitchFamily="49" charset="0"/>
              </a:rPr>
              <a:t>,  elapsed time = </a:t>
            </a:r>
            <a:r>
              <a:rPr lang="en-US" sz="900" b="1" dirty="0">
                <a:latin typeface="Consolas" panose="020B0609020204030204" pitchFamily="49" charset="0"/>
              </a:rPr>
              <a:t>1988 </a:t>
            </a:r>
            <a:r>
              <a:rPr lang="en-US" sz="900" b="1" dirty="0" err="1">
                <a:latin typeface="Consolas" panose="020B0609020204030204" pitchFamily="49" charset="0"/>
              </a:rPr>
              <a:t>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647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IQP -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7705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It will affect OLTP workload, significantly more than SQL Server 2017</a:t>
            </a:r>
          </a:p>
          <a:p>
            <a:r>
              <a:rPr lang="en-US" sz="2000" dirty="0"/>
              <a:t>Many issues will be solved, but for specific query patterns</a:t>
            </a:r>
          </a:p>
          <a:p>
            <a:r>
              <a:rPr lang="en-US" sz="2000" dirty="0"/>
              <a:t>Benefits can be even huge, depending on workload</a:t>
            </a:r>
          </a:p>
          <a:p>
            <a:r>
              <a:rPr lang="en-US" sz="2000" dirty="0"/>
              <a:t>Regressions are possible, but you can easily mitigate them by disabling features at different levels</a:t>
            </a:r>
          </a:p>
          <a:p>
            <a:r>
              <a:rPr lang="en-US" sz="2000" dirty="0"/>
              <a:t>Expectations for improvement in existing OLTP workloads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</a:rPr>
              <a:t>HIGH</a:t>
            </a:r>
            <a:r>
              <a:rPr lang="en-US" sz="1600" dirty="0"/>
              <a:t> from Batch mode on </a:t>
            </a:r>
            <a:r>
              <a:rPr lang="en-US" sz="1600" dirty="0" err="1"/>
              <a:t>rowstore</a:t>
            </a:r>
            <a:r>
              <a:rPr lang="en-US" sz="1600" dirty="0"/>
              <a:t> and Memory Grant, Scalar UDF </a:t>
            </a:r>
            <a:r>
              <a:rPr lang="en-US" sz="1600" dirty="0" err="1"/>
              <a:t>Inlining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LOW</a:t>
            </a:r>
            <a:r>
              <a:rPr lang="en-US" sz="1600" dirty="0"/>
              <a:t> from Table Variable Deferred Compilation and Adaptive Joins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2715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40" y="207018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Bonus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1875276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331" y="665974"/>
            <a:ext cx="8480360" cy="3991476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BATCH</a:t>
            </a:r>
            <a:r>
              <a:rPr kumimoji="0" lang="de-DE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MODE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5000" dirty="0"/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ADAPTIVE JOIN</a:t>
            </a: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74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Batch Mode Adaptive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7705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New operator - </a:t>
            </a:r>
            <a:r>
              <a:rPr lang="en-US" sz="2000" b="1" dirty="0"/>
              <a:t>Adaptive Join</a:t>
            </a:r>
            <a:r>
              <a:rPr lang="en-US" sz="2000" dirty="0"/>
              <a:t> </a:t>
            </a:r>
          </a:p>
          <a:p>
            <a:r>
              <a:rPr lang="en-US" sz="2000" dirty="0"/>
              <a:t>Allows to choose between Hash Join and Nested Loop Join at runtime</a:t>
            </a:r>
          </a:p>
          <a:p>
            <a:r>
              <a:rPr lang="en-US" sz="2000" dirty="0"/>
              <a:t>It starts as Hash Join and if after input scanning </a:t>
            </a:r>
          </a:p>
          <a:p>
            <a:pPr lvl="1"/>
            <a:r>
              <a:rPr lang="en-US" sz="1700" dirty="0"/>
              <a:t>estimated number of rows &lt;  threshold =&gt; switches to Nested Loop Join</a:t>
            </a:r>
          </a:p>
          <a:p>
            <a:pPr lvl="1"/>
            <a:r>
              <a:rPr lang="en-US" sz="1700" dirty="0"/>
              <a:t>estimated number of rows &gt;= threshold =&gt; continues as Hash Join</a:t>
            </a:r>
          </a:p>
          <a:p>
            <a:r>
              <a:rPr lang="en-US" sz="2000" dirty="0"/>
              <a:t>It will better handle queries with variety of parameters, but it won‘t solve all issues caused by wrongly chosen Join operator</a:t>
            </a:r>
          </a:p>
          <a:p>
            <a:r>
              <a:rPr lang="en-US" sz="2000" dirty="0"/>
              <a:t>It works only in Batch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6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/>
          <a:lstStyle/>
          <a:p>
            <a:r>
              <a:rPr lang="en-US" dirty="0"/>
              <a:t>What is Batch Mode?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/>
          </a:bodyPr>
          <a:lstStyle/>
          <a:p>
            <a:r>
              <a:rPr lang="en-US" sz="2200" dirty="0"/>
              <a:t>Batch mode allows query operators to work on a batch of rows, instead of just one row at a time</a:t>
            </a:r>
          </a:p>
          <a:p>
            <a:pPr lvl="1"/>
            <a:r>
              <a:rPr lang="en-US" sz="1700" dirty="0"/>
              <a:t>At the CPU level multiple rows processed at once instead of one row</a:t>
            </a:r>
          </a:p>
          <a:p>
            <a:pPr lvl="1"/>
            <a:r>
              <a:rPr lang="en-US" sz="1700" dirty="0"/>
              <a:t>Number of processing instructions restricted</a:t>
            </a:r>
          </a:p>
          <a:p>
            <a:pPr lvl="1"/>
            <a:r>
              <a:rPr lang="en-US" sz="1700" dirty="0"/>
              <a:t>Better CPU cache utilization and increased memory throughput</a:t>
            </a:r>
          </a:p>
          <a:p>
            <a:r>
              <a:rPr lang="en-US" sz="2200" dirty="0"/>
              <a:t>Can be beneficial for queries that are CPU bound</a:t>
            </a:r>
          </a:p>
        </p:txBody>
      </p:sp>
    </p:spTree>
    <p:extLst>
      <p:ext uri="{BB962C8B-B14F-4D97-AF65-F5344CB8AC3E}">
        <p14:creationId xmlns:p14="http://schemas.microsoft.com/office/powerpoint/2010/main" val="517667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Batch Mode Adaptive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DFBA4-465B-416E-B9B9-B00BD50373D3}"/>
              </a:ext>
            </a:extLst>
          </p:cNvPr>
          <p:cNvSpPr txBox="1"/>
          <p:nvPr/>
        </p:nvSpPr>
        <p:spPr>
          <a:xfrm>
            <a:off x="540327" y="1526168"/>
            <a:ext cx="3491395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512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00"/>
                </a:solidFill>
                <a:latin typeface="Consolas" panose="020B0609020204030204" pitchFamily="49" charset="0"/>
              </a:rPr>
              <a:t>GetOrderDetails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512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5BC24-58BE-4405-934F-4AC5812A5F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2332541"/>
            <a:ext cx="4371975" cy="2375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68C20E-2B6B-4DA5-B33D-381A8579AD6A}"/>
              </a:ext>
            </a:extLst>
          </p:cNvPr>
          <p:cNvSpPr txBox="1"/>
          <p:nvPr/>
        </p:nvSpPr>
        <p:spPr>
          <a:xfrm>
            <a:off x="4571999" y="1524621"/>
            <a:ext cx="3941170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512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00"/>
                </a:solidFill>
                <a:latin typeface="Consolas" panose="020B0609020204030204" pitchFamily="49" charset="0"/>
              </a:rPr>
              <a:t>GetOrderDetails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00"/>
                </a:solidFill>
                <a:latin typeface="Consolas" panose="020B0609020204030204" pitchFamily="49" charset="0"/>
              </a:rPr>
              <a:t>112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512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2BACB-5B03-4497-878C-C9F9D9CE5F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329447"/>
            <a:ext cx="4371974" cy="25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45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Batch Mode Adaptive Join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52B46E-AD3C-4838-9859-BB562EB59E8D}"/>
              </a:ext>
            </a:extLst>
          </p:cNvPr>
          <p:cNvSpPr txBox="1">
            <a:spLocks/>
          </p:cNvSpPr>
          <p:nvPr/>
        </p:nvSpPr>
        <p:spPr>
          <a:xfrm>
            <a:off x="375962" y="4669722"/>
            <a:ext cx="7546664" cy="328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 fontScale="47500" lnSpcReduction="20000"/>
          </a:bodyPr>
          <a:lstStyle>
            <a:lvl1pPr marL="231513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398203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564892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731582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89827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106496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231650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9834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565030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de-DE" sz="3024" dirty="0">
                <a:solidFill>
                  <a:schemeClr val="tx1"/>
                </a:solidFill>
              </a:rPr>
              <a:t>A: </a:t>
            </a:r>
            <a:r>
              <a:rPr lang="de-DE" sz="3024" b="1" dirty="0">
                <a:solidFill>
                  <a:srgbClr val="FF0000"/>
                </a:solidFill>
              </a:rPr>
              <a:t>Yes!!! </a:t>
            </a:r>
            <a:r>
              <a:rPr lang="de-DE" sz="3024" dirty="0"/>
              <a:t>Under the CL 150, the query runs </a:t>
            </a:r>
            <a:r>
              <a:rPr lang="de-DE" sz="3024" b="1" dirty="0">
                <a:solidFill>
                  <a:srgbClr val="FF0000"/>
                </a:solidFill>
              </a:rPr>
              <a:t>4x faster</a:t>
            </a:r>
            <a:r>
              <a:rPr lang="de-DE" sz="3024" dirty="0"/>
              <a:t>!</a:t>
            </a:r>
            <a:endParaRPr lang="en-US" sz="3024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B34BAF-B9B5-45F7-852A-BAA5FB57E544}"/>
              </a:ext>
            </a:extLst>
          </p:cNvPr>
          <p:cNvSpPr txBox="1">
            <a:spLocks/>
          </p:cNvSpPr>
          <p:nvPr/>
        </p:nvSpPr>
        <p:spPr>
          <a:xfrm>
            <a:off x="375962" y="1230498"/>
            <a:ext cx="7546664" cy="237722"/>
          </a:xfrm>
          <a:prstGeom prst="rect">
            <a:avLst/>
          </a:prstGeom>
        </p:spPr>
        <p:txBody>
          <a:bodyPr vert="horz" lIns="0" tIns="0" rIns="0" bIns="0" rtlCol="0" anchor="t">
            <a:normAutofit fontScale="62500" lnSpcReduction="20000"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24" dirty="0">
                <a:solidFill>
                  <a:schemeClr val="tx1"/>
                </a:solidFill>
              </a:rPr>
              <a:t>Q: Is it better with new Adaptive Join operator?</a:t>
            </a:r>
            <a:endParaRPr lang="en-US" sz="3024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D796F-F991-449F-8B48-860A27E0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4" y="1625918"/>
            <a:ext cx="8039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0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Batch Mode Adaptive Join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B34BAF-B9B5-45F7-852A-BAA5FB57E544}"/>
              </a:ext>
            </a:extLst>
          </p:cNvPr>
          <p:cNvSpPr txBox="1">
            <a:spLocks/>
          </p:cNvSpPr>
          <p:nvPr/>
        </p:nvSpPr>
        <p:spPr>
          <a:xfrm>
            <a:off x="375962" y="1230498"/>
            <a:ext cx="7546664" cy="237722"/>
          </a:xfrm>
          <a:prstGeom prst="rect">
            <a:avLst/>
          </a:prstGeom>
        </p:spPr>
        <p:txBody>
          <a:bodyPr vert="horz" lIns="0" tIns="0" rIns="0" bIns="0" rtlCol="0" anchor="t">
            <a:normAutofit fontScale="62500" lnSpcReduction="20000"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24" dirty="0">
                <a:solidFill>
                  <a:schemeClr val="tx1"/>
                </a:solidFill>
              </a:rPr>
              <a:t>Q: Is it better with new Adaptive Join operator?</a:t>
            </a:r>
            <a:endParaRPr lang="en-US" sz="3024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1670A-CFCE-4C41-879C-BF80A784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1614974"/>
            <a:ext cx="8298588" cy="290799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30AF59-8591-44DF-8E40-984B54A2C3A8}"/>
              </a:ext>
            </a:extLst>
          </p:cNvPr>
          <p:cNvSpPr txBox="1">
            <a:spLocks/>
          </p:cNvSpPr>
          <p:nvPr/>
        </p:nvSpPr>
        <p:spPr>
          <a:xfrm>
            <a:off x="375962" y="4669721"/>
            <a:ext cx="10800000" cy="34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 fontScale="47500" lnSpcReduction="20000"/>
          </a:bodyPr>
          <a:lstStyle>
            <a:lvl1pPr marL="231513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398203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564892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731582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89827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106496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1231650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98341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565030" marR="0" indent="-231513" algn="l" defTabSz="308078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8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de-DE" sz="3024" dirty="0"/>
              <a:t>A: Actually </a:t>
            </a:r>
            <a:r>
              <a:rPr lang="de-DE" sz="3024" b="1" dirty="0">
                <a:solidFill>
                  <a:srgbClr val="FF0000"/>
                </a:solidFill>
              </a:rPr>
              <a:t>NO</a:t>
            </a:r>
            <a:r>
              <a:rPr lang="de-DE" sz="3024" dirty="0"/>
              <a:t> - under the CL 150, the query runs </a:t>
            </a:r>
            <a:r>
              <a:rPr lang="de-DE" sz="3024" b="1" dirty="0">
                <a:solidFill>
                  <a:srgbClr val="FF0000"/>
                </a:solidFill>
              </a:rPr>
              <a:t>5x slower</a:t>
            </a:r>
            <a:r>
              <a:rPr lang="de-DE" sz="3024" dirty="0"/>
              <a:t>!</a:t>
            </a:r>
            <a:endParaRPr lang="en-US" sz="3024" dirty="0"/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6C60C9E5-4FB1-47A5-87EE-DA4A366D7E8B}"/>
              </a:ext>
            </a:extLst>
          </p:cNvPr>
          <p:cNvSpPr/>
          <p:nvPr/>
        </p:nvSpPr>
        <p:spPr>
          <a:xfrm>
            <a:off x="6481477" y="4499981"/>
            <a:ext cx="2248930" cy="490776"/>
          </a:xfrm>
          <a:prstGeom prst="doubleWave">
            <a:avLst/>
          </a:prstGeom>
          <a:solidFill>
            <a:schemeClr val="accent1">
              <a:lumMod val="50000"/>
            </a:schemeClr>
          </a:solidFill>
        </p:spPr>
        <p:txBody>
          <a:bodyPr lIns="0" tIns="0" rIns="0" bIns="0" rtlCol="0" anchor="ctr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 IT DEPENDS!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937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14" y="234405"/>
            <a:ext cx="8558741" cy="1138535"/>
          </a:xfrm>
        </p:spPr>
        <p:txBody>
          <a:bodyPr>
            <a:normAutofit fontScale="90000"/>
          </a:bodyPr>
          <a:lstStyle/>
          <a:p>
            <a:r>
              <a:rPr lang="en-US" dirty="0"/>
              <a:t>Batch Mode Adaptive Join -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315147"/>
          </a:xfrm>
        </p:spPr>
        <p:txBody>
          <a:bodyPr>
            <a:normAutofit/>
          </a:bodyPr>
          <a:lstStyle/>
          <a:p>
            <a:r>
              <a:rPr lang="en-US" sz="2200" dirty="0"/>
              <a:t>It can bring benefits for some queries</a:t>
            </a:r>
          </a:p>
          <a:p>
            <a:r>
              <a:rPr lang="en-US" sz="2200" dirty="0"/>
              <a:t>It can also bring regressions</a:t>
            </a:r>
          </a:p>
          <a:p>
            <a:r>
              <a:rPr lang="en-US" sz="2200" dirty="0"/>
              <a:t>You should test, test and test it with your workload!</a:t>
            </a:r>
          </a:p>
          <a:p>
            <a:r>
              <a:rPr lang="en-US" sz="2200" dirty="0"/>
              <a:t>Can handle basic parameter sniffing cases</a:t>
            </a:r>
          </a:p>
          <a:p>
            <a:r>
              <a:rPr lang="en-US" sz="2200" dirty="0"/>
              <a:t>It requires operators in batch mode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6211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331" y="665974"/>
            <a:ext cx="8480360" cy="3991476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tx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INTERLEAVED</a:t>
            </a:r>
            <a:r>
              <a:rPr kumimoji="0" lang="de-DE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EXECUTION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5000" dirty="0"/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84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Interleaved 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27" y="1372940"/>
            <a:ext cx="8236528" cy="3457326"/>
          </a:xfrm>
        </p:spPr>
        <p:txBody>
          <a:bodyPr>
            <a:normAutofit/>
          </a:bodyPr>
          <a:lstStyle/>
          <a:p>
            <a:r>
              <a:rPr lang="en-US" sz="2000" dirty="0"/>
              <a:t>Related to queries with multi statement table valued functions (MTVF)</a:t>
            </a:r>
          </a:p>
          <a:p>
            <a:pPr lvl="1"/>
            <a:r>
              <a:rPr lang="en-US" sz="1700" dirty="0"/>
              <a:t>Breaks the optimization process</a:t>
            </a:r>
          </a:p>
          <a:p>
            <a:pPr lvl="1"/>
            <a:r>
              <a:rPr lang="en-US" sz="1700" dirty="0"/>
              <a:t>Executes a part of the query with function call and get actual cardinality</a:t>
            </a:r>
          </a:p>
          <a:p>
            <a:r>
              <a:rPr lang="en-US" sz="2000" dirty="0"/>
              <a:t>Epilogue: More appropriate plan (correct cardinality instead of 100)</a:t>
            </a:r>
          </a:p>
          <a:p>
            <a:r>
              <a:rPr lang="en-US" sz="2000" dirty="0"/>
              <a:t>Costs: Increased CPU compile time</a:t>
            </a:r>
          </a:p>
          <a:p>
            <a:r>
              <a:rPr lang="en-US" sz="2000" dirty="0"/>
              <a:t>Limits: It works with fixed parameters only, prone to param. sniffing</a:t>
            </a:r>
          </a:p>
        </p:txBody>
      </p:sp>
    </p:spTree>
    <p:extLst>
      <p:ext uri="{BB962C8B-B14F-4D97-AF65-F5344CB8AC3E}">
        <p14:creationId xmlns:p14="http://schemas.microsoft.com/office/powerpoint/2010/main" val="2912579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34405"/>
            <a:ext cx="8236528" cy="1138535"/>
          </a:xfrm>
        </p:spPr>
        <p:txBody>
          <a:bodyPr>
            <a:normAutofit/>
          </a:bodyPr>
          <a:lstStyle/>
          <a:p>
            <a:r>
              <a:rPr lang="en-US" dirty="0"/>
              <a:t>Interleaved  Execution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3520F4-AF39-49CF-9798-0A37708D31EE}"/>
              </a:ext>
            </a:extLst>
          </p:cNvPr>
          <p:cNvSpPr txBox="1">
            <a:spLocks/>
          </p:cNvSpPr>
          <p:nvPr/>
        </p:nvSpPr>
        <p:spPr>
          <a:xfrm>
            <a:off x="263979" y="2972457"/>
            <a:ext cx="2964080" cy="22792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600" b="1" dirty="0"/>
              <a:t>Compatibility Level 130</a:t>
            </a:r>
            <a:endParaRPr lang="de-AT" sz="1200" dirty="0"/>
          </a:p>
          <a:p>
            <a:pPr marL="0" indent="0">
              <a:buNone/>
            </a:pPr>
            <a:endParaRPr lang="de-AT" sz="2015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B96147-C756-4EB4-B0DF-CB6E32D50FA7}"/>
              </a:ext>
            </a:extLst>
          </p:cNvPr>
          <p:cNvSpPr txBox="1">
            <a:spLocks/>
          </p:cNvSpPr>
          <p:nvPr/>
        </p:nvSpPr>
        <p:spPr>
          <a:xfrm>
            <a:off x="4572000" y="2989454"/>
            <a:ext cx="3355767" cy="37774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600" b="1" dirty="0"/>
              <a:t>Compatibility Level 150</a:t>
            </a:r>
            <a:endParaRPr lang="de-AT" sz="1200" dirty="0"/>
          </a:p>
          <a:p>
            <a:pPr marL="0" indent="0">
              <a:buNone/>
            </a:pPr>
            <a:endParaRPr lang="de-AT" sz="201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615B57-AD2B-4CB8-9D86-AA86AF00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76" y="3329023"/>
            <a:ext cx="2940079" cy="1260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810812-B58C-499E-90CA-CB2A2A3B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62" y="3300795"/>
            <a:ext cx="2964080" cy="124803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76D38A6-49D2-4940-AB82-3F564C84BF7D}"/>
              </a:ext>
            </a:extLst>
          </p:cNvPr>
          <p:cNvSpPr txBox="1">
            <a:spLocks/>
          </p:cNvSpPr>
          <p:nvPr/>
        </p:nvSpPr>
        <p:spPr>
          <a:xfrm>
            <a:off x="778802" y="2323993"/>
            <a:ext cx="6833285" cy="37774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0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SignificantOrders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latin typeface="Consolas" panose="020B0609020204030204" pitchFamily="49" charset="0"/>
              </a:rPr>
              <a:t>cardinality: 74K rows</a:t>
            </a:r>
            <a:endParaRPr lang="de-AT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0AE8150-485A-4FB0-BBF6-2711E6A60326}"/>
              </a:ext>
            </a:extLst>
          </p:cNvPr>
          <p:cNvSpPr txBox="1">
            <a:spLocks/>
          </p:cNvSpPr>
          <p:nvPr/>
        </p:nvSpPr>
        <p:spPr>
          <a:xfrm>
            <a:off x="310962" y="4641112"/>
            <a:ext cx="2425896" cy="17290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Plan: Nested Loop Join</a:t>
            </a:r>
            <a:endParaRPr lang="de-AT" sz="1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7DE56B9-1067-4D12-925C-125EAD28D866}"/>
              </a:ext>
            </a:extLst>
          </p:cNvPr>
          <p:cNvSpPr txBox="1">
            <a:spLocks/>
          </p:cNvSpPr>
          <p:nvPr/>
        </p:nvSpPr>
        <p:spPr>
          <a:xfrm>
            <a:off x="4622676" y="4605657"/>
            <a:ext cx="2425896" cy="22535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Plan: Hash Join</a:t>
            </a:r>
            <a:endParaRPr lang="de-AT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CCDF1-2DE7-4C04-A11C-2E9695E7195B}"/>
              </a:ext>
            </a:extLst>
          </p:cNvPr>
          <p:cNvSpPr/>
          <p:nvPr/>
        </p:nvSpPr>
        <p:spPr>
          <a:xfrm>
            <a:off x="310962" y="1292273"/>
            <a:ext cx="794558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AT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de-AT" sz="1000" dirty="0">
                <a:latin typeface="Consolas" panose="020B0609020204030204" pitchFamily="49" charset="0"/>
              </a:rPr>
              <a:t> @d </a:t>
            </a:r>
            <a:r>
              <a:rPr lang="de-AT" sz="1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de-AT" sz="1000" dirty="0">
                <a:latin typeface="Consolas" panose="020B0609020204030204" pitchFamily="49" charset="0"/>
              </a:rPr>
              <a:t> 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000" dirty="0">
                <a:latin typeface="Consolas" panose="020B0609020204030204" pitchFamily="49" charset="0"/>
              </a:rPr>
              <a:t> </a:t>
            </a:r>
            <a:r>
              <a:rPr lang="de-AT" sz="1000" dirty="0">
                <a:solidFill>
                  <a:srgbClr val="FF00FF"/>
                </a:solidFill>
                <a:latin typeface="Consolas" panose="020B0609020204030204" pitchFamily="49" charset="0"/>
              </a:rPr>
              <a:t>SYSDATETIME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de-AT" sz="1000" dirty="0">
              <a:latin typeface="Consolas" panose="020B0609020204030204" pitchFamily="49" charset="0"/>
            </a:endParaRPr>
          </a:p>
          <a:p>
            <a:pPr algn="l"/>
            <a:r>
              <a:rPr lang="de-AT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AT" sz="1000" dirty="0">
                <a:latin typeface="Consolas" panose="020B0609020204030204" pitchFamily="49" charset="0"/>
              </a:rPr>
              <a:t> ol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00" dirty="0">
                <a:latin typeface="Consolas" panose="020B0609020204030204" pitchFamily="49" charset="0"/>
              </a:rPr>
              <a:t>OrderID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AT" sz="1000" dirty="0">
                <a:latin typeface="Consolas" panose="020B0609020204030204" pitchFamily="49" charset="0"/>
              </a:rPr>
              <a:t>  ol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00" dirty="0">
                <a:latin typeface="Consolas" panose="020B0609020204030204" pitchFamily="49" charset="0"/>
              </a:rPr>
              <a:t>UnitPrice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AT" sz="1000" dirty="0">
                <a:latin typeface="Consolas" panose="020B0609020204030204" pitchFamily="49" charset="0"/>
              </a:rPr>
              <a:t> ol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00" dirty="0">
                <a:latin typeface="Consolas" panose="020B0609020204030204" pitchFamily="49" charset="0"/>
              </a:rPr>
              <a:t>StockItemID </a:t>
            </a:r>
            <a:r>
              <a:rPr lang="de-AT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de-AT" sz="1000" dirty="0">
                <a:latin typeface="Consolas" panose="020B0609020204030204" pitchFamily="49" charset="0"/>
              </a:rPr>
              <a:t> Sales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00" dirty="0">
                <a:latin typeface="Consolas" panose="020B0609020204030204" pitchFamily="49" charset="0"/>
              </a:rPr>
              <a:t>Orderlines olINNER 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de-AT" sz="1000" dirty="0">
                <a:latin typeface="Consolas" panose="020B0609020204030204" pitchFamily="49" charset="0"/>
              </a:rPr>
              <a:t> dbo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00" dirty="0">
                <a:latin typeface="Consolas" panose="020B0609020204030204" pitchFamily="49" charset="0"/>
              </a:rPr>
              <a:t>SignificantOrders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de-AT" sz="1000" dirty="0">
                <a:latin typeface="Consolas" panose="020B0609020204030204" pitchFamily="49" charset="0"/>
              </a:rPr>
              <a:t> f1 </a:t>
            </a:r>
            <a:r>
              <a:rPr lang="de-AT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de-AT" sz="1000" dirty="0">
                <a:latin typeface="Consolas" panose="020B0609020204030204" pitchFamily="49" charset="0"/>
              </a:rPr>
              <a:t> f1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00" dirty="0">
                <a:latin typeface="Consolas" panose="020B0609020204030204" pitchFamily="49" charset="0"/>
              </a:rPr>
              <a:t>Id 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000" dirty="0">
                <a:latin typeface="Consolas" panose="020B0609020204030204" pitchFamily="49" charset="0"/>
              </a:rPr>
              <a:t> ol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AT" sz="1000" dirty="0">
                <a:latin typeface="Consolas" panose="020B0609020204030204" pitchFamily="49" charset="0"/>
              </a:rPr>
              <a:t>OrderID </a:t>
            </a:r>
            <a:r>
              <a:rPr lang="de-AT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de-AT" sz="1000" dirty="0">
                <a:latin typeface="Consolas" panose="020B0609020204030204" pitchFamily="49" charset="0"/>
              </a:rPr>
              <a:t> PackageTypeID 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AT" sz="1000" dirty="0">
                <a:latin typeface="Consolas" panose="020B0609020204030204" pitchFamily="49" charset="0"/>
              </a:rPr>
              <a:t> 7</a:t>
            </a:r>
            <a:r>
              <a:rPr lang="de-AT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AT" sz="1000" dirty="0"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'Execution time: 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millisecond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latin typeface="Consolas" panose="020B0609020204030204" pitchFamily="49" charset="0"/>
              </a:rPr>
              <a:t> @d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SYSDATETIME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()),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ms'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latin typeface="Consolas" panose="020B0609020204030204" pitchFamily="49" charset="0"/>
            </a:endParaRPr>
          </a:p>
          <a:p>
            <a:pPr algn="l"/>
            <a:r>
              <a:rPr lang="de-AT" sz="10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de-AT" sz="100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8DC79B-84D9-4278-8B09-CD2D4DC6925D}"/>
              </a:ext>
            </a:extLst>
          </p:cNvPr>
          <p:cNvSpPr/>
          <p:nvPr/>
        </p:nvSpPr>
        <p:spPr>
          <a:xfrm>
            <a:off x="7799294" y="3666811"/>
            <a:ext cx="1104994" cy="698267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2x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3025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01759-C297-47A2-B53A-D6A9D599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948"/>
            <a:ext cx="9144000" cy="3539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492002-8886-4D51-8F86-869A63F1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3" y="1928148"/>
            <a:ext cx="697650" cy="2407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F89E72-F8F0-4054-B641-2DC72122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556" y="1928148"/>
            <a:ext cx="697650" cy="240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0BEC9-3098-4FD4-A9D3-16A12690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56" y="1928148"/>
            <a:ext cx="697650" cy="240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40213-6609-469B-ACE1-ECC8C006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694" y="1917404"/>
            <a:ext cx="697650" cy="240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DEC62-8FF7-486F-B490-11C2F6DB1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695" y="2460436"/>
            <a:ext cx="697650" cy="126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BEE4E-C357-48D4-A0CA-9F15A4D8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694" y="2648676"/>
            <a:ext cx="697650" cy="240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4D8483-E1A2-430B-9DBF-DAED69ED6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694" y="2985315"/>
            <a:ext cx="697650" cy="126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BE3BB-FBA3-44E9-9459-ECF890462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856" y="2667130"/>
            <a:ext cx="697650" cy="126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028AF-426A-4741-BF49-23FEE44A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695" y="3154564"/>
            <a:ext cx="697650" cy="240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174339-9AD3-4EC0-AEC1-224208AD9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694" y="3487310"/>
            <a:ext cx="697650" cy="1267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02D830A-4FB3-475A-9920-DD65AA8CDD17}"/>
              </a:ext>
            </a:extLst>
          </p:cNvPr>
          <p:cNvSpPr/>
          <p:nvPr/>
        </p:nvSpPr>
        <p:spPr>
          <a:xfrm>
            <a:off x="793620" y="3989305"/>
            <a:ext cx="8042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1600" dirty="0"/>
              <a:t>Inefficient; the same instrunctions for every row, overhead of giving control to another operator and taking it back</a:t>
            </a:r>
            <a:endParaRPr lang="de-AT" sz="16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A942A0-0604-4A2B-B6DD-5D16FD147465}"/>
              </a:ext>
            </a:extLst>
          </p:cNvPr>
          <p:cNvSpPr txBox="1">
            <a:spLocks/>
          </p:cNvSpPr>
          <p:nvPr/>
        </p:nvSpPr>
        <p:spPr>
          <a:xfrm>
            <a:off x="540327" y="234405"/>
            <a:ext cx="8236528" cy="1138535"/>
          </a:xfrm>
          <a:prstGeom prst="rect">
            <a:avLst/>
          </a:prstGeom>
        </p:spPr>
        <p:txBody>
          <a:bodyPr/>
          <a:lstStyle>
            <a:lvl1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30807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Row Mode</a:t>
            </a:r>
          </a:p>
        </p:txBody>
      </p:sp>
    </p:spTree>
    <p:extLst>
      <p:ext uri="{BB962C8B-B14F-4D97-AF65-F5344CB8AC3E}">
        <p14:creationId xmlns:p14="http://schemas.microsoft.com/office/powerpoint/2010/main" val="3347109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3EEA2E955803438FB081749F675C16" ma:contentTypeVersion="11" ma:contentTypeDescription="Create a new document." ma:contentTypeScope="" ma:versionID="65adff6d9282a97a1df2306c1465b695">
  <xsd:schema xmlns:xsd="http://www.w3.org/2001/XMLSchema" xmlns:xs="http://www.w3.org/2001/XMLSchema" xmlns:p="http://schemas.microsoft.com/office/2006/metadata/properties" xmlns:ns3="05311fb4-8413-4269-b4cc-c87375b349cc" xmlns:ns4="03621f98-b4c7-4114-aa4f-04b52d9ebdfa" targetNamespace="http://schemas.microsoft.com/office/2006/metadata/properties" ma:root="true" ma:fieldsID="58d99e78cc45011e81f24d301cb215f1" ns3:_="" ns4:_="">
    <xsd:import namespace="05311fb4-8413-4269-b4cc-c87375b349cc"/>
    <xsd:import namespace="03621f98-b4c7-4114-aa4f-04b52d9ebd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311fb4-8413-4269-b4cc-c87375b349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21f98-b4c7-4114-aa4f-04b52d9ebdf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D53E8B-6372-4590-A6C3-52071F83BA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311fb4-8413-4269-b4cc-c87375b349cc"/>
    <ds:schemaRef ds:uri="03621f98-b4c7-4114-aa4f-04b52d9ebd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BE686B-11C3-4588-BFBE-4FF97BBBE0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02AD80-3498-4CDB-8A32-745D12C5AAEF}">
  <ds:schemaRefs>
    <ds:schemaRef ds:uri="http://schemas.microsoft.com/office/2006/documentManagement/types"/>
    <ds:schemaRef ds:uri="05311fb4-8413-4269-b4cc-c87375b349cc"/>
    <ds:schemaRef ds:uri="http://www.w3.org/XML/1998/namespace"/>
    <ds:schemaRef ds:uri="http://schemas.openxmlformats.org/package/2006/metadata/core-properties"/>
    <ds:schemaRef ds:uri="http://purl.org/dc/dcmitype/"/>
    <ds:schemaRef ds:uri="03621f98-b4c7-4114-aa4f-04b52d9ebdfa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4258</Words>
  <Application>Microsoft Office PowerPoint</Application>
  <PresentationFormat>On-screen Show (16:9)</PresentationFormat>
  <Paragraphs>779</Paragraphs>
  <Slides>86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Arial</vt:lpstr>
      <vt:lpstr>Arial Unicode MS</vt:lpstr>
      <vt:lpstr>Cambria</vt:lpstr>
      <vt:lpstr>Consolas</vt:lpstr>
      <vt:lpstr>Game of Thrones</vt:lpstr>
      <vt:lpstr>Helvetica Light</vt:lpstr>
      <vt:lpstr>Helvetica Neue</vt:lpstr>
      <vt:lpstr>Open Sans</vt:lpstr>
      <vt:lpstr>Roboto</vt:lpstr>
      <vt:lpstr>Wingdings</vt:lpstr>
      <vt:lpstr>White</vt:lpstr>
      <vt:lpstr>Intelligent Query Processing in SQL Server 2019</vt:lpstr>
      <vt:lpstr>Milos Radivojevic</vt:lpstr>
      <vt:lpstr>Inefficient Execution Plans in SQL Server</vt:lpstr>
      <vt:lpstr>Query Processing in SQL Server</vt:lpstr>
      <vt:lpstr> </vt:lpstr>
      <vt:lpstr> </vt:lpstr>
      <vt:lpstr>PowerPoint Presentation</vt:lpstr>
      <vt:lpstr>What is Batch Mode?</vt:lpstr>
      <vt:lpstr>PowerPoint Presentation</vt:lpstr>
      <vt:lpstr>PowerPoint Presentation</vt:lpstr>
      <vt:lpstr>Batch Mode on Columnstore/Rowstore</vt:lpstr>
      <vt:lpstr>PowerPoint Presentation</vt:lpstr>
      <vt:lpstr>PowerPoint Presentation</vt:lpstr>
      <vt:lpstr> Batch Mode on Rowstore</vt:lpstr>
      <vt:lpstr> Batch Mode on Rowstore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Enabling/Disabling Batch Mode</vt:lpstr>
      <vt:lpstr> Batch Mode on Rowstore – More Info</vt:lpstr>
      <vt:lpstr>Batch Mode on Rowstore - Conclusion</vt:lpstr>
      <vt:lpstr>PowerPoint Presentation</vt:lpstr>
      <vt:lpstr>Memory Grant Feedback</vt:lpstr>
      <vt:lpstr>PowerPoint Presentation</vt:lpstr>
      <vt:lpstr>PowerPoint Presentation</vt:lpstr>
      <vt:lpstr>PowerPoint Presentation</vt:lpstr>
      <vt:lpstr>PowerPoint Presentation</vt:lpstr>
      <vt:lpstr>Memory Grant Feedback</vt:lpstr>
      <vt:lpstr>Memory Grant Feedback</vt:lpstr>
      <vt:lpstr>Memory Grant Feedback</vt:lpstr>
      <vt:lpstr>Memory Grant Feedback - Conclusion</vt:lpstr>
      <vt:lpstr>PowerPoint Presentation</vt:lpstr>
      <vt:lpstr>Scalar UDFs in SQL Server</vt:lpstr>
      <vt:lpstr>Scalar UDFs in SQL Server</vt:lpstr>
      <vt:lpstr>Scalar UDFs in SQL Server</vt:lpstr>
      <vt:lpstr>Scalar UDF Inlining </vt:lpstr>
      <vt:lpstr>Scalar UDF Inlining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Scalar UDF Inlining </vt:lpstr>
      <vt:lpstr>Scalar UDF Inlining - Limitations </vt:lpstr>
      <vt:lpstr>Regressions?</vt:lpstr>
      <vt:lpstr>Regressions?</vt:lpstr>
      <vt:lpstr>Scalar UDF Inlining </vt:lpstr>
      <vt:lpstr>Scalar UDF Inlining - Conclusion</vt:lpstr>
      <vt:lpstr>PowerPoint Presentation</vt:lpstr>
      <vt:lpstr>Problems with Table Variables</vt:lpstr>
      <vt:lpstr>Table Variable Deferred Compilation</vt:lpstr>
      <vt:lpstr>PowerPoint Presentation</vt:lpstr>
      <vt:lpstr>PowerPoint Presentation</vt:lpstr>
      <vt:lpstr>PowerPoint Presentation</vt:lpstr>
      <vt:lpstr>Table Variable Deferred Compilation</vt:lpstr>
      <vt:lpstr>Table Variable Deferred Compilation Side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Variable Deferred Compilation - Conclusion</vt:lpstr>
      <vt:lpstr>PowerPoint Presentation</vt:lpstr>
      <vt:lpstr>APPROX_DISTINCT_COUNT</vt:lpstr>
      <vt:lpstr>HyperLogLog Algorithm</vt:lpstr>
      <vt:lpstr>PowerPoint Presentation</vt:lpstr>
      <vt:lpstr>IQP - Conclusion</vt:lpstr>
      <vt:lpstr>Bonus (if time permits)</vt:lpstr>
      <vt:lpstr>PowerPoint Presentation</vt:lpstr>
      <vt:lpstr>Batch Mode Adaptive Join</vt:lpstr>
      <vt:lpstr>Batch Mode Adaptive Join</vt:lpstr>
      <vt:lpstr>Batch Mode Adaptive Join</vt:lpstr>
      <vt:lpstr>Batch Mode Adaptive Join</vt:lpstr>
      <vt:lpstr>Batch Mode Adaptive Join - Conclusion</vt:lpstr>
      <vt:lpstr>PowerPoint Presentation</vt:lpstr>
      <vt:lpstr>Interleaved  Execution</vt:lpstr>
      <vt:lpstr>Interleaved 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Session</dc:title>
  <dc:creator>Milos Radivojevic</dc:creator>
  <cp:lastModifiedBy>Milos Radivojevic</cp:lastModifiedBy>
  <cp:revision>158</cp:revision>
  <dcterms:modified xsi:type="dcterms:W3CDTF">2019-12-10T21:05:02Z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0x0101008F3EEA2E955803438FB081749F675C16</vt:lpwstr>
  </property>
</Properties>
</file>