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Rubik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Rubik-bold.fntdata"/><Relationship Id="rId14" Type="http://schemas.openxmlformats.org/officeDocument/2006/relationships/slide" Target="slides/slide9.xml"/><Relationship Id="rId36" Type="http://schemas.openxmlformats.org/officeDocument/2006/relationships/font" Target="fonts/Rubik-regular.fntdata"/><Relationship Id="rId17" Type="http://schemas.openxmlformats.org/officeDocument/2006/relationships/slide" Target="slides/slide12.xml"/><Relationship Id="rId39" Type="http://schemas.openxmlformats.org/officeDocument/2006/relationships/font" Target="fonts/Rubik-boldItalic.fntdata"/><Relationship Id="rId16" Type="http://schemas.openxmlformats.org/officeDocument/2006/relationships/slide" Target="slides/slide11.xml"/><Relationship Id="rId38" Type="http://schemas.openxmlformats.org/officeDocument/2006/relationships/font" Target="fonts/Rubik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e3e7d52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7e3e7d52e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62050fdf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862050fdfc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62050fdf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862050fdfc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2b89029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82b890292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e3e7d52e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7e3e7d52ed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62050fdf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862050fdf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62050fdf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862050fdfc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62050fdf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862050fdfc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aa9d02c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4aa9d02cc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aa9d02cc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4aa9d02ccd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aa9d02cc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4aa9d02ccd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e3e7d52e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e3e7d52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aa9d02cc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4aa9d02ccd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aa9d02c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4aa9d02c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aa9d02cc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4aa9d02ccd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aa9d02cc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4aa9d02ccd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aa9d02cc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4aa9d02ccd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aa9d02cc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4aa9d02ccd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aa9d02cc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4aa9d02ccd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e3e7d52e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e3e7d52e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e3e7d52e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7e3e7d52ed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e3e7d52e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7e3e7d52ed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e3e7d52e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7e3e7d52ed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2b8902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82b8902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62050fd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862050fdf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62050fdf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862050fdfc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1497652">
            <a:off x="5482509" y="-551426"/>
            <a:ext cx="3910671" cy="6573800"/>
          </a:xfrm>
          <a:prstGeom prst="rect">
            <a:avLst/>
          </a:prstGeom>
          <a:solidFill>
            <a:srgbClr val="E4241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576275" y="3836550"/>
            <a:ext cx="992641" cy="395967"/>
            <a:chOff x="0" y="0"/>
            <a:chExt cx="9285698" cy="1501014"/>
          </a:xfrm>
        </p:grpSpPr>
        <p:sp>
          <p:nvSpPr>
            <p:cNvPr id="56" name="Google Shape;56;p13"/>
            <p:cNvSpPr/>
            <p:nvPr/>
          </p:nvSpPr>
          <p:spPr>
            <a:xfrm>
              <a:off x="0" y="0"/>
              <a:ext cx="9285698" cy="1501014"/>
            </a:xfrm>
            <a:custGeom>
              <a:rect b="b" l="l" r="r" t="t"/>
              <a:pathLst>
                <a:path extrusionOk="0" h="664901" w="4113266">
                  <a:moveTo>
                    <a:pt x="3988806" y="664901"/>
                  </a:moveTo>
                  <a:lnTo>
                    <a:pt x="124460" y="664901"/>
                  </a:lnTo>
                  <a:cubicBezTo>
                    <a:pt x="55880" y="664901"/>
                    <a:pt x="0" y="609021"/>
                    <a:pt x="0" y="5404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88806" y="0"/>
                  </a:lnTo>
                  <a:cubicBezTo>
                    <a:pt x="4057386" y="0"/>
                    <a:pt x="4113266" y="55880"/>
                    <a:pt x="4113266" y="124460"/>
                  </a:cubicBezTo>
                  <a:lnTo>
                    <a:pt x="4113266" y="540441"/>
                  </a:lnTo>
                  <a:cubicBezTo>
                    <a:pt x="4113266" y="609021"/>
                    <a:pt x="4057386" y="664901"/>
                    <a:pt x="3988806" y="6649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465699" y="341487"/>
              <a:ext cx="8354400" cy="8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700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2023</a:t>
              </a:r>
              <a:endParaRPr sz="1200"/>
            </a:p>
          </p:txBody>
        </p:sp>
      </p:grpSp>
      <p:grpSp>
        <p:nvGrpSpPr>
          <p:cNvPr id="58" name="Google Shape;58;p13"/>
          <p:cNvGrpSpPr/>
          <p:nvPr/>
        </p:nvGrpSpPr>
        <p:grpSpPr>
          <a:xfrm>
            <a:off x="576200" y="1590450"/>
            <a:ext cx="4411126" cy="1870245"/>
            <a:chOff x="-167" y="2002355"/>
            <a:chExt cx="11763002" cy="4987321"/>
          </a:xfrm>
        </p:grpSpPr>
        <p:sp>
          <p:nvSpPr>
            <p:cNvPr id="59" name="Google Shape;59;p13"/>
            <p:cNvSpPr txBox="1"/>
            <p:nvPr/>
          </p:nvSpPr>
          <p:spPr>
            <a:xfrm>
              <a:off x="-167" y="5922576"/>
              <a:ext cx="10700700" cy="1067100"/>
            </a:xfrm>
            <a:prstGeom prst="rect">
              <a:avLst/>
            </a:prstGeom>
            <a:solidFill>
              <a:srgbClr val="838383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26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Class Meeting 4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-164" y="2002355"/>
              <a:ext cx="11763000" cy="15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id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 to ML, DL Supervised and Unsupervised in text analytic</a:t>
              </a:r>
              <a:endParaRPr b="1" sz="2300"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61" name="Google Shape;61;p13"/>
          <p:cNvGrpSpPr/>
          <p:nvPr/>
        </p:nvGrpSpPr>
        <p:grpSpPr>
          <a:xfrm>
            <a:off x="5183876" y="531947"/>
            <a:ext cx="3331712" cy="4407035"/>
            <a:chOff x="0" y="-4209"/>
            <a:chExt cx="8884564" cy="11752093"/>
          </a:xfrm>
        </p:grpSpPr>
        <p:pic>
          <p:nvPicPr>
            <p:cNvPr id="62" name="Google Shape;62;p13"/>
            <p:cNvPicPr preferRelativeResize="0"/>
            <p:nvPr/>
          </p:nvPicPr>
          <p:blipFill rotWithShape="1">
            <a:blip r:embed="rId3">
              <a:alphaModFix/>
            </a:blip>
            <a:srcRect b="0" l="0" r="0" t="2912"/>
            <a:stretch/>
          </p:blipFill>
          <p:spPr>
            <a:xfrm>
              <a:off x="0" y="10044316"/>
              <a:ext cx="8884564" cy="17035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" name="Google Shape;63;p13"/>
            <p:cNvGrpSpPr/>
            <p:nvPr/>
          </p:nvGrpSpPr>
          <p:grpSpPr>
            <a:xfrm>
              <a:off x="515149" y="-4209"/>
              <a:ext cx="7846797" cy="10874833"/>
              <a:chOff x="0" y="-2540"/>
              <a:chExt cx="4735830" cy="6563361"/>
            </a:xfrm>
          </p:grpSpPr>
          <p:sp>
            <p:nvSpPr>
              <p:cNvPr id="64" name="Google Shape;64;p13"/>
              <p:cNvSpPr/>
              <p:nvPr/>
            </p:nvSpPr>
            <p:spPr>
              <a:xfrm>
                <a:off x="36830" y="50800"/>
                <a:ext cx="4645660" cy="6473190"/>
              </a:xfrm>
              <a:custGeom>
                <a:rect b="b" l="l" r="r" t="t"/>
                <a:pathLst>
                  <a:path extrusionOk="0" h="6473190" w="4645660">
                    <a:moveTo>
                      <a:pt x="4368800" y="0"/>
                    </a:moveTo>
                    <a:lnTo>
                      <a:pt x="276860" y="0"/>
                    </a:lnTo>
                    <a:cubicBezTo>
                      <a:pt x="124460" y="0"/>
                      <a:pt x="0" y="123190"/>
                      <a:pt x="0" y="276860"/>
                    </a:cubicBezTo>
                    <a:lnTo>
                      <a:pt x="0" y="6196330"/>
                    </a:lnTo>
                    <a:cubicBezTo>
                      <a:pt x="0" y="6350000"/>
                      <a:pt x="124460" y="6473190"/>
                      <a:pt x="276860" y="6473190"/>
                    </a:cubicBezTo>
                    <a:lnTo>
                      <a:pt x="4368800" y="6473190"/>
                    </a:lnTo>
                    <a:cubicBezTo>
                      <a:pt x="4522470" y="6473190"/>
                      <a:pt x="4645660" y="6348730"/>
                      <a:pt x="4645660" y="6196330"/>
                    </a:cubicBezTo>
                    <a:lnTo>
                      <a:pt x="4645660" y="276860"/>
                    </a:lnTo>
                    <a:cubicBezTo>
                      <a:pt x="4645660" y="123190"/>
                      <a:pt x="4522470" y="0"/>
                      <a:pt x="4368800" y="0"/>
                    </a:cubicBezTo>
                    <a:close/>
                    <a:moveTo>
                      <a:pt x="4425950" y="6156960"/>
                    </a:moveTo>
                    <a:cubicBezTo>
                      <a:pt x="4425950" y="6212840"/>
                      <a:pt x="4380230" y="6258560"/>
                      <a:pt x="4324350" y="6258560"/>
                    </a:cubicBezTo>
                    <a:lnTo>
                      <a:pt x="321310" y="6258560"/>
                    </a:lnTo>
                    <a:cubicBezTo>
                      <a:pt x="265430" y="6258560"/>
                      <a:pt x="219710" y="6212840"/>
                      <a:pt x="219710" y="6156960"/>
                    </a:cubicBezTo>
                    <a:lnTo>
                      <a:pt x="219710" y="316230"/>
                    </a:lnTo>
                    <a:cubicBezTo>
                      <a:pt x="219710" y="260350"/>
                      <a:pt x="265430" y="214630"/>
                      <a:pt x="321310" y="214630"/>
                    </a:cubicBezTo>
                    <a:lnTo>
                      <a:pt x="4325620" y="214630"/>
                    </a:lnTo>
                    <a:cubicBezTo>
                      <a:pt x="4381500" y="214630"/>
                      <a:pt x="4427220" y="260350"/>
                      <a:pt x="4427220" y="316230"/>
                    </a:cubicBezTo>
                    <a:lnTo>
                      <a:pt x="4427220" y="61569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0" y="16511"/>
                <a:ext cx="4716780" cy="6544310"/>
              </a:xfrm>
              <a:custGeom>
                <a:rect b="b" l="l" r="r" t="t"/>
                <a:pathLst>
                  <a:path extrusionOk="0" h="6544310" w="4716780">
                    <a:moveTo>
                      <a:pt x="4395470" y="36829"/>
                    </a:moveTo>
                    <a:cubicBezTo>
                      <a:pt x="4552950" y="36829"/>
                      <a:pt x="4681220" y="165099"/>
                      <a:pt x="4681220" y="322579"/>
                    </a:cubicBezTo>
                    <a:lnTo>
                      <a:pt x="4681220" y="6222999"/>
                    </a:lnTo>
                    <a:cubicBezTo>
                      <a:pt x="4681220" y="6380479"/>
                      <a:pt x="4552950" y="6508750"/>
                      <a:pt x="4395470" y="6508750"/>
                    </a:cubicBezTo>
                    <a:lnTo>
                      <a:pt x="321310" y="6508750"/>
                    </a:lnTo>
                    <a:cubicBezTo>
                      <a:pt x="163830" y="6508750"/>
                      <a:pt x="35560" y="6380480"/>
                      <a:pt x="35560" y="6223000"/>
                    </a:cubicBezTo>
                    <a:lnTo>
                      <a:pt x="35560" y="322580"/>
                    </a:lnTo>
                    <a:cubicBezTo>
                      <a:pt x="35560" y="165100"/>
                      <a:pt x="163830" y="36830"/>
                      <a:pt x="321310" y="36830"/>
                    </a:cubicBezTo>
                    <a:lnTo>
                      <a:pt x="4395470" y="36830"/>
                    </a:lnTo>
                    <a:moveTo>
                      <a:pt x="4395470" y="0"/>
                    </a:moveTo>
                    <a:lnTo>
                      <a:pt x="321310" y="0"/>
                    </a:lnTo>
                    <a:cubicBezTo>
                      <a:pt x="143510" y="0"/>
                      <a:pt x="0" y="144780"/>
                      <a:pt x="0" y="322580"/>
                    </a:cubicBezTo>
                    <a:lnTo>
                      <a:pt x="0" y="6223000"/>
                    </a:lnTo>
                    <a:cubicBezTo>
                      <a:pt x="0" y="6400800"/>
                      <a:pt x="143510" y="6544309"/>
                      <a:pt x="321310" y="6544309"/>
                    </a:cubicBezTo>
                    <a:lnTo>
                      <a:pt x="4395470" y="6544309"/>
                    </a:lnTo>
                    <a:cubicBezTo>
                      <a:pt x="4573270" y="6544309"/>
                      <a:pt x="4716780" y="6400800"/>
                      <a:pt x="4716780" y="6223000"/>
                    </a:cubicBezTo>
                    <a:lnTo>
                      <a:pt x="4716780" y="322580"/>
                    </a:lnTo>
                    <a:cubicBezTo>
                      <a:pt x="4716780" y="144780"/>
                      <a:pt x="4573270" y="0"/>
                      <a:pt x="439547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1951378" y="120589"/>
                <a:ext cx="79963" cy="76322"/>
              </a:xfrm>
              <a:custGeom>
                <a:rect b="b" l="l" r="r" t="t"/>
                <a:pathLst>
                  <a:path extrusionOk="0" h="76322" w="79963">
                    <a:moveTo>
                      <a:pt x="39982" y="61"/>
                    </a:moveTo>
                    <a:cubicBezTo>
                      <a:pt x="26330" y="0"/>
                      <a:pt x="13688" y="7248"/>
                      <a:pt x="6844" y="19062"/>
                    </a:cubicBezTo>
                    <a:cubicBezTo>
                      <a:pt x="0" y="30875"/>
                      <a:pt x="0" y="45447"/>
                      <a:pt x="6844" y="57260"/>
                    </a:cubicBezTo>
                    <a:cubicBezTo>
                      <a:pt x="13688" y="69074"/>
                      <a:pt x="26330" y="76322"/>
                      <a:pt x="39982" y="76261"/>
                    </a:cubicBezTo>
                    <a:cubicBezTo>
                      <a:pt x="53634" y="76322"/>
                      <a:pt x="66276" y="69074"/>
                      <a:pt x="73120" y="57260"/>
                    </a:cubicBezTo>
                    <a:cubicBezTo>
                      <a:pt x="79964" y="45447"/>
                      <a:pt x="79964" y="30875"/>
                      <a:pt x="73120" y="19062"/>
                    </a:cubicBezTo>
                    <a:cubicBezTo>
                      <a:pt x="66276" y="7248"/>
                      <a:pt x="53634" y="0"/>
                      <a:pt x="39982" y="6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2119473" y="104052"/>
                <a:ext cx="114614" cy="109395"/>
              </a:xfrm>
              <a:custGeom>
                <a:rect b="b" l="l" r="r" t="t"/>
                <a:pathLst>
                  <a:path extrusionOk="0" h="109395" w="114614">
                    <a:moveTo>
                      <a:pt x="57307" y="88"/>
                    </a:moveTo>
                    <a:cubicBezTo>
                      <a:pt x="37739" y="0"/>
                      <a:pt x="19619" y="10390"/>
                      <a:pt x="9809" y="27322"/>
                    </a:cubicBezTo>
                    <a:cubicBezTo>
                      <a:pt x="0" y="44255"/>
                      <a:pt x="0" y="65141"/>
                      <a:pt x="9809" y="82074"/>
                    </a:cubicBezTo>
                    <a:cubicBezTo>
                      <a:pt x="19619" y="99006"/>
                      <a:pt x="37739" y="109396"/>
                      <a:pt x="57307" y="109308"/>
                    </a:cubicBezTo>
                    <a:cubicBezTo>
                      <a:pt x="76875" y="109396"/>
                      <a:pt x="94995" y="99006"/>
                      <a:pt x="104804" y="82074"/>
                    </a:cubicBezTo>
                    <a:cubicBezTo>
                      <a:pt x="114614" y="65141"/>
                      <a:pt x="114614" y="44255"/>
                      <a:pt x="104804" y="27322"/>
                    </a:cubicBezTo>
                    <a:cubicBezTo>
                      <a:pt x="94995" y="10390"/>
                      <a:pt x="76875" y="0"/>
                      <a:pt x="57307" y="88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2328944" y="128221"/>
                <a:ext cx="63971" cy="61058"/>
              </a:xfrm>
              <a:custGeom>
                <a:rect b="b" l="l" r="r" t="t"/>
                <a:pathLst>
                  <a:path extrusionOk="0" h="61058" w="63971">
                    <a:moveTo>
                      <a:pt x="31986" y="49"/>
                    </a:moveTo>
                    <a:cubicBezTo>
                      <a:pt x="21064" y="0"/>
                      <a:pt x="10951" y="5799"/>
                      <a:pt x="5476" y="15250"/>
                    </a:cubicBezTo>
                    <a:cubicBezTo>
                      <a:pt x="0" y="24700"/>
                      <a:pt x="0" y="36358"/>
                      <a:pt x="5476" y="45808"/>
                    </a:cubicBezTo>
                    <a:cubicBezTo>
                      <a:pt x="10951" y="55259"/>
                      <a:pt x="21064" y="61058"/>
                      <a:pt x="31986" y="61009"/>
                    </a:cubicBezTo>
                    <a:cubicBezTo>
                      <a:pt x="42908" y="61058"/>
                      <a:pt x="53021" y="55259"/>
                      <a:pt x="58496" y="45808"/>
                    </a:cubicBezTo>
                    <a:cubicBezTo>
                      <a:pt x="63971" y="36358"/>
                      <a:pt x="63971" y="24700"/>
                      <a:pt x="58496" y="15250"/>
                    </a:cubicBezTo>
                    <a:cubicBezTo>
                      <a:pt x="53021" y="5799"/>
                      <a:pt x="42908" y="0"/>
                      <a:pt x="31986" y="49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2346270" y="144758"/>
                <a:ext cx="29320" cy="27985"/>
              </a:xfrm>
              <a:custGeom>
                <a:rect b="b" l="l" r="r" t="t"/>
                <a:pathLst>
                  <a:path extrusionOk="0" h="27985" w="29320">
                    <a:moveTo>
                      <a:pt x="14660" y="22"/>
                    </a:moveTo>
                    <a:cubicBezTo>
                      <a:pt x="9654" y="0"/>
                      <a:pt x="5019" y="2657"/>
                      <a:pt x="2509" y="6989"/>
                    </a:cubicBezTo>
                    <a:cubicBezTo>
                      <a:pt x="0" y="11320"/>
                      <a:pt x="0" y="16664"/>
                      <a:pt x="2509" y="20995"/>
                    </a:cubicBezTo>
                    <a:cubicBezTo>
                      <a:pt x="5019" y="25327"/>
                      <a:pt x="9654" y="27984"/>
                      <a:pt x="14660" y="27962"/>
                    </a:cubicBezTo>
                    <a:cubicBezTo>
                      <a:pt x="19666" y="27984"/>
                      <a:pt x="24301" y="25327"/>
                      <a:pt x="26811" y="20995"/>
                    </a:cubicBezTo>
                    <a:cubicBezTo>
                      <a:pt x="29320" y="16664"/>
                      <a:pt x="29320" y="11320"/>
                      <a:pt x="26811" y="6989"/>
                    </a:cubicBezTo>
                    <a:cubicBezTo>
                      <a:pt x="24301" y="2657"/>
                      <a:pt x="19666" y="0"/>
                      <a:pt x="14660" y="22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2344044" y="144768"/>
                <a:ext cx="15993" cy="15264"/>
              </a:xfrm>
              <a:custGeom>
                <a:rect b="b" l="l" r="r" t="t"/>
                <a:pathLst>
                  <a:path extrusionOk="0" h="15264" w="15993">
                    <a:moveTo>
                      <a:pt x="7996" y="12"/>
                    </a:moveTo>
                    <a:cubicBezTo>
                      <a:pt x="5266" y="0"/>
                      <a:pt x="2737" y="1449"/>
                      <a:pt x="1368" y="3812"/>
                    </a:cubicBezTo>
                    <a:cubicBezTo>
                      <a:pt x="0" y="6175"/>
                      <a:pt x="0" y="9089"/>
                      <a:pt x="1368" y="11452"/>
                    </a:cubicBezTo>
                    <a:cubicBezTo>
                      <a:pt x="2737" y="13815"/>
                      <a:pt x="5266" y="15264"/>
                      <a:pt x="7996" y="15252"/>
                    </a:cubicBezTo>
                    <a:cubicBezTo>
                      <a:pt x="10726" y="15264"/>
                      <a:pt x="13255" y="13815"/>
                      <a:pt x="14623" y="11452"/>
                    </a:cubicBezTo>
                    <a:cubicBezTo>
                      <a:pt x="15992" y="9089"/>
                      <a:pt x="15992" y="6175"/>
                      <a:pt x="14623" y="3812"/>
                    </a:cubicBezTo>
                    <a:cubicBezTo>
                      <a:pt x="13255" y="1449"/>
                      <a:pt x="10726" y="0"/>
                      <a:pt x="7996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4716780" y="534670"/>
                <a:ext cx="19050" cy="278130"/>
              </a:xfrm>
              <a:custGeom>
                <a:rect b="b" l="l" r="r" t="t"/>
                <a:pathLst>
                  <a:path extrusionOk="0" h="278130" w="19050">
                    <a:moveTo>
                      <a:pt x="0" y="0"/>
                    </a:moveTo>
                    <a:lnTo>
                      <a:pt x="0" y="278130"/>
                    </a:lnTo>
                    <a:cubicBezTo>
                      <a:pt x="19050" y="278130"/>
                      <a:pt x="16510" y="262890"/>
                      <a:pt x="16510" y="243840"/>
                    </a:cubicBezTo>
                    <a:lnTo>
                      <a:pt x="16510" y="35560"/>
                    </a:lnTo>
                    <a:cubicBezTo>
                      <a:pt x="16510" y="16510"/>
                      <a:pt x="1905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4716780" y="861060"/>
                <a:ext cx="19050" cy="278130"/>
              </a:xfrm>
              <a:custGeom>
                <a:rect b="b" l="l" r="r" t="t"/>
                <a:pathLst>
                  <a:path extrusionOk="0" h="278130" w="19050">
                    <a:moveTo>
                      <a:pt x="0" y="0"/>
                    </a:moveTo>
                    <a:lnTo>
                      <a:pt x="0" y="278130"/>
                    </a:lnTo>
                    <a:cubicBezTo>
                      <a:pt x="19050" y="278130"/>
                      <a:pt x="16510" y="262890"/>
                      <a:pt x="16510" y="243840"/>
                    </a:cubicBezTo>
                    <a:lnTo>
                      <a:pt x="16510" y="35560"/>
                    </a:lnTo>
                    <a:cubicBezTo>
                      <a:pt x="16510" y="16510"/>
                      <a:pt x="1905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4064000" y="-2540"/>
                <a:ext cx="320040" cy="19050"/>
              </a:xfrm>
              <a:custGeom>
                <a:rect b="b" l="l" r="r" t="t"/>
                <a:pathLst>
                  <a:path extrusionOk="0" h="19050" w="320040">
                    <a:moveTo>
                      <a:pt x="0" y="19050"/>
                    </a:moveTo>
                    <a:lnTo>
                      <a:pt x="320040" y="19050"/>
                    </a:lnTo>
                    <a:cubicBezTo>
                      <a:pt x="320040" y="0"/>
                      <a:pt x="304800" y="2540"/>
                      <a:pt x="285750" y="2540"/>
                    </a:cubicBezTo>
                    <a:lnTo>
                      <a:pt x="34290" y="2540"/>
                    </a:lnTo>
                    <a:cubicBezTo>
                      <a:pt x="15240" y="2540"/>
                      <a:pt x="0" y="0"/>
                      <a:pt x="0" y="190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74" name="Google Shape;74;p13"/>
          <p:cNvPicPr preferRelativeResize="0"/>
          <p:nvPr/>
        </p:nvPicPr>
        <p:blipFill rotWithShape="1">
          <a:blip r:embed="rId4">
            <a:alphaModFix/>
          </a:blip>
          <a:srcRect b="1526" l="0" r="0" t="0"/>
          <a:stretch/>
        </p:blipFill>
        <p:spPr>
          <a:xfrm>
            <a:off x="5528925" y="680613"/>
            <a:ext cx="2641624" cy="37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576263" y="2696986"/>
            <a:ext cx="413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Rubik"/>
                <a:ea typeface="Rubik"/>
                <a:cs typeface="Rubik"/>
                <a:sym typeface="Rubik"/>
              </a:rPr>
              <a:t>Muhajir Akbar Hasibuan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>
            <a:off x="0" y="0"/>
            <a:ext cx="9144000" cy="366000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587150" y="-2190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ML vs DL</a:t>
            </a:r>
            <a:endParaRPr sz="100"/>
          </a:p>
        </p:txBody>
      </p:sp>
      <p:sp>
        <p:nvSpPr>
          <p:cNvPr id="140" name="Google Shape;140;p22"/>
          <p:cNvSpPr txBox="1"/>
          <p:nvPr/>
        </p:nvSpPr>
        <p:spPr>
          <a:xfrm>
            <a:off x="587150" y="595375"/>
            <a:ext cx="7864800" cy="1477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The main difference between machine learning (ML) and deep learning (DL) in natural language processing (NLP) lies in the complexity of their models: while ML methods often rely on </a:t>
            </a:r>
            <a:r>
              <a:rPr b="1" lang="id"/>
              <a:t>manually engineered features and may struggle with capturing intricate linguistic nuances</a:t>
            </a:r>
            <a:r>
              <a:rPr lang="id"/>
              <a:t>, DL techniques, such as neural networks, excel at automatically learning </a:t>
            </a:r>
            <a:r>
              <a:rPr b="1" lang="id"/>
              <a:t>hierarchical representations from data</a:t>
            </a:r>
            <a:r>
              <a:rPr lang="id"/>
              <a:t>, making them exceptionally effective for tasks like sentiment analysis and machine translation.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0" y="0"/>
            <a:ext cx="9144000" cy="366000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587150" y="-2190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ML vs DL</a:t>
            </a:r>
            <a:endParaRPr sz="100"/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525" y="511800"/>
            <a:ext cx="7282474" cy="446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2413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1456855" y="1367406"/>
            <a:ext cx="6230400" cy="14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Supervised Learning in NLP</a:t>
            </a:r>
            <a:endParaRPr b="1" sz="4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>
            <a:off x="0" y="0"/>
            <a:ext cx="9144000" cy="366000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587150" y="-21900"/>
            <a:ext cx="55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Supervised</a:t>
            </a:r>
            <a:endParaRPr sz="100"/>
          </a:p>
        </p:txBody>
      </p:sp>
      <p:sp>
        <p:nvSpPr>
          <p:cNvPr id="159" name="Google Shape;159;p25"/>
          <p:cNvSpPr txBox="1"/>
          <p:nvPr/>
        </p:nvSpPr>
        <p:spPr>
          <a:xfrm>
            <a:off x="639600" y="607975"/>
            <a:ext cx="7864800" cy="104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 natural language processing (NLP), supervised learning is a powerful technique where machine learning models are </a:t>
            </a:r>
            <a:r>
              <a:rPr b="1" lang="id"/>
              <a:t>trained on labeled datasets</a:t>
            </a:r>
            <a:r>
              <a:rPr lang="id"/>
              <a:t>, allowing them to learn the relationships between input text and specific linguistic attributes or classifications, such as sentiment analysis, part-of-speech tagging, or named entity recognition.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/>
          <p:nvPr/>
        </p:nvSpPr>
        <p:spPr>
          <a:xfrm>
            <a:off x="0" y="0"/>
            <a:ext cx="9144000" cy="366000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587150" y="-21900"/>
            <a:ext cx="55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Supervised - Machine Learning</a:t>
            </a:r>
            <a:endParaRPr sz="100"/>
          </a:p>
        </p:txBody>
      </p:sp>
      <p:sp>
        <p:nvSpPr>
          <p:cNvPr id="166" name="Google Shape;166;p26"/>
          <p:cNvSpPr txBox="1"/>
          <p:nvPr/>
        </p:nvSpPr>
        <p:spPr>
          <a:xfrm>
            <a:off x="639600" y="607975"/>
            <a:ext cx="7864800" cy="104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 the field of natural language processing (NLP), supervised learning, a fundamental branch of machine learning, plays a crucial role as it enables NLP models to be trained on </a:t>
            </a:r>
            <a:r>
              <a:rPr b="1" lang="id"/>
              <a:t>labeled datasets</a:t>
            </a:r>
            <a:r>
              <a:rPr lang="id"/>
              <a:t>, thereby teaching them to make</a:t>
            </a:r>
            <a:r>
              <a:rPr b="1" lang="id"/>
              <a:t> predictions, classifications, and linguistic analyses based on annotated text data</a:t>
            </a:r>
            <a:endParaRPr b="1"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72950"/>
            <a:ext cx="8839204" cy="239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/>
          <p:nvPr/>
        </p:nvSpPr>
        <p:spPr>
          <a:xfrm>
            <a:off x="0" y="0"/>
            <a:ext cx="9144000" cy="366000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587150" y="-21900"/>
            <a:ext cx="55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Supervised - Machine Learning</a:t>
            </a:r>
            <a:endParaRPr sz="100"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50" y="623500"/>
            <a:ext cx="8839204" cy="239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/>
          <p:nvPr/>
        </p:nvSpPr>
        <p:spPr>
          <a:xfrm>
            <a:off x="8435150" y="1144675"/>
            <a:ext cx="472200" cy="18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Label</a:t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1328350" y="3078575"/>
            <a:ext cx="17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dk1"/>
                </a:solidFill>
              </a:rPr>
              <a:t>Whats Next?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/>
          <p:nvPr/>
        </p:nvSpPr>
        <p:spPr>
          <a:xfrm>
            <a:off x="0" y="0"/>
            <a:ext cx="9144000" cy="366000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587150" y="-21900"/>
            <a:ext cx="55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Supervised - Machine Learning</a:t>
            </a:r>
            <a:endParaRPr sz="100"/>
          </a:p>
        </p:txBody>
      </p:sp>
      <p:sp>
        <p:nvSpPr>
          <p:cNvPr id="183" name="Google Shape;183;p28"/>
          <p:cNvSpPr txBox="1"/>
          <p:nvPr/>
        </p:nvSpPr>
        <p:spPr>
          <a:xfrm>
            <a:off x="639600" y="607975"/>
            <a:ext cx="7864800" cy="104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One of the most common techniques for text classification tasks, such as spam detection or sentiment analysis, involves using TF-IDF (Term Frequency-Inverse Document Frequency) to </a:t>
            </a:r>
            <a:r>
              <a:rPr b="1" lang="id"/>
              <a:t>weigh and represent words in a document</a:t>
            </a:r>
            <a:r>
              <a:rPr lang="id"/>
              <a:t>, allowing for effective feature extraction and subsequent classification</a:t>
            </a:r>
            <a:endParaRPr b="1"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75" y="1964475"/>
            <a:ext cx="6497000" cy="21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/>
          <p:nvPr/>
        </p:nvSpPr>
        <p:spPr>
          <a:xfrm>
            <a:off x="7228575" y="2205975"/>
            <a:ext cx="698700" cy="18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Label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0" y="0"/>
            <a:ext cx="9144000" cy="366000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587150" y="-21900"/>
            <a:ext cx="55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Supervised - Deep Learning</a:t>
            </a:r>
            <a:endParaRPr sz="100"/>
          </a:p>
        </p:txBody>
      </p:sp>
      <p:sp>
        <p:nvSpPr>
          <p:cNvPr id="192" name="Google Shape;192;p29"/>
          <p:cNvSpPr txBox="1"/>
          <p:nvPr/>
        </p:nvSpPr>
        <p:spPr>
          <a:xfrm>
            <a:off x="639600" y="607975"/>
            <a:ext cx="7864800" cy="104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 natural language processing (NLP), supervised learning with deep learning techniques involves training neural networks on labeled text data, enabling them to automatically </a:t>
            </a:r>
            <a:r>
              <a:rPr b="1" lang="id"/>
              <a:t>learn complex patterns and relationships within the language</a:t>
            </a:r>
            <a:r>
              <a:rPr lang="id"/>
              <a:t>, which is instrumental for tasks like machine translation, </a:t>
            </a:r>
            <a:r>
              <a:rPr b="1" lang="id"/>
              <a:t>sentiment analysis, and named entity recognition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/>
          <p:nvPr/>
        </p:nvSpPr>
        <p:spPr>
          <a:xfrm>
            <a:off x="0" y="0"/>
            <a:ext cx="9144000" cy="366000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587150" y="-21900"/>
            <a:ext cx="55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Supervised - Deep Learning</a:t>
            </a:r>
            <a:endParaRPr sz="100"/>
          </a:p>
        </p:txBody>
      </p:sp>
      <p:sp>
        <p:nvSpPr>
          <p:cNvPr id="199" name="Google Shape;199;p30"/>
          <p:cNvSpPr txBox="1"/>
          <p:nvPr/>
        </p:nvSpPr>
        <p:spPr>
          <a:xfrm>
            <a:off x="639600" y="607975"/>
            <a:ext cx="7864800" cy="104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 natural language processing (NLP), supervised learning with deep learning techniques involves training neural networks on labeled text data, enabling them to automatically </a:t>
            </a:r>
            <a:r>
              <a:rPr b="1" lang="id"/>
              <a:t>learn complex patterns and relationships within the language</a:t>
            </a:r>
            <a:r>
              <a:rPr lang="id"/>
              <a:t>, which is instrumental for tasks like machine translation, </a:t>
            </a:r>
            <a:r>
              <a:rPr b="1" lang="id"/>
              <a:t>sentiment analysis, and named entity recognition</a:t>
            </a:r>
            <a:endParaRPr b="1"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575" y="1896650"/>
            <a:ext cx="5430639" cy="12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000" y="3340600"/>
            <a:ext cx="75438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/>
          <p:nvPr/>
        </p:nvSpPr>
        <p:spPr>
          <a:xfrm>
            <a:off x="0" y="0"/>
            <a:ext cx="9144000" cy="366000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587150" y="-21900"/>
            <a:ext cx="55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Supervised - Deep Learning</a:t>
            </a:r>
            <a:endParaRPr sz="100"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42847" t="0"/>
          <a:stretch/>
        </p:blipFill>
        <p:spPr>
          <a:xfrm>
            <a:off x="76850" y="454400"/>
            <a:ext cx="3324578" cy="12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 rotWithShape="1">
          <a:blip r:embed="rId4">
            <a:alphaModFix/>
          </a:blip>
          <a:srcRect b="0" l="0" r="24408" t="0"/>
          <a:stretch/>
        </p:blipFill>
        <p:spPr>
          <a:xfrm>
            <a:off x="3899400" y="411625"/>
            <a:ext cx="4758324" cy="12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5200" y="1864875"/>
            <a:ext cx="5256774" cy="32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34063" l="0" r="0" t="0"/>
          <a:stretch/>
        </p:blipFill>
        <p:spPr>
          <a:xfrm>
            <a:off x="1581525" y="81850"/>
            <a:ext cx="5552674" cy="153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5" y="1620500"/>
            <a:ext cx="4259776" cy="344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9000" y="1773575"/>
            <a:ext cx="4939974" cy="6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 rotWithShape="1">
          <a:blip r:embed="rId6">
            <a:alphaModFix/>
          </a:blip>
          <a:srcRect b="0" l="8616" r="9248" t="33875"/>
          <a:stretch/>
        </p:blipFill>
        <p:spPr>
          <a:xfrm>
            <a:off x="4572000" y="2357075"/>
            <a:ext cx="4199124" cy="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 rotWithShape="1">
          <a:blip r:embed="rId7">
            <a:alphaModFix/>
          </a:blip>
          <a:srcRect b="3889" l="0" r="42055" t="1485"/>
          <a:stretch/>
        </p:blipFill>
        <p:spPr>
          <a:xfrm>
            <a:off x="4627525" y="2652475"/>
            <a:ext cx="1922366" cy="24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/>
          <p:nvPr/>
        </p:nvSpPr>
        <p:spPr>
          <a:xfrm>
            <a:off x="0" y="0"/>
            <a:ext cx="9144000" cy="366000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587150" y="-21900"/>
            <a:ext cx="70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Deep Learning (NER)</a:t>
            </a:r>
            <a:endParaRPr sz="100"/>
          </a:p>
        </p:txBody>
      </p:sp>
      <p:sp>
        <p:nvSpPr>
          <p:cNvPr id="217" name="Google Shape;217;p32"/>
          <p:cNvSpPr txBox="1"/>
          <p:nvPr/>
        </p:nvSpPr>
        <p:spPr>
          <a:xfrm>
            <a:off x="639600" y="607975"/>
            <a:ext cx="7864800" cy="126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Named Entity Recognition (NER) leverages the power of deep learning, often employing neural network architectures like BiLSTM-CRF and Transformer-based models, to accurately identify and </a:t>
            </a:r>
            <a:r>
              <a:rPr b="1" lang="id"/>
              <a:t>categorize entities such as names of people, organizations, and locations within unstructured text, making it an essential tool for information extraction in natural language processing</a:t>
            </a:r>
            <a:endParaRPr b="1"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2475"/>
            <a:ext cx="8839201" cy="1213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2413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/>
        </p:nvSpPr>
        <p:spPr>
          <a:xfrm>
            <a:off x="1456855" y="1367406"/>
            <a:ext cx="6230400" cy="14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Uns</a:t>
            </a:r>
            <a:r>
              <a:rPr b="1" lang="id" sz="4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upervised Learning in NLP</a:t>
            </a:r>
            <a:endParaRPr b="1" sz="4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/>
          <p:nvPr/>
        </p:nvSpPr>
        <p:spPr>
          <a:xfrm>
            <a:off x="0" y="0"/>
            <a:ext cx="9144000" cy="366000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 txBox="1"/>
          <p:nvPr/>
        </p:nvSpPr>
        <p:spPr>
          <a:xfrm>
            <a:off x="587150" y="-21900"/>
            <a:ext cx="70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Unsupervised NLP</a:t>
            </a:r>
            <a:endParaRPr sz="100"/>
          </a:p>
        </p:txBody>
      </p:sp>
      <p:sp>
        <p:nvSpPr>
          <p:cNvPr id="230" name="Google Shape;230;p34"/>
          <p:cNvSpPr txBox="1"/>
          <p:nvPr/>
        </p:nvSpPr>
        <p:spPr>
          <a:xfrm>
            <a:off x="639600" y="607975"/>
            <a:ext cx="7864800" cy="104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Unsupervised learning in natural language processing (NLP) involves the exploration of large text corpora to d</a:t>
            </a:r>
            <a:r>
              <a:rPr b="1" lang="id"/>
              <a:t>iscover hidden patterns, structures, or clusters</a:t>
            </a:r>
            <a:r>
              <a:rPr lang="id"/>
              <a:t> within unannotated data, enabling tasks such as t</a:t>
            </a:r>
            <a:r>
              <a:rPr b="1" lang="id"/>
              <a:t>opic modeling, document summarization, and word embedding</a:t>
            </a:r>
            <a:r>
              <a:rPr lang="id"/>
              <a:t> creation without the need for labeled training examples.</a:t>
            </a:r>
            <a:endParaRPr b="1"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538" y="1832275"/>
            <a:ext cx="5564924" cy="31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/>
          <p:nvPr/>
        </p:nvSpPr>
        <p:spPr>
          <a:xfrm>
            <a:off x="0" y="0"/>
            <a:ext cx="9144000" cy="366000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5"/>
          <p:cNvSpPr txBox="1"/>
          <p:nvPr/>
        </p:nvSpPr>
        <p:spPr>
          <a:xfrm>
            <a:off x="587150" y="-21900"/>
            <a:ext cx="70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Topic Modeling</a:t>
            </a:r>
            <a:endParaRPr sz="100"/>
          </a:p>
        </p:txBody>
      </p:sp>
      <p:sp>
        <p:nvSpPr>
          <p:cNvPr id="238" name="Google Shape;238;p35"/>
          <p:cNvSpPr txBox="1"/>
          <p:nvPr/>
        </p:nvSpPr>
        <p:spPr>
          <a:xfrm>
            <a:off x="639600" y="607975"/>
            <a:ext cx="7864800" cy="831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Topic modeling is a natural language processing technique that automatically identifies </a:t>
            </a:r>
            <a:r>
              <a:rPr b="1" lang="id"/>
              <a:t>hidden topics or themes within a collection of documents</a:t>
            </a:r>
            <a:r>
              <a:rPr lang="id"/>
              <a:t>, providing valuable insights for tasks such as content recommendation, information retrieval, and document categorization</a:t>
            </a:r>
            <a:endParaRPr b="1"/>
          </a:p>
        </p:txBody>
      </p:sp>
      <p:pic>
        <p:nvPicPr>
          <p:cNvPr id="239" name="Google Shape;239;p35"/>
          <p:cNvPicPr preferRelativeResize="0"/>
          <p:nvPr/>
        </p:nvPicPr>
        <p:blipFill rotWithShape="1">
          <a:blip r:embed="rId3">
            <a:alphaModFix/>
          </a:blip>
          <a:srcRect b="0" l="0" r="19801" t="0"/>
          <a:stretch/>
        </p:blipFill>
        <p:spPr>
          <a:xfrm>
            <a:off x="2382825" y="3065800"/>
            <a:ext cx="4299954" cy="20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7175" y="1536652"/>
            <a:ext cx="5011248" cy="1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/>
          <p:nvPr/>
        </p:nvSpPr>
        <p:spPr>
          <a:xfrm>
            <a:off x="0" y="0"/>
            <a:ext cx="9144000" cy="366000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6"/>
          <p:cNvSpPr txBox="1"/>
          <p:nvPr/>
        </p:nvSpPr>
        <p:spPr>
          <a:xfrm>
            <a:off x="587150" y="-21900"/>
            <a:ext cx="70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Text Summarization</a:t>
            </a:r>
            <a:endParaRPr sz="100"/>
          </a:p>
        </p:txBody>
      </p:sp>
      <p:sp>
        <p:nvSpPr>
          <p:cNvPr id="247" name="Google Shape;247;p36"/>
          <p:cNvSpPr txBox="1"/>
          <p:nvPr/>
        </p:nvSpPr>
        <p:spPr>
          <a:xfrm>
            <a:off x="639600" y="607975"/>
            <a:ext cx="7864800" cy="831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summarization is the process of condensing a lengthy piece of text into a </a:t>
            </a:r>
            <a:r>
              <a:rPr b="1" lang="id"/>
              <a:t>shorter, coherent version while preserving its most important information</a:t>
            </a:r>
            <a:r>
              <a:rPr lang="id"/>
              <a:t>, making it invaluable for quickly extracting key insights from large documents, news articles, or research papers.</a:t>
            </a:r>
            <a:endParaRPr b="1"/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425" y="1572775"/>
            <a:ext cx="5871200" cy="33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/>
          <p:nvPr/>
        </p:nvSpPr>
        <p:spPr>
          <a:xfrm>
            <a:off x="0" y="0"/>
            <a:ext cx="9144000" cy="366000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7"/>
          <p:cNvSpPr txBox="1"/>
          <p:nvPr/>
        </p:nvSpPr>
        <p:spPr>
          <a:xfrm>
            <a:off x="587150" y="-21900"/>
            <a:ext cx="70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Deep Learning as Text Representation</a:t>
            </a:r>
            <a:endParaRPr sz="100"/>
          </a:p>
        </p:txBody>
      </p:sp>
      <p:sp>
        <p:nvSpPr>
          <p:cNvPr id="255" name="Google Shape;255;p37"/>
          <p:cNvSpPr txBox="1"/>
          <p:nvPr/>
        </p:nvSpPr>
        <p:spPr>
          <a:xfrm>
            <a:off x="639600" y="607975"/>
            <a:ext cx="7864800" cy="126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Deep learning techniques, such as Long Short-Term Memory (LSTM) and Recurrent Neural Networks (RNN), are employed to create s</a:t>
            </a:r>
            <a:r>
              <a:rPr b="1" lang="id"/>
              <a:t>ophisticated text representation</a:t>
            </a:r>
            <a:r>
              <a:rPr lang="id"/>
              <a:t>s that can </a:t>
            </a:r>
            <a:r>
              <a:rPr b="1" lang="id"/>
              <a:t>capture sequential dependencies and contextual nuances within language</a:t>
            </a:r>
            <a:r>
              <a:rPr lang="id"/>
              <a:t>, enabling applications like machine translation and sentiment analysis to excel in understanding and generating human language</a:t>
            </a:r>
            <a:endParaRPr b="1"/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013" y="1984700"/>
            <a:ext cx="6351985" cy="29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2413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/>
        </p:nvSpPr>
        <p:spPr>
          <a:xfrm>
            <a:off x="1456855" y="1367406"/>
            <a:ext cx="62304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Terima kasih</a:t>
            </a:r>
            <a:endParaRPr b="1" sz="4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b="0" l="6517" r="6924" t="0"/>
          <a:stretch/>
        </p:blipFill>
        <p:spPr>
          <a:xfrm>
            <a:off x="0" y="0"/>
            <a:ext cx="327872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 rotWithShape="1">
          <a:blip r:embed="rId4">
            <a:alphaModFix/>
          </a:blip>
          <a:srcRect b="0" l="0" r="10897" t="0"/>
          <a:stretch/>
        </p:blipFill>
        <p:spPr>
          <a:xfrm>
            <a:off x="3330976" y="0"/>
            <a:ext cx="319884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 rotWithShape="1">
          <a:blip r:embed="rId5">
            <a:alphaModFix/>
          </a:blip>
          <a:srcRect b="8163" l="6488" r="6182" t="15037"/>
          <a:stretch/>
        </p:blipFill>
        <p:spPr>
          <a:xfrm>
            <a:off x="6170925" y="56675"/>
            <a:ext cx="2845651" cy="9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/>
          <p:nvPr/>
        </p:nvSpPr>
        <p:spPr>
          <a:xfrm>
            <a:off x="3251775" y="0"/>
            <a:ext cx="79200" cy="5105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EAD3"/>
              </a:solidFill>
              <a:highlight>
                <a:schemeClr val="lt1"/>
              </a:highlight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5985375" y="0"/>
            <a:ext cx="79200" cy="423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EAD3"/>
              </a:solidFill>
              <a:highlight>
                <a:schemeClr val="lt1"/>
              </a:highlight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0" y="3301400"/>
            <a:ext cx="2518200" cy="141030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4027100" y="640600"/>
            <a:ext cx="262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>
                <a:solidFill>
                  <a:schemeClr val="dk1"/>
                </a:solidFill>
                <a:highlight>
                  <a:srgbClr val="B6D7A8"/>
                </a:highlight>
              </a:rPr>
              <a:t>Sesi Khusus deep Learning</a:t>
            </a:r>
            <a:endParaRPr sz="1000">
              <a:highlight>
                <a:srgbClr val="B6D7A8"/>
              </a:highlight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3965450" y="-75800"/>
            <a:ext cx="95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>
                <a:solidFill>
                  <a:schemeClr val="dk1"/>
                </a:solidFill>
                <a:highlight>
                  <a:srgbClr val="B6D7A8"/>
                </a:highlight>
              </a:rPr>
              <a:t>6</a:t>
            </a:r>
            <a:endParaRPr sz="1000">
              <a:highlight>
                <a:srgbClr val="B6D7A8"/>
              </a:highlight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3363075" y="528600"/>
            <a:ext cx="262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>
                <a:solidFill>
                  <a:schemeClr val="dk1"/>
                </a:solidFill>
                <a:highlight>
                  <a:srgbClr val="B6D7A8"/>
                </a:highlight>
              </a:rPr>
              <a:t>mid term</a:t>
            </a:r>
            <a:endParaRPr sz="1000">
              <a:highlight>
                <a:srgbClr val="B6D7A8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B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91550" y="258775"/>
            <a:ext cx="7602900" cy="3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b="1" lang="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Supervised vs Unsupervised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b="1" lang="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ML and DL Concepts in NLP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b="1" lang="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Learning Applications in NLP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b="1" lang="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Neural Networks in NLP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241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1456855" y="1367406"/>
            <a:ext cx="6230400" cy="14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Supervised vs Unsupervised</a:t>
            </a:r>
            <a:endParaRPr b="1" sz="4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0" y="0"/>
            <a:ext cx="9144000" cy="366000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587150" y="-21900"/>
            <a:ext cx="5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Supervised vs Unsupervised</a:t>
            </a:r>
            <a:endParaRPr sz="100"/>
          </a:p>
        </p:txBody>
      </p:sp>
      <p:sp>
        <p:nvSpPr>
          <p:cNvPr id="114" name="Google Shape;114;p18"/>
          <p:cNvSpPr txBox="1"/>
          <p:nvPr/>
        </p:nvSpPr>
        <p:spPr>
          <a:xfrm>
            <a:off x="810600" y="708700"/>
            <a:ext cx="7864800" cy="1477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 natural language processing (NLP), supervised learning involves training models on </a:t>
            </a:r>
            <a:r>
              <a:rPr b="1" lang="id"/>
              <a:t>labeled data</a:t>
            </a:r>
            <a:r>
              <a:rPr lang="id"/>
              <a:t>, where each input is associated with a known </a:t>
            </a:r>
            <a:r>
              <a:rPr b="1" lang="id"/>
              <a:t>outcome or category</a:t>
            </a:r>
            <a:r>
              <a:rPr lang="id"/>
              <a:t>, enabling the model to make </a:t>
            </a:r>
            <a:r>
              <a:rPr b="1" lang="id"/>
              <a:t>predictions or classifications based</a:t>
            </a:r>
            <a:r>
              <a:rPr lang="id"/>
              <a:t> on these examples. In contrast, u</a:t>
            </a:r>
            <a:r>
              <a:rPr b="1" lang="id"/>
              <a:t>nsupervised learning</a:t>
            </a:r>
            <a:r>
              <a:rPr lang="id"/>
              <a:t> in NLP seeks to </a:t>
            </a:r>
            <a:r>
              <a:rPr b="1" lang="id"/>
              <a:t>uncover hidden patterns and structures</a:t>
            </a:r>
            <a:r>
              <a:rPr lang="id"/>
              <a:t> within unannotated or unlabeled text data, often for tasks like clustering, topic modeling, or word embeddings, without the guidance of predefined categories or labels.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0" y="0"/>
            <a:ext cx="9144000" cy="366000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587150" y="-2190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Supervised or Unsupervised?</a:t>
            </a:r>
            <a:endParaRPr sz="100"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50" y="838873"/>
            <a:ext cx="8839204" cy="346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0" y="0"/>
            <a:ext cx="9144000" cy="366000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587150" y="-2190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Supervised or Unsupervised?</a:t>
            </a:r>
            <a:endParaRPr sz="100"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25" y="669200"/>
            <a:ext cx="78867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241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1456855" y="1367406"/>
            <a:ext cx="6230400" cy="14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Machine Learning vs Deep Learning </a:t>
            </a:r>
            <a:endParaRPr b="1" sz="4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