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4"/>
  </p:notesMasterIdLst>
  <p:sldIdLst>
    <p:sldId id="256" r:id="rId2"/>
    <p:sldId id="258" r:id="rId3"/>
    <p:sldId id="257" r:id="rId4"/>
    <p:sldId id="287" r:id="rId5"/>
    <p:sldId id="260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2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5143500" type="screen16x9"/>
  <p:notesSz cx="6858000" cy="9144000"/>
  <p:embeddedFontLst>
    <p:embeddedFont>
      <p:font typeface="Albert Sans" panose="020B0604020202020204" charset="0"/>
      <p:regular r:id="rId25"/>
      <p:bold r:id="rId26"/>
      <p:italic r:id="rId27"/>
      <p:boldItalic r:id="rId28"/>
    </p:embeddedFont>
    <p:embeddedFont>
      <p:font typeface="Anaheim" panose="020B0604020202020204" charset="0"/>
      <p:regular r:id="rId29"/>
    </p:embeddedFont>
    <p:embeddedFont>
      <p:font typeface="Bebas Neue" panose="020B0606020202050201" pitchFamily="34" charset="0"/>
      <p:regular r:id="rId30"/>
    </p:embeddedFont>
    <p:embeddedFont>
      <p:font typeface="Epilogue" panose="020B0604020202020204" charset="0"/>
      <p:regular r:id="rId31"/>
      <p:bold r:id="rId32"/>
      <p:italic r:id="rId33"/>
      <p:boldItalic r:id="rId34"/>
    </p:embeddedFont>
    <p:embeddedFont>
      <p:font typeface="Golos Tex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4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4876" userDrawn="1">
          <p15:clr>
            <a:srgbClr val="A4A3A4"/>
          </p15:clr>
        </p15:guide>
        <p15:guide id="4" orient="horz" pos="6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8EE1"/>
    <a:srgbClr val="3FC4F4"/>
    <a:srgbClr val="FB6B9B"/>
    <a:srgbClr val="FB98E0"/>
    <a:srgbClr val="FBBF3C"/>
    <a:srgbClr val="FBC03C"/>
    <a:srgbClr val="FC8754"/>
    <a:srgbClr val="BB8EE1"/>
    <a:srgbClr val="5F57C0"/>
    <a:srgbClr val="341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F7A20-DC78-443D-BA0B-B555ADDF6C6B}">
  <a:tblStyle styleId="{D0AF7A20-DC78-443D-BA0B-B555ADDF6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82" y="60"/>
      </p:cViewPr>
      <p:guideLst>
        <p:guide orient="horz" pos="3094"/>
        <p:guide pos="295"/>
        <p:guide pos="4876"/>
        <p:guide orient="horz" pos="6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fc65ec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fc65ec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6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969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12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60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421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144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fc65ecb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fc65ecb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d4be75a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8d4be75a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471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fc65ecb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fc65ecb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1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fc65ec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fc65ec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87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877bfc73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877bfc73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94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fc65ecb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fc65ecb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78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fc65ecb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fc65ecb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40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368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8d4be75a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8d4be75a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40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t="7784" b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96438" y="3815526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652350" y="3912875"/>
            <a:ext cx="835200" cy="835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752701" y="4529475"/>
            <a:ext cx="1945500" cy="9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8103449" y="372663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613548" y="3818800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8788976" y="72595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haritswd/TugasProjectPBO_ProgramRK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haritswd/TugasProjectPBO_ProgramRK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250272" y="2074182"/>
            <a:ext cx="4600177" cy="876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0" algn="ctr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ID" sz="5400" dirty="0" err="1"/>
              <a:t>Reservasi</a:t>
            </a:r>
            <a:endParaRPr lang="en-ID" sz="5400"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2122950" y="3371279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6FB0FE-D1AD-0ACB-6576-489278D4B9F0}"/>
              </a:ext>
            </a:extLst>
          </p:cNvPr>
          <p:cNvGrpSpPr/>
          <p:nvPr/>
        </p:nvGrpSpPr>
        <p:grpSpPr>
          <a:xfrm>
            <a:off x="6058799" y="-882675"/>
            <a:ext cx="3237601" cy="2861325"/>
            <a:chOff x="6058799" y="-882675"/>
            <a:chExt cx="3237601" cy="2861325"/>
          </a:xfrm>
        </p:grpSpPr>
        <p:pic>
          <p:nvPicPr>
            <p:cNvPr id="108" name="Google Shape;10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80442" y="-882675"/>
              <a:ext cx="2225702" cy="2225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2"/>
            <p:cNvSpPr/>
            <p:nvPr/>
          </p:nvSpPr>
          <p:spPr>
            <a:xfrm>
              <a:off x="6957350" y="-605775"/>
              <a:ext cx="1671900" cy="16719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12" name="Google Shape;11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74355" y="656607"/>
              <a:ext cx="1322045" cy="1322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2"/>
            <p:cNvSpPr/>
            <p:nvPr/>
          </p:nvSpPr>
          <p:spPr>
            <a:xfrm>
              <a:off x="8428900" y="1606350"/>
              <a:ext cx="372300" cy="372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058799" y="858225"/>
              <a:ext cx="2079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F58D9F-92A9-B0BF-7286-F21B85482F2C}"/>
              </a:ext>
            </a:extLst>
          </p:cNvPr>
          <p:cNvGrpSpPr/>
          <p:nvPr/>
        </p:nvGrpSpPr>
        <p:grpSpPr>
          <a:xfrm>
            <a:off x="-5051" y="2445325"/>
            <a:ext cx="2374328" cy="2698175"/>
            <a:chOff x="-5051" y="2445325"/>
            <a:chExt cx="2374328" cy="2698175"/>
          </a:xfrm>
        </p:grpSpPr>
        <p:pic>
          <p:nvPicPr>
            <p:cNvPr id="110" name="Google Shape;11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5051" y="2445325"/>
              <a:ext cx="1347026" cy="269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2"/>
            <p:cNvSpPr/>
            <p:nvPr/>
          </p:nvSpPr>
          <p:spPr>
            <a:xfrm>
              <a:off x="792527" y="2445325"/>
              <a:ext cx="1003200" cy="10032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14" name="Google Shape;11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15102" y="4315175"/>
              <a:ext cx="1654175" cy="82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2"/>
            <p:cNvSpPr/>
            <p:nvPr/>
          </p:nvSpPr>
          <p:spPr>
            <a:xfrm>
              <a:off x="342650" y="3663463"/>
              <a:ext cx="261900" cy="261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17" name="Google Shape;117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95725" y="4195737"/>
              <a:ext cx="543525" cy="543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06;p22">
            <a:extLst>
              <a:ext uri="{FF2B5EF4-FFF2-40B4-BE49-F238E27FC236}">
                <a16:creationId xmlns:a16="http://schemas.microsoft.com/office/drawing/2014/main" id="{DF04072F-26C4-E7AE-9DDC-295FAA618DDE}"/>
              </a:ext>
            </a:extLst>
          </p:cNvPr>
          <p:cNvSpPr txBox="1">
            <a:spLocks/>
          </p:cNvSpPr>
          <p:nvPr/>
        </p:nvSpPr>
        <p:spPr>
          <a:xfrm>
            <a:off x="2293551" y="1436511"/>
            <a:ext cx="4600177" cy="89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6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5400" dirty="0" err="1"/>
              <a:t>Aplikasi</a:t>
            </a:r>
            <a:endParaRPr lang="en-ID" sz="5400" dirty="0"/>
          </a:p>
        </p:txBody>
      </p:sp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E5192AEB-F615-ED85-F71D-4E791A82B591}"/>
              </a:ext>
            </a:extLst>
          </p:cNvPr>
          <p:cNvSpPr txBox="1">
            <a:spLocks/>
          </p:cNvSpPr>
          <p:nvPr/>
        </p:nvSpPr>
        <p:spPr>
          <a:xfrm>
            <a:off x="2265314" y="2686192"/>
            <a:ext cx="4600177" cy="87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6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5400" dirty="0"/>
              <a:t>Kamar Hotel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0000" de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xit" presetSubtype="1" decel="9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xit" presetSubtype="4" decel="8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0000" de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xit" presetSubtype="1" decel="9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xit" presetSubtype="4" decel="8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8000">
                <a:srgbClr val="473097"/>
              </a:gs>
              <a:gs pos="0">
                <a:srgbClr val="3FC5F5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ReservasiHotelApp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7FA86-388F-F75A-753B-3B670EBD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6" y="1069784"/>
            <a:ext cx="7277340" cy="3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31129"/>
              </a:gs>
              <a:gs pos="100000">
                <a:srgbClr val="341E7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Hotel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8FEE1-8E5A-79DF-A9A7-AC3A4A80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97831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8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131129"/>
              </a:gs>
              <a:gs pos="0">
                <a:srgbClr val="341E7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Hotel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6AD61-8B02-A1CC-358E-7CE51835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97832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F57C0"/>
              </a:gs>
              <a:gs pos="100000">
                <a:srgbClr val="BB8EE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Pembayaran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4F887-CA0C-B603-BA9F-C71E9AD3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7340" cy="3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BA8EE1"/>
              </a:gs>
              <a:gs pos="54000">
                <a:srgbClr val="5F57C0"/>
              </a:gs>
              <a:gs pos="100000">
                <a:srgbClr val="BB8EE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Pembayaran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4960DF-2A0B-DF0F-A599-6D4B08D6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7340" cy="3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9000">
                <a:srgbClr val="5F57C0"/>
              </a:gs>
              <a:gs pos="0">
                <a:srgbClr val="BB8EE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Pembayaran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A5B9C-116B-93EB-0E70-800C7F25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7340" cy="3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Google Shape;156;p26">
            <a:extLst>
              <a:ext uri="{FF2B5EF4-FFF2-40B4-BE49-F238E27FC236}">
                <a16:creationId xmlns:a16="http://schemas.microsoft.com/office/drawing/2014/main" id="{F47BA2CE-3AF7-D0BD-70FE-49794C4186EA}"/>
              </a:ext>
            </a:extLst>
          </p:cNvPr>
          <p:cNvSpPr txBox="1">
            <a:spLocks/>
          </p:cNvSpPr>
          <p:nvPr/>
        </p:nvSpPr>
        <p:spPr>
          <a:xfrm>
            <a:off x="173234" y="94185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Screenshot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luaran</a:t>
            </a:r>
            <a:r>
              <a:rPr lang="en-ID" dirty="0"/>
              <a:t> program</a:t>
            </a:r>
          </a:p>
        </p:txBody>
      </p:sp>
      <p:sp>
        <p:nvSpPr>
          <p:cNvPr id="3" name="Google Shape;158;p26">
            <a:extLst>
              <a:ext uri="{FF2B5EF4-FFF2-40B4-BE49-F238E27FC236}">
                <a16:creationId xmlns:a16="http://schemas.microsoft.com/office/drawing/2014/main" id="{30475B6D-2EE2-0805-E019-B351C87B3DA7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8754"/>
              </a:gs>
              <a:gs pos="100000">
                <a:srgbClr val="FBC03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Menampilkan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807F0-484B-011A-4E1A-5CB9FF61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2337" cy="38757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9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Google Shape;156;p26">
            <a:extLst>
              <a:ext uri="{FF2B5EF4-FFF2-40B4-BE49-F238E27FC236}">
                <a16:creationId xmlns:a16="http://schemas.microsoft.com/office/drawing/2014/main" id="{F47BA2CE-3AF7-D0BD-70FE-49794C4186EA}"/>
              </a:ext>
            </a:extLst>
          </p:cNvPr>
          <p:cNvSpPr txBox="1">
            <a:spLocks/>
          </p:cNvSpPr>
          <p:nvPr/>
        </p:nvSpPr>
        <p:spPr>
          <a:xfrm>
            <a:off x="173234" y="94185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Screenshot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luaran</a:t>
            </a:r>
            <a:r>
              <a:rPr lang="en-ID" dirty="0"/>
              <a:t> program</a:t>
            </a:r>
          </a:p>
        </p:txBody>
      </p:sp>
      <p:sp>
        <p:nvSpPr>
          <p:cNvPr id="3" name="Google Shape;158;p26">
            <a:extLst>
              <a:ext uri="{FF2B5EF4-FFF2-40B4-BE49-F238E27FC236}">
                <a16:creationId xmlns:a16="http://schemas.microsoft.com/office/drawing/2014/main" id="{30475B6D-2EE2-0805-E019-B351C87B3DA7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FC8754"/>
              </a:gs>
              <a:gs pos="0">
                <a:srgbClr val="FBC03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Menampilkan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Kamar yang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ada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3BCBB-A356-E074-689E-C576FB1A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2337" cy="3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6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" name="Google Shape;158;p26">
            <a:extLst>
              <a:ext uri="{FF2B5EF4-FFF2-40B4-BE49-F238E27FC236}">
                <a16:creationId xmlns:a16="http://schemas.microsoft.com/office/drawing/2014/main" id="{30475B6D-2EE2-0805-E019-B351C87B3DA7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FBBF3C"/>
              </a:gs>
              <a:gs pos="67000">
                <a:srgbClr val="FC8754"/>
              </a:gs>
              <a:gs pos="0">
                <a:srgbClr val="FBC03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Memilih kamar untuk di reservasi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ACD00-2C41-1105-36C0-FDCA22A5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7340" cy="3878454"/>
          </a:xfrm>
          <a:prstGeom prst="rect">
            <a:avLst/>
          </a:prstGeom>
        </p:spPr>
      </p:pic>
      <p:sp>
        <p:nvSpPr>
          <p:cNvPr id="6" name="Google Shape;156;p26">
            <a:extLst>
              <a:ext uri="{FF2B5EF4-FFF2-40B4-BE49-F238E27FC236}">
                <a16:creationId xmlns:a16="http://schemas.microsoft.com/office/drawing/2014/main" id="{EACADC49-DA2C-2F19-A5FD-F218B71A9BE8}"/>
              </a:ext>
            </a:extLst>
          </p:cNvPr>
          <p:cNvSpPr txBox="1">
            <a:spLocks/>
          </p:cNvSpPr>
          <p:nvPr/>
        </p:nvSpPr>
        <p:spPr>
          <a:xfrm>
            <a:off x="173234" y="94185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Screenshot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luaran</a:t>
            </a:r>
            <a:r>
              <a:rPr lang="en-ID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58105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Google Shape;156;p26">
            <a:extLst>
              <a:ext uri="{FF2B5EF4-FFF2-40B4-BE49-F238E27FC236}">
                <a16:creationId xmlns:a16="http://schemas.microsoft.com/office/drawing/2014/main" id="{F47BA2CE-3AF7-D0BD-70FE-49794C4186EA}"/>
              </a:ext>
            </a:extLst>
          </p:cNvPr>
          <p:cNvSpPr txBox="1">
            <a:spLocks/>
          </p:cNvSpPr>
          <p:nvPr/>
        </p:nvSpPr>
        <p:spPr>
          <a:xfrm>
            <a:off x="173234" y="94185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Screenshot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luaran</a:t>
            </a:r>
            <a:r>
              <a:rPr lang="en-ID" dirty="0"/>
              <a:t> program</a:t>
            </a:r>
          </a:p>
        </p:txBody>
      </p:sp>
      <p:sp>
        <p:nvSpPr>
          <p:cNvPr id="3" name="Google Shape;158;p26">
            <a:extLst>
              <a:ext uri="{FF2B5EF4-FFF2-40B4-BE49-F238E27FC236}">
                <a16:creationId xmlns:a16="http://schemas.microsoft.com/office/drawing/2014/main" id="{30475B6D-2EE2-0805-E019-B351C87B3DA7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FBBF3C"/>
              </a:gs>
              <a:gs pos="24000">
                <a:srgbClr val="FC8754"/>
              </a:gs>
              <a:gs pos="0">
                <a:srgbClr val="FBC03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Menampilkan rincian pemesanan kamar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6D34-A31F-3077-39FE-2A352158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2337" cy="38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4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944547" y="2313578"/>
            <a:ext cx="7254906" cy="1826761"/>
          </a:xfrm>
          <a:prstGeom prst="roundRect">
            <a:avLst>
              <a:gd name="adj" fmla="val 1073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15100" y="11359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</a:t>
            </a:r>
            <a:br>
              <a:rPr lang="en-US" dirty="0"/>
            </a:br>
            <a:r>
              <a:rPr lang="en-US" sz="2400" dirty="0"/>
              <a:t>oleh</a:t>
            </a:r>
            <a:endParaRPr lang="en-US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4294967295"/>
          </p:nvPr>
        </p:nvSpPr>
        <p:spPr>
          <a:xfrm>
            <a:off x="1366200" y="2437339"/>
            <a:ext cx="3205800" cy="14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lbert Sans"/>
                <a:ea typeface="Albert Sans"/>
                <a:cs typeface="Albert Sans"/>
                <a:sym typeface="Albert Sans"/>
              </a:rPr>
              <a:t>Nama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Harits Widi Setiawan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lbert Sans"/>
                <a:ea typeface="Albert Sans"/>
                <a:cs typeface="Albert Sans"/>
                <a:sym typeface="Albert Sans"/>
              </a:rPr>
              <a:t>NIM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2200018326</a:t>
            </a: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4294967295"/>
          </p:nvPr>
        </p:nvSpPr>
        <p:spPr>
          <a:xfrm>
            <a:off x="4572000" y="2437339"/>
            <a:ext cx="3205800" cy="14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Kelas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lbert Sans"/>
                <a:ea typeface="Albert Sans"/>
                <a:cs typeface="Albert Sans"/>
                <a:sym typeface="Albert Sans"/>
              </a:rPr>
              <a:t>Github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50" dirty="0"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https://github.com/alharitswd/TugasProjectPBO_ProgramRKH</a:t>
            </a:r>
            <a:endParaRPr sz="105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 rot="-5400000">
            <a:off x="7102247" y="4310200"/>
            <a:ext cx="193200" cy="19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Google Shape;156;p26">
            <a:extLst>
              <a:ext uri="{FF2B5EF4-FFF2-40B4-BE49-F238E27FC236}">
                <a16:creationId xmlns:a16="http://schemas.microsoft.com/office/drawing/2014/main" id="{F47BA2CE-3AF7-D0BD-70FE-49794C4186EA}"/>
              </a:ext>
            </a:extLst>
          </p:cNvPr>
          <p:cNvSpPr txBox="1">
            <a:spLocks/>
          </p:cNvSpPr>
          <p:nvPr/>
        </p:nvSpPr>
        <p:spPr>
          <a:xfrm>
            <a:off x="173234" y="94185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D" dirty="0"/>
              <a:t>Screenshot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luaran</a:t>
            </a:r>
            <a:r>
              <a:rPr lang="en-ID" dirty="0"/>
              <a:t> program</a:t>
            </a:r>
          </a:p>
        </p:txBody>
      </p:sp>
      <p:sp>
        <p:nvSpPr>
          <p:cNvPr id="3" name="Google Shape;158;p26">
            <a:extLst>
              <a:ext uri="{FF2B5EF4-FFF2-40B4-BE49-F238E27FC236}">
                <a16:creationId xmlns:a16="http://schemas.microsoft.com/office/drawing/2014/main" id="{30475B6D-2EE2-0805-E019-B351C87B3DA7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FBBF3C"/>
              </a:gs>
              <a:gs pos="0">
                <a:srgbClr val="FC8754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Melakukan pembayaran pesanan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1761C-A5FB-7BCC-327A-B85EFD7A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7340" cy="3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9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7">
            <a:extLst>
              <a:ext uri="{FF2B5EF4-FFF2-40B4-BE49-F238E27FC236}">
                <a16:creationId xmlns:a16="http://schemas.microsoft.com/office/drawing/2014/main" id="{92368486-14E7-CBF0-5DBB-A2C41C9F14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13" y="99724"/>
            <a:ext cx="7204832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dirty="0"/>
              <a:t>Screenshot halaman projek Github</a:t>
            </a:r>
            <a:endParaRPr lang="en-ID" dirty="0"/>
          </a:p>
        </p:txBody>
      </p:sp>
      <p:sp>
        <p:nvSpPr>
          <p:cNvPr id="2" name="Google Shape;158;p26">
            <a:extLst>
              <a:ext uri="{FF2B5EF4-FFF2-40B4-BE49-F238E27FC236}">
                <a16:creationId xmlns:a16="http://schemas.microsoft.com/office/drawing/2014/main" id="{358AD596-4B00-5CFE-E6F6-0CE147D90E84}"/>
              </a:ext>
            </a:extLst>
          </p:cNvPr>
          <p:cNvSpPr/>
          <p:nvPr/>
        </p:nvSpPr>
        <p:spPr>
          <a:xfrm>
            <a:off x="252256" y="669584"/>
            <a:ext cx="7611584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FB98E0"/>
              </a:gs>
              <a:gs pos="0">
                <a:srgbClr val="FB6B9B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Link : </a:t>
            </a:r>
            <a:r>
              <a:rPr lang="it-IT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https://github.com/alharitswd/TugasProjectPBO_ProgramRKH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8A0C61-9B5D-9843-6DC7-89198A66B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069784"/>
            <a:ext cx="7208917" cy="3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5379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6FB0FE-D1AD-0ACB-6576-489278D4B9F0}"/>
              </a:ext>
            </a:extLst>
          </p:cNvPr>
          <p:cNvGrpSpPr/>
          <p:nvPr/>
        </p:nvGrpSpPr>
        <p:grpSpPr>
          <a:xfrm>
            <a:off x="6058799" y="-882675"/>
            <a:ext cx="3237601" cy="2861325"/>
            <a:chOff x="6058799" y="-882675"/>
            <a:chExt cx="3237601" cy="2861325"/>
          </a:xfrm>
        </p:grpSpPr>
        <p:pic>
          <p:nvPicPr>
            <p:cNvPr id="108" name="Google Shape;10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80442" y="-882675"/>
              <a:ext cx="2225702" cy="2225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2"/>
            <p:cNvSpPr/>
            <p:nvPr/>
          </p:nvSpPr>
          <p:spPr>
            <a:xfrm>
              <a:off x="6957350" y="-605775"/>
              <a:ext cx="1671900" cy="16719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12" name="Google Shape;11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74355" y="656607"/>
              <a:ext cx="1322045" cy="1322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2"/>
            <p:cNvSpPr/>
            <p:nvPr/>
          </p:nvSpPr>
          <p:spPr>
            <a:xfrm>
              <a:off x="8428900" y="1606350"/>
              <a:ext cx="372300" cy="3723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058799" y="858225"/>
              <a:ext cx="2079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F58D9F-92A9-B0BF-7286-F21B85482F2C}"/>
              </a:ext>
            </a:extLst>
          </p:cNvPr>
          <p:cNvGrpSpPr/>
          <p:nvPr/>
        </p:nvGrpSpPr>
        <p:grpSpPr>
          <a:xfrm>
            <a:off x="-5051" y="2445325"/>
            <a:ext cx="2374328" cy="2698175"/>
            <a:chOff x="-5051" y="2445325"/>
            <a:chExt cx="2374328" cy="2698175"/>
          </a:xfrm>
        </p:grpSpPr>
        <p:pic>
          <p:nvPicPr>
            <p:cNvPr id="110" name="Google Shape;11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5051" y="2445325"/>
              <a:ext cx="1347026" cy="2698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2"/>
            <p:cNvSpPr/>
            <p:nvPr/>
          </p:nvSpPr>
          <p:spPr>
            <a:xfrm>
              <a:off x="792527" y="2445325"/>
              <a:ext cx="1003200" cy="1003200"/>
            </a:xfrm>
            <a:prstGeom prst="ellipse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14" name="Google Shape;11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15102" y="4315175"/>
              <a:ext cx="1654175" cy="82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2"/>
            <p:cNvSpPr/>
            <p:nvPr/>
          </p:nvSpPr>
          <p:spPr>
            <a:xfrm>
              <a:off x="342650" y="3663463"/>
              <a:ext cx="261900" cy="261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17" name="Google Shape;117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795725" y="4195737"/>
              <a:ext cx="543525" cy="543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06;p22">
            <a:extLst>
              <a:ext uri="{FF2B5EF4-FFF2-40B4-BE49-F238E27FC236}">
                <a16:creationId xmlns:a16="http://schemas.microsoft.com/office/drawing/2014/main" id="{DF04072F-26C4-E7AE-9DDC-295FAA618DDE}"/>
              </a:ext>
            </a:extLst>
          </p:cNvPr>
          <p:cNvSpPr txBox="1">
            <a:spLocks/>
          </p:cNvSpPr>
          <p:nvPr/>
        </p:nvSpPr>
        <p:spPr>
          <a:xfrm>
            <a:off x="2271911" y="1641817"/>
            <a:ext cx="4600177" cy="185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6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pilogue"/>
              <a:buNone/>
              <a:defRPr sz="52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5400" dirty="0" err="1"/>
              <a:t>Sekian</a:t>
            </a:r>
            <a:r>
              <a:rPr lang="en-ID" sz="5400" dirty="0"/>
              <a:t> &amp;</a:t>
            </a:r>
          </a:p>
          <a:p>
            <a:pPr>
              <a:lnSpc>
                <a:spcPct val="100000"/>
              </a:lnSpc>
            </a:pPr>
            <a:r>
              <a:rPr lang="en-ID" sz="5400" dirty="0" err="1"/>
              <a:t>Terimakasih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273022430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0000" de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xit" presetSubtype="1" decel="9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xit" presetSubtype="4" decel="8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0000" decel="9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xit" presetSubtype="1" decel="9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" presetClass="exit" presetSubtype="4" decel="8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278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</a:t>
            </a:r>
            <a:br>
              <a:rPr lang="en" dirty="0"/>
            </a:br>
            <a:r>
              <a:rPr lang="en" dirty="0"/>
              <a:t>Aplikasi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15100" y="1713100"/>
            <a:ext cx="4278600" cy="28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Program di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simulasi</a:t>
            </a:r>
            <a:r>
              <a:rPr lang="en-US" sz="1600" dirty="0"/>
              <a:t> </a:t>
            </a:r>
            <a:r>
              <a:rPr lang="en-US" sz="1600" dirty="0" err="1"/>
              <a:t>sederhana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reservasi</a:t>
            </a:r>
            <a:r>
              <a:rPr lang="en-US" sz="1600" dirty="0"/>
              <a:t> </a:t>
            </a:r>
            <a:r>
              <a:rPr lang="en-US" sz="1600" dirty="0" err="1"/>
              <a:t>kamar</a:t>
            </a:r>
            <a:r>
              <a:rPr lang="en-US" sz="1600" dirty="0"/>
              <a:t> hotel dan proses </a:t>
            </a:r>
            <a:r>
              <a:rPr lang="en-US" sz="1600" dirty="0" err="1"/>
              <a:t>pembayaran</a:t>
            </a:r>
            <a:r>
              <a:rPr lang="en-US" sz="1600" dirty="0"/>
              <a:t>. Program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class, </a:t>
            </a:r>
            <a:r>
              <a:rPr lang="en-US" sz="1600" dirty="0" err="1"/>
              <a:t>yaitu</a:t>
            </a:r>
            <a:r>
              <a:rPr lang="en-US" sz="1600" dirty="0"/>
              <a:t> Hotel dan </a:t>
            </a:r>
            <a:r>
              <a:rPr lang="en-US" sz="1600" dirty="0" err="1"/>
              <a:t>Pembayaran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class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class </a:t>
            </a:r>
            <a:r>
              <a:rPr lang="en-US" sz="1600" dirty="0" err="1"/>
              <a:t>ReservasiHotelApp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penghubung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fungsionalitas</a:t>
            </a:r>
            <a:r>
              <a:rPr lang="en-US" sz="1600" dirty="0"/>
              <a:t> </a:t>
            </a:r>
            <a:r>
              <a:rPr lang="en-US" sz="1600" dirty="0" err="1"/>
              <a:t>reservasi</a:t>
            </a:r>
            <a:r>
              <a:rPr lang="en-US" sz="1600" dirty="0"/>
              <a:t>.</a:t>
            </a: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5">
            <a:extLst>
              <a:ext uri="{FF2B5EF4-FFF2-40B4-BE49-F238E27FC236}">
                <a16:creationId xmlns:a16="http://schemas.microsoft.com/office/drawing/2014/main" id="{82D9F9D4-8524-D73C-A662-BA7FDD806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Fitur-Fitur Aplikasi</a:t>
            </a:r>
            <a:endParaRPr dirty="0"/>
          </a:p>
        </p:txBody>
      </p:sp>
      <p:sp>
        <p:nvSpPr>
          <p:cNvPr id="5" name="Google Shape;145;p25">
            <a:extLst>
              <a:ext uri="{FF2B5EF4-FFF2-40B4-BE49-F238E27FC236}">
                <a16:creationId xmlns:a16="http://schemas.microsoft.com/office/drawing/2014/main" id="{F53D2AB2-C5D9-96F0-2DE2-8095FA95937D}"/>
              </a:ext>
            </a:extLst>
          </p:cNvPr>
          <p:cNvSpPr/>
          <p:nvPr/>
        </p:nvSpPr>
        <p:spPr>
          <a:xfrm>
            <a:off x="715100" y="1761345"/>
            <a:ext cx="7713900" cy="458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6" name="Google Shape;147;p25">
            <a:extLst>
              <a:ext uri="{FF2B5EF4-FFF2-40B4-BE49-F238E27FC236}">
                <a16:creationId xmlns:a16="http://schemas.microsoft.com/office/drawing/2014/main" id="{06074DC9-E970-69B9-F30C-482D219A8D4C}"/>
              </a:ext>
            </a:extLst>
          </p:cNvPr>
          <p:cNvSpPr txBox="1">
            <a:spLocks/>
          </p:cNvSpPr>
          <p:nvPr/>
        </p:nvSpPr>
        <p:spPr>
          <a:xfrm>
            <a:off x="922250" y="1761345"/>
            <a:ext cx="7062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26059">
              <a:buFont typeface="Albert Sans"/>
              <a:buChar char="■"/>
            </a:pPr>
            <a:r>
              <a:rPr lang="en-US" dirty="0" err="1"/>
              <a:t>Menampilkan</a:t>
            </a:r>
            <a:r>
              <a:rPr lang="en-US" dirty="0"/>
              <a:t> Menu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diplih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7" name="Google Shape;151;p25">
            <a:extLst>
              <a:ext uri="{FF2B5EF4-FFF2-40B4-BE49-F238E27FC236}">
                <a16:creationId xmlns:a16="http://schemas.microsoft.com/office/drawing/2014/main" id="{C247B92C-B4F8-46C7-E478-228FE606F397}"/>
              </a:ext>
            </a:extLst>
          </p:cNvPr>
          <p:cNvSpPr/>
          <p:nvPr/>
        </p:nvSpPr>
        <p:spPr>
          <a:xfrm>
            <a:off x="507950" y="1783545"/>
            <a:ext cx="414300" cy="4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" name="Google Shape;145;p25">
            <a:extLst>
              <a:ext uri="{FF2B5EF4-FFF2-40B4-BE49-F238E27FC236}">
                <a16:creationId xmlns:a16="http://schemas.microsoft.com/office/drawing/2014/main" id="{1C7456E2-1AED-7642-EF36-FF63EB08377C}"/>
              </a:ext>
            </a:extLst>
          </p:cNvPr>
          <p:cNvSpPr/>
          <p:nvPr/>
        </p:nvSpPr>
        <p:spPr>
          <a:xfrm>
            <a:off x="715100" y="2373195"/>
            <a:ext cx="7713900" cy="458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9" name="Google Shape;147;p25">
            <a:extLst>
              <a:ext uri="{FF2B5EF4-FFF2-40B4-BE49-F238E27FC236}">
                <a16:creationId xmlns:a16="http://schemas.microsoft.com/office/drawing/2014/main" id="{899A3C8B-1B12-DAF5-1242-C44C55402A64}"/>
              </a:ext>
            </a:extLst>
          </p:cNvPr>
          <p:cNvSpPr txBox="1">
            <a:spLocks/>
          </p:cNvSpPr>
          <p:nvPr/>
        </p:nvSpPr>
        <p:spPr>
          <a:xfrm>
            <a:off x="922250" y="2373195"/>
            <a:ext cx="7062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26059">
              <a:buFont typeface="Albert Sans"/>
              <a:buChar char="■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en-US" dirty="0"/>
          </a:p>
        </p:txBody>
      </p:sp>
      <p:sp>
        <p:nvSpPr>
          <p:cNvPr id="10" name="Google Shape;151;p25">
            <a:extLst>
              <a:ext uri="{FF2B5EF4-FFF2-40B4-BE49-F238E27FC236}">
                <a16:creationId xmlns:a16="http://schemas.microsoft.com/office/drawing/2014/main" id="{0E7365B6-3114-78BB-3484-B17B26D6F7F8}"/>
              </a:ext>
            </a:extLst>
          </p:cNvPr>
          <p:cNvSpPr/>
          <p:nvPr/>
        </p:nvSpPr>
        <p:spPr>
          <a:xfrm>
            <a:off x="507950" y="2395395"/>
            <a:ext cx="414300" cy="414300"/>
          </a:xfrm>
          <a:prstGeom prst="ellipse">
            <a:avLst/>
          </a:prstGeom>
          <a:solidFill>
            <a:srgbClr val="6158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Epilogue"/>
                <a:ea typeface="Epilogue"/>
                <a:cs typeface="Epilogue"/>
                <a:sym typeface="Epilogue"/>
              </a:rPr>
              <a:t>2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" name="Google Shape;145;p25">
            <a:extLst>
              <a:ext uri="{FF2B5EF4-FFF2-40B4-BE49-F238E27FC236}">
                <a16:creationId xmlns:a16="http://schemas.microsoft.com/office/drawing/2014/main" id="{7FF3A9FD-6763-C267-2B9D-D05B8DAD31B7}"/>
              </a:ext>
            </a:extLst>
          </p:cNvPr>
          <p:cNvSpPr/>
          <p:nvPr/>
        </p:nvSpPr>
        <p:spPr>
          <a:xfrm>
            <a:off x="715100" y="3006246"/>
            <a:ext cx="7713900" cy="458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" name="Google Shape;147;p25">
            <a:extLst>
              <a:ext uri="{FF2B5EF4-FFF2-40B4-BE49-F238E27FC236}">
                <a16:creationId xmlns:a16="http://schemas.microsoft.com/office/drawing/2014/main" id="{76DE9EC3-EF38-D03C-9603-7211BF6518C1}"/>
              </a:ext>
            </a:extLst>
          </p:cNvPr>
          <p:cNvSpPr txBox="1">
            <a:spLocks/>
          </p:cNvSpPr>
          <p:nvPr/>
        </p:nvSpPr>
        <p:spPr>
          <a:xfrm>
            <a:off x="922250" y="3006246"/>
            <a:ext cx="7062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26059">
              <a:buFont typeface="Albert Sans"/>
              <a:buChar char="■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kamar</a:t>
            </a:r>
            <a:endParaRPr lang="en-US" dirty="0"/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2FDE2CBA-02C9-6935-4FEF-DD234AA189C2}"/>
              </a:ext>
            </a:extLst>
          </p:cNvPr>
          <p:cNvSpPr/>
          <p:nvPr/>
        </p:nvSpPr>
        <p:spPr>
          <a:xfrm>
            <a:off x="507950" y="3028446"/>
            <a:ext cx="414300" cy="414300"/>
          </a:xfrm>
          <a:prstGeom prst="ellipse">
            <a:avLst/>
          </a:prstGeom>
          <a:solidFill>
            <a:srgbClr val="FBA7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" name="Google Shape;145;p25">
            <a:extLst>
              <a:ext uri="{FF2B5EF4-FFF2-40B4-BE49-F238E27FC236}">
                <a16:creationId xmlns:a16="http://schemas.microsoft.com/office/drawing/2014/main" id="{827799E6-95D7-E974-EF49-3AA0E1C6F7F7}"/>
              </a:ext>
            </a:extLst>
          </p:cNvPr>
          <p:cNvSpPr/>
          <p:nvPr/>
        </p:nvSpPr>
        <p:spPr>
          <a:xfrm>
            <a:off x="715100" y="3639297"/>
            <a:ext cx="7713900" cy="458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5" name="Google Shape;147;p25">
            <a:extLst>
              <a:ext uri="{FF2B5EF4-FFF2-40B4-BE49-F238E27FC236}">
                <a16:creationId xmlns:a16="http://schemas.microsoft.com/office/drawing/2014/main" id="{C6D4A96A-68A0-2296-3763-949012BD88AC}"/>
              </a:ext>
            </a:extLst>
          </p:cNvPr>
          <p:cNvSpPr txBox="1">
            <a:spLocks/>
          </p:cNvSpPr>
          <p:nvPr/>
        </p:nvSpPr>
        <p:spPr>
          <a:xfrm>
            <a:off x="922250" y="3639297"/>
            <a:ext cx="70626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26059">
              <a:buFont typeface="Albert Sans"/>
              <a:buChar char="■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</p:txBody>
      </p:sp>
      <p:sp>
        <p:nvSpPr>
          <p:cNvPr id="16" name="Google Shape;151;p25">
            <a:extLst>
              <a:ext uri="{FF2B5EF4-FFF2-40B4-BE49-F238E27FC236}">
                <a16:creationId xmlns:a16="http://schemas.microsoft.com/office/drawing/2014/main" id="{B351E19E-E5A8-BD2B-4719-ABEDB8FE7CC9}"/>
              </a:ext>
            </a:extLst>
          </p:cNvPr>
          <p:cNvSpPr/>
          <p:nvPr/>
        </p:nvSpPr>
        <p:spPr>
          <a:xfrm>
            <a:off x="507950" y="3661497"/>
            <a:ext cx="414300" cy="414300"/>
          </a:xfrm>
          <a:prstGeom prst="ellipse">
            <a:avLst/>
          </a:prstGeom>
          <a:solidFill>
            <a:srgbClr val="FB7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Epilogue"/>
                <a:ea typeface="Epilogue"/>
                <a:cs typeface="Epilogue"/>
                <a:sym typeface="Epilogue"/>
              </a:rPr>
              <a:t>4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8552758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Kerja</a:t>
            </a:r>
            <a:endParaRPr dirty="0"/>
          </a:p>
        </p:txBody>
      </p:sp>
      <p:sp>
        <p:nvSpPr>
          <p:cNvPr id="158" name="Google Shape;158;p26"/>
          <p:cNvSpPr/>
          <p:nvPr/>
        </p:nvSpPr>
        <p:spPr>
          <a:xfrm>
            <a:off x="715100" y="1299377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73097"/>
              </a:gs>
              <a:gs pos="100000">
                <a:srgbClr val="3FC5F5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Inisialisasi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Hotel dan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Pembayaran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715050" y="1800939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E56C0"/>
              </a:gs>
              <a:gs pos="100000">
                <a:srgbClr val="BB8EE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Menampilkan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menu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utama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354494E2-146C-DFF3-D4DD-0DD78470B890}"/>
              </a:ext>
            </a:extLst>
          </p:cNvPr>
          <p:cNvSpPr/>
          <p:nvPr/>
        </p:nvSpPr>
        <p:spPr>
          <a:xfrm>
            <a:off x="715050" y="2302502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B6490"/>
              </a:gs>
              <a:gs pos="100000">
                <a:srgbClr val="FBA0E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Pilihan 1: Tampilkan Ketersediaan Kamar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9" name="Google Shape;160;p26">
            <a:extLst>
              <a:ext uri="{FF2B5EF4-FFF2-40B4-BE49-F238E27FC236}">
                <a16:creationId xmlns:a16="http://schemas.microsoft.com/office/drawing/2014/main" id="{C7FC9FB1-E3CB-5511-810B-44880940426E}"/>
              </a:ext>
            </a:extLst>
          </p:cNvPr>
          <p:cNvSpPr/>
          <p:nvPr/>
        </p:nvSpPr>
        <p:spPr>
          <a:xfrm>
            <a:off x="715050" y="2804065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31128"/>
              </a:gs>
              <a:gs pos="100000">
                <a:srgbClr val="341E7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Pilihan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2: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Reservasi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Kamar</a:t>
            </a:r>
          </a:p>
        </p:txBody>
      </p:sp>
      <p:sp>
        <p:nvSpPr>
          <p:cNvPr id="14" name="Google Shape;158;p26">
            <a:extLst>
              <a:ext uri="{FF2B5EF4-FFF2-40B4-BE49-F238E27FC236}">
                <a16:creationId xmlns:a16="http://schemas.microsoft.com/office/drawing/2014/main" id="{C1D8A259-FF4A-C4EB-96FA-BC6910AAC0F2}"/>
              </a:ext>
            </a:extLst>
          </p:cNvPr>
          <p:cNvSpPr/>
          <p:nvPr/>
        </p:nvSpPr>
        <p:spPr>
          <a:xfrm>
            <a:off x="715050" y="3305628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73097"/>
              </a:gs>
              <a:gs pos="100000">
                <a:srgbClr val="3FC5F5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Pilihan 3: Tampilkan Rincian Pesanan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5" name="Google Shape;160;p26">
            <a:extLst>
              <a:ext uri="{FF2B5EF4-FFF2-40B4-BE49-F238E27FC236}">
                <a16:creationId xmlns:a16="http://schemas.microsoft.com/office/drawing/2014/main" id="{4FFD5E32-45BF-B4BC-DD1F-EA4240EBA549}"/>
              </a:ext>
            </a:extLst>
          </p:cNvPr>
          <p:cNvSpPr/>
          <p:nvPr/>
        </p:nvSpPr>
        <p:spPr>
          <a:xfrm>
            <a:off x="715050" y="430875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E56C0"/>
              </a:gs>
              <a:gs pos="100000">
                <a:srgbClr val="BB8EE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Pilihan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5: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Keluar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" name="Google Shape;160;p26">
            <a:extLst>
              <a:ext uri="{FF2B5EF4-FFF2-40B4-BE49-F238E27FC236}">
                <a16:creationId xmlns:a16="http://schemas.microsoft.com/office/drawing/2014/main" id="{C571AC1C-8AA5-5285-DA8E-4BD064F13D58}"/>
              </a:ext>
            </a:extLst>
          </p:cNvPr>
          <p:cNvSpPr/>
          <p:nvPr/>
        </p:nvSpPr>
        <p:spPr>
          <a:xfrm>
            <a:off x="715050" y="3807191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7A5A"/>
              </a:gs>
              <a:gs pos="100000">
                <a:srgbClr val="FBC03C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Pilihan</a:t>
            </a: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 4: Bayar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7">
            <a:extLst>
              <a:ext uri="{FF2B5EF4-FFF2-40B4-BE49-F238E27FC236}">
                <a16:creationId xmlns:a16="http://schemas.microsoft.com/office/drawing/2014/main" id="{92368486-14E7-CBF0-5DBB-A2C41C9F14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Diagram Class</a:t>
            </a:r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CA215-AE59-C52B-1F32-081A7C7A07AA}"/>
              </a:ext>
            </a:extLst>
          </p:cNvPr>
          <p:cNvSpPr/>
          <p:nvPr/>
        </p:nvSpPr>
        <p:spPr>
          <a:xfrm>
            <a:off x="1010355" y="1383466"/>
            <a:ext cx="2777067" cy="3388559"/>
          </a:xfrm>
          <a:prstGeom prst="roundRect">
            <a:avLst>
              <a:gd name="adj" fmla="val 4065"/>
            </a:avLst>
          </a:prstGeom>
          <a:gradFill flip="none" rotWithShape="1">
            <a:gsLst>
              <a:gs pos="0">
                <a:srgbClr val="5E56C0"/>
              </a:gs>
              <a:gs pos="100000">
                <a:srgbClr val="BB8E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4E275-778E-9E22-5F93-FDB8D42B8DFE}"/>
              </a:ext>
            </a:extLst>
          </p:cNvPr>
          <p:cNvCxnSpPr/>
          <p:nvPr/>
        </p:nvCxnSpPr>
        <p:spPr>
          <a:xfrm>
            <a:off x="1264354" y="1806222"/>
            <a:ext cx="22690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733772-F64E-761E-4008-6A5DEDE35730}"/>
              </a:ext>
            </a:extLst>
          </p:cNvPr>
          <p:cNvSpPr txBox="1"/>
          <p:nvPr/>
        </p:nvSpPr>
        <p:spPr>
          <a:xfrm>
            <a:off x="1264354" y="1470452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latin typeface="Albert Sans" panose="020B0604020202020204" charset="0"/>
              </a:rPr>
              <a:t>Class Hotel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230F-97A0-E9E1-3977-3CC606B1E8F4}"/>
              </a:ext>
            </a:extLst>
          </p:cNvPr>
          <p:cNvSpPr txBox="1"/>
          <p:nvPr/>
        </p:nvSpPr>
        <p:spPr>
          <a:xfrm>
            <a:off x="1137353" y="1865215"/>
            <a:ext cx="25230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totalHarga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: int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metodePembayaran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: String</a:t>
            </a:r>
            <a:endParaRPr lang="en-ID" sz="1050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statusPembayaran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: Boolean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kodePembayaran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: String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totalHarga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: int)</a:t>
            </a:r>
            <a:endParaRPr lang="en-ID" sz="1050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generateKodePembayaran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(): String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getTotalHarga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(): int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getMetodePembayaran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(): String</a:t>
            </a:r>
            <a:endParaRPr lang="en-ID" sz="1050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getStatusPembayaran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(): Boolean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setMetodePembayaran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</a:t>
            </a: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metodePembayaran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: String): void</a:t>
            </a:r>
            <a:endParaRPr lang="en-ID" sz="1050" dirty="0">
              <a:solidFill>
                <a:schemeClr val="tx1"/>
              </a:solidFill>
              <a:latin typeface="Albert Sans" panose="020B060402020202020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chemeClr val="tx1"/>
                </a:solidFill>
                <a:effectLst/>
                <a:latin typeface="Albert Sans" panose="020B0604020202020204" charset="0"/>
              </a:rPr>
              <a:t>bayar</a:t>
            </a:r>
            <a:r>
              <a:rPr lang="en-ID" sz="105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(): void</a:t>
            </a:r>
            <a:endParaRPr lang="en-ID" sz="1050" dirty="0">
              <a:solidFill>
                <a:schemeClr val="tx1"/>
              </a:solidFill>
              <a:latin typeface="Albert Sans" panose="020B060402020202020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55965A-4756-0B4E-6636-0AD49488893E}"/>
              </a:ext>
            </a:extLst>
          </p:cNvPr>
          <p:cNvSpPr/>
          <p:nvPr/>
        </p:nvSpPr>
        <p:spPr>
          <a:xfrm>
            <a:off x="5048248" y="1383467"/>
            <a:ext cx="3085399" cy="883484"/>
          </a:xfrm>
          <a:prstGeom prst="roundRect">
            <a:avLst>
              <a:gd name="adj" fmla="val 7806"/>
            </a:avLst>
          </a:prstGeom>
          <a:gradFill flip="none" rotWithShape="1">
            <a:gsLst>
              <a:gs pos="0">
                <a:srgbClr val="473298"/>
              </a:gs>
              <a:gs pos="100000">
                <a:srgbClr val="3FC5F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CAF6CF-83A5-4A99-3C91-DF9D2FAE7F71}"/>
              </a:ext>
            </a:extLst>
          </p:cNvPr>
          <p:cNvCxnSpPr>
            <a:cxnSpLocks/>
          </p:cNvCxnSpPr>
          <p:nvPr/>
        </p:nvCxnSpPr>
        <p:spPr>
          <a:xfrm>
            <a:off x="5276850" y="1778229"/>
            <a:ext cx="26027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300CDA-25C3-31EF-D32F-FBB4384D4E43}"/>
              </a:ext>
            </a:extLst>
          </p:cNvPr>
          <p:cNvSpPr txBox="1"/>
          <p:nvPr/>
        </p:nvSpPr>
        <p:spPr>
          <a:xfrm>
            <a:off x="5443714" y="1450928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Class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ReservasiHotelApp</a:t>
            </a:r>
            <a:endParaRPr lang="en-ID" dirty="0">
              <a:latin typeface="Albert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BAD04-1508-7D2E-93F7-460512F8D3DD}"/>
              </a:ext>
            </a:extLst>
          </p:cNvPr>
          <p:cNvSpPr txBox="1"/>
          <p:nvPr/>
        </p:nvSpPr>
        <p:spPr>
          <a:xfrm>
            <a:off x="5276850" y="1895632"/>
            <a:ext cx="22690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main(String[]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args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): void</a:t>
            </a:r>
            <a:endParaRPr lang="en-ID" sz="1050" dirty="0">
              <a:latin typeface="Albert Sans" panose="020B060402020202020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5F1C5F-8412-EEC3-630C-14CCAE796F93}"/>
              </a:ext>
            </a:extLst>
          </p:cNvPr>
          <p:cNvSpPr/>
          <p:nvPr/>
        </p:nvSpPr>
        <p:spPr>
          <a:xfrm>
            <a:off x="5048248" y="2520554"/>
            <a:ext cx="3085397" cy="2251471"/>
          </a:xfrm>
          <a:prstGeom prst="roundRect">
            <a:avLst>
              <a:gd name="adj" fmla="val 3575"/>
            </a:avLst>
          </a:prstGeom>
          <a:gradFill flip="none" rotWithShape="1">
            <a:gsLst>
              <a:gs pos="0">
                <a:srgbClr val="FC7B5A"/>
              </a:gs>
              <a:gs pos="100000">
                <a:srgbClr val="FBC03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7820C5-160C-D4DF-9B3F-23D229B3E77C}"/>
              </a:ext>
            </a:extLst>
          </p:cNvPr>
          <p:cNvCxnSpPr>
            <a:cxnSpLocks/>
          </p:cNvCxnSpPr>
          <p:nvPr/>
        </p:nvCxnSpPr>
        <p:spPr>
          <a:xfrm>
            <a:off x="5276850" y="2923216"/>
            <a:ext cx="26027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4FE1DB-57CE-6E38-730A-60761E43EF5B}"/>
              </a:ext>
            </a:extLst>
          </p:cNvPr>
          <p:cNvSpPr txBox="1"/>
          <p:nvPr/>
        </p:nvSpPr>
        <p:spPr>
          <a:xfrm>
            <a:off x="5456414" y="2587521"/>
            <a:ext cx="226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Class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Pembayaran</a:t>
            </a:r>
            <a:endParaRPr lang="en-ID" dirty="0">
              <a:latin typeface="Albert Sans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36D56-F4C2-3DD2-DC5F-266EFD528E18}"/>
              </a:ext>
            </a:extLst>
          </p:cNvPr>
          <p:cNvSpPr txBox="1"/>
          <p:nvPr/>
        </p:nvSpPr>
        <p:spPr>
          <a:xfrm>
            <a:off x="5276850" y="3025451"/>
            <a:ext cx="2602796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kamarTersedia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: 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boolean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[]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Hotel(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jumlahKamar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: int)</a:t>
            </a:r>
            <a:endParaRPr lang="en-ID" sz="1050" dirty="0">
              <a:latin typeface="Albert Sans" panose="020B060402020202020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tampilkanKetersediaanKamar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(): void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reservasiKamar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(</a:t>
            </a: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nomorKamar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: int): Boolean</a:t>
            </a:r>
            <a:endParaRPr lang="en-ID" sz="1050" dirty="0">
              <a:latin typeface="Albert Sans" panose="020B0604020202020204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getJumlahKamar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(): int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D" sz="1050" b="0" i="0" dirty="0" err="1">
                <a:solidFill>
                  <a:srgbClr val="000000"/>
                </a:solidFill>
                <a:effectLst/>
                <a:latin typeface="Albert Sans" panose="020B0604020202020204" charset="0"/>
              </a:rPr>
              <a:t>getJumlahKamarTerisi</a:t>
            </a:r>
            <a:r>
              <a:rPr lang="en-ID" sz="1050" b="0" i="0" dirty="0">
                <a:solidFill>
                  <a:srgbClr val="000000"/>
                </a:solidFill>
                <a:effectLst/>
                <a:latin typeface="Albert Sans" panose="020B0604020202020204" charset="0"/>
              </a:rPr>
              <a:t>(): int</a:t>
            </a:r>
            <a:endParaRPr lang="en-ID" sz="1050" dirty="0">
              <a:latin typeface="Albert Sans" panose="020B060402020202020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0E336C-052F-2B86-81E4-275D61C151B8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 flipV="1">
            <a:off x="3787422" y="1825208"/>
            <a:ext cx="1260826" cy="1252537"/>
          </a:xfrm>
          <a:prstGeom prst="curvedConnector3">
            <a:avLst/>
          </a:prstGeom>
          <a:ln w="19050">
            <a:solidFill>
              <a:srgbClr val="467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4A7BB63-E0CE-6104-B36E-A7A3EAB5711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787422" y="2895298"/>
            <a:ext cx="1260826" cy="750992"/>
          </a:xfrm>
          <a:prstGeom prst="curvedConnector3">
            <a:avLst/>
          </a:prstGeom>
          <a:ln w="19050">
            <a:solidFill>
              <a:srgbClr val="FCA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7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548658" y="422288"/>
            <a:ext cx="4818925" cy="63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Rancangan Antarmuka</a:t>
            </a:r>
            <a:endParaRPr dirty="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1180" y="4050440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925" y="3369875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8049851" y="2121000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699275" y="2120988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D66E-0DA3-670F-240E-B50C4DD52D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"/>
          <a:stretch/>
        </p:blipFill>
        <p:spPr>
          <a:xfrm>
            <a:off x="611936" y="1171575"/>
            <a:ext cx="5888711" cy="3286124"/>
          </a:xfrm>
          <a:prstGeom prst="roundRect">
            <a:avLst>
              <a:gd name="adj" fmla="val 3936"/>
            </a:avLst>
          </a:prstGeom>
        </p:spPr>
      </p:pic>
    </p:spTree>
    <p:extLst>
      <p:ext uri="{BB962C8B-B14F-4D97-AF65-F5344CB8AC3E}">
        <p14:creationId xmlns:p14="http://schemas.microsoft.com/office/powerpoint/2010/main" val="22338835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73234" y="94185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 di IDE</a:t>
            </a:r>
          </a:p>
        </p:txBody>
      </p:sp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">
                <a:srgbClr val="473097"/>
              </a:gs>
              <a:gs pos="100000">
                <a:srgbClr val="3FC5F5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ReservasiHotelApp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0A81E-BBED-779A-5640-57F2E6C3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72390"/>
            <a:ext cx="7272449" cy="38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976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26">
            <a:extLst>
              <a:ext uri="{FF2B5EF4-FFF2-40B4-BE49-F238E27FC236}">
                <a16:creationId xmlns:a16="http://schemas.microsoft.com/office/drawing/2014/main" id="{2481C7C4-C3C5-BC98-9401-C03600190F1F}"/>
              </a:ext>
            </a:extLst>
          </p:cNvPr>
          <p:cNvSpPr/>
          <p:nvPr/>
        </p:nvSpPr>
        <p:spPr>
          <a:xfrm>
            <a:off x="252256" y="669584"/>
            <a:ext cx="7713900" cy="400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FC4F4"/>
              </a:gs>
              <a:gs pos="51000">
                <a:srgbClr val="473097"/>
              </a:gs>
              <a:gs pos="100000">
                <a:srgbClr val="3FC5F5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975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Class </a:t>
            </a:r>
            <a:r>
              <a:rPr lang="en-US" dirty="0" err="1">
                <a:solidFill>
                  <a:schemeClr val="accent6"/>
                </a:solidFill>
                <a:latin typeface="Epilogue"/>
                <a:ea typeface="Epilogue"/>
                <a:cs typeface="Epilogue"/>
                <a:sym typeface="Epilogue"/>
              </a:rPr>
              <a:t>ReservasiHotelApp</a:t>
            </a:r>
            <a:endParaRPr lang="en-US" dirty="0">
              <a:solidFill>
                <a:schemeClr val="accent6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3A47A-E3CD-F08D-44EA-2D0A2D55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69784"/>
            <a:ext cx="7277340" cy="3878454"/>
          </a:xfrm>
          <a:prstGeom prst="rect">
            <a:avLst/>
          </a:prstGeom>
        </p:spPr>
      </p:pic>
      <p:sp>
        <p:nvSpPr>
          <p:cNvPr id="7" name="Google Shape;156;p26">
            <a:extLst>
              <a:ext uri="{FF2B5EF4-FFF2-40B4-BE49-F238E27FC236}">
                <a16:creationId xmlns:a16="http://schemas.microsoft.com/office/drawing/2014/main" id="{7388E3FB-4002-A70B-5897-070F09344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34" y="94185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Screenshot coding di IDE</a:t>
            </a:r>
          </a:p>
        </p:txBody>
      </p:sp>
    </p:spTree>
    <p:extLst>
      <p:ext uri="{BB962C8B-B14F-4D97-AF65-F5344CB8AC3E}">
        <p14:creationId xmlns:p14="http://schemas.microsoft.com/office/powerpoint/2010/main" val="296126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310</Words>
  <Application>Microsoft Office PowerPoint</Application>
  <PresentationFormat>On-screen Show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Epilogue</vt:lpstr>
      <vt:lpstr>Arial</vt:lpstr>
      <vt:lpstr>Anaheim</vt:lpstr>
      <vt:lpstr>Golos Text</vt:lpstr>
      <vt:lpstr>Albert Sans</vt:lpstr>
      <vt:lpstr>Bebas Neue</vt:lpstr>
      <vt:lpstr>Mean Value Theorem by Slidesgo</vt:lpstr>
      <vt:lpstr>Reservasi</vt:lpstr>
      <vt:lpstr>Projek Tugas Akhir oleh</vt:lpstr>
      <vt:lpstr>Deskripsi Aplikasi</vt:lpstr>
      <vt:lpstr>Fitur-Fitur Aplikasi</vt:lpstr>
      <vt:lpstr>Alur Kerja</vt:lpstr>
      <vt:lpstr>Diagram Class</vt:lpstr>
      <vt:lpstr>Rancangan Antarmuka</vt:lpstr>
      <vt:lpstr>Screenshot coding di IDE</vt:lpstr>
      <vt:lpstr>Screenshot coding di 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 halaman projek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Reservasi</dc:title>
  <dc:creator>sebastiawan</dc:creator>
  <cp:lastModifiedBy>sebastiawan</cp:lastModifiedBy>
  <cp:revision>3</cp:revision>
  <dcterms:modified xsi:type="dcterms:W3CDTF">2024-01-13T23:37:56Z</dcterms:modified>
</cp:coreProperties>
</file>