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60" r:id="rId6"/>
    <p:sldId id="266" r:id="rId7"/>
    <p:sldId id="261" r:id="rId8"/>
    <p:sldId id="263" r:id="rId9"/>
    <p:sldId id="267" r:id="rId10"/>
    <p:sldId id="264" r:id="rId11"/>
    <p:sldId id="268" r:id="rId12"/>
    <p:sldId id="262" r:id="rId13"/>
    <p:sldId id="265"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68" autoAdjust="0"/>
  </p:normalViewPr>
  <p:slideViewPr>
    <p:cSldViewPr snapToGrid="0">
      <p:cViewPr varScale="1">
        <p:scale>
          <a:sx n="62" d="100"/>
          <a:sy n="62" d="100"/>
        </p:scale>
        <p:origin x="14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A94B860-D15C-4593-A15E-FBEA251D39F4}" type="datetimeFigureOut">
              <a:rPr lang="en-US" smtClean="0"/>
              <a:t>6/5/2024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0BCCC4D-BCE5-4EA5-88F3-24E8803878FF}" type="slidenum">
              <a:rPr lang="en-US" smtClean="0"/>
              <a:t>‹#›</a:t>
            </a:fld>
            <a:endParaRPr lang="en-US"/>
          </a:p>
        </p:txBody>
      </p:sp>
    </p:spTree>
    <p:extLst>
      <p:ext uri="{BB962C8B-B14F-4D97-AF65-F5344CB8AC3E}">
        <p14:creationId xmlns:p14="http://schemas.microsoft.com/office/powerpoint/2010/main" val="232574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Hi, my name is Alhassan, I am from the Data Science team, and today I am going to present to you how we have approached the problem you gave us of </a:t>
            </a:r>
            <a:r>
              <a:rPr lang="en-US" sz="1800" b="1" i="1" kern="100" dirty="0">
                <a:effectLst/>
                <a:highlight>
                  <a:srgbClr val="FFFF00"/>
                </a:highlight>
                <a:latin typeface="Times New Roman" panose="02020603050405020304" pitchFamily="18" charset="0"/>
                <a:ea typeface="Aptos" panose="020B0004020202020204" pitchFamily="34" charset="0"/>
                <a:cs typeface="Arial" panose="020B0604020202020204" pitchFamily="34" charset="0"/>
              </a:rPr>
              <a:t>which recipes will be popular 80% of the time and minimize the chances of showing unpopular recipes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BCCC4D-BCE5-4EA5-88F3-24E8803878FF}" type="slidenum">
              <a:rPr lang="en-US" smtClean="0"/>
              <a:t>1</a:t>
            </a:fld>
            <a:endParaRPr lang="en-US"/>
          </a:p>
        </p:txBody>
      </p:sp>
    </p:spTree>
    <p:extLst>
      <p:ext uri="{BB962C8B-B14F-4D97-AF65-F5344CB8AC3E}">
        <p14:creationId xmlns:p14="http://schemas.microsoft.com/office/powerpoint/2010/main" val="43931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These are the equations of the metrics that we used.</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Arial" panose="020B0604020202020204" pitchFamily="34" charset="0"/>
              </a:rPr>
              <a:t>Recall</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evaluates how well the model identifies high-traffic recipes from all recipes that are truly high-traffic.</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Arial" panose="020B0604020202020204" pitchFamily="34" charset="0"/>
              </a:rPr>
              <a:t>Precision</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evaluates how many of the recipes predicted as high-traffic are actually high-traffic recipes.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Arial" panose="020B0604020202020204" pitchFamily="34" charset="0"/>
              </a:rPr>
              <a:t>False Positive Ratio</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evaluates how many of the low-traffic recipes are incorrectly predicted as high-traffic recipes out of all the actual low-traffic recipes.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Arial" panose="020B0604020202020204" pitchFamily="34" charset="0"/>
              </a:rPr>
              <a:t>Accuracy</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dirty="0">
                <a:solidFill>
                  <a:srgbClr val="121512"/>
                </a:solidFill>
                <a:effectLst/>
                <a:highlight>
                  <a:srgbClr val="FFFFFF"/>
                </a:highlight>
                <a:latin typeface="Roboto" panose="02000000000000000000" pitchFamily="2" charset="0"/>
                <a:ea typeface="Aptos" panose="020B0004020202020204" pitchFamily="34" charset="0"/>
                <a:cs typeface="Arial" panose="020B0604020202020204" pitchFamily="34" charset="0"/>
              </a:rPr>
              <a:t>evaluates the overall correctness of the model by measuring the proportion of correctly predicted high-traffic and low-traffic recipes out of the total number of recipes</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BCCC4D-BCE5-4EA5-88F3-24E8803878FF}" type="slidenum">
              <a:rPr lang="en-US" smtClean="0"/>
              <a:t>10</a:t>
            </a:fld>
            <a:endParaRPr lang="en-US"/>
          </a:p>
        </p:txBody>
      </p:sp>
    </p:spTree>
    <p:extLst>
      <p:ext uri="{BB962C8B-B14F-4D97-AF65-F5344CB8AC3E}">
        <p14:creationId xmlns:p14="http://schemas.microsoft.com/office/powerpoint/2010/main" val="776445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Here we match our detailed objectives against the results of both models:</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highlight>
                  <a:srgbClr val="FFFF00"/>
                </a:highlight>
                <a:latin typeface="Times New Roman" panose="02020603050405020304" pitchFamily="18" charset="0"/>
                <a:ea typeface="Aptos" panose="020B0004020202020204" pitchFamily="34" charset="0"/>
                <a:cs typeface="Arial" panose="020B0604020202020204" pitchFamily="34" charset="0"/>
              </a:rPr>
              <a:t>For correctly predicting high-traffic recipes 80% of the time</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Both models have successfully surpassed this objective by scoring a recall of over 80%, but the </a:t>
            </a:r>
            <a:r>
              <a:rPr lang="en-US" sz="1800" dirty="0">
                <a:solidFill>
                  <a:srgbClr val="0D0D0D"/>
                </a:solidFill>
                <a:highlight>
                  <a:srgbClr val="FFFFFF"/>
                </a:highlight>
                <a:latin typeface="Söhne"/>
              </a:rPr>
              <a:t>Logistic Regression </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performed better with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86%</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recall.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highlight>
                  <a:srgbClr val="FFFF00"/>
                </a:highlight>
                <a:latin typeface="Times New Roman" panose="02020603050405020304" pitchFamily="18" charset="0"/>
                <a:ea typeface="Aptos" panose="020B0004020202020204" pitchFamily="34" charset="0"/>
                <a:cs typeface="Arial" panose="020B0604020202020204" pitchFamily="34" charset="0"/>
              </a:rPr>
              <a:t>To predict which recipes will lead to high traffic</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Logistic Regression performs better with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88%</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precision.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100" dirty="0">
                <a:effectLst/>
                <a:highlight>
                  <a:srgbClr val="FFFF00"/>
                </a:highlight>
                <a:latin typeface="Times New Roman" panose="02020603050405020304" pitchFamily="18" charset="0"/>
                <a:ea typeface="Aptos" panose="020B0004020202020204" pitchFamily="34" charset="0"/>
                <a:cs typeface="Arial" panose="020B0604020202020204" pitchFamily="34" charset="0"/>
              </a:rPr>
              <a:t>To Minimize the chance of showing unpopular recipes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Logistic Regression performs better with a lower false positive ratio of </a:t>
            </a: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18.7%.</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b="1" kern="0" dirty="0">
                <a:effectLst/>
                <a:highlight>
                  <a:srgbClr val="00FFFF"/>
                </a:highlight>
                <a:latin typeface="Times New Roman" panose="02020603050405020304" pitchFamily="18" charset="0"/>
                <a:ea typeface="Times New Roman" panose="02020603050405020304" pitchFamily="18" charset="0"/>
                <a:cs typeface="Arial" panose="020B0604020202020204" pitchFamily="34" charset="0"/>
              </a:rPr>
              <a:t>However, when considering the overall correctness of the model</a:t>
            </a:r>
            <a:r>
              <a:rPr lang="en-US" sz="1800" kern="0" dirty="0">
                <a:effectLst/>
                <a:highlight>
                  <a:srgbClr val="00FFFF"/>
                </a:highlight>
                <a:latin typeface="Times New Roman" panose="02020603050405020304" pitchFamily="18" charset="0"/>
                <a:ea typeface="Times New Roman" panose="02020603050405020304" pitchFamily="18"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0" dirty="0">
                <a:effectLst/>
                <a:highlight>
                  <a:srgbClr val="00FFFF"/>
                </a:highlight>
                <a:latin typeface="Times New Roman" panose="02020603050405020304" pitchFamily="18" charset="0"/>
                <a:ea typeface="Times New Roman" panose="02020603050405020304" pitchFamily="18" charset="0"/>
                <a:cs typeface="Arial" panose="020B0604020202020204" pitchFamily="34" charset="0"/>
              </a:rPr>
              <a:t>The Logistic Regression model scores </a:t>
            </a:r>
            <a:r>
              <a:rPr lang="en-US" sz="2000" b="1" i="0" kern="0" dirty="0">
                <a:effectLst/>
                <a:highlight>
                  <a:srgbClr val="00FFFF"/>
                </a:highlight>
                <a:latin typeface="Times New Roman" panose="02020603050405020304" pitchFamily="18" charset="0"/>
                <a:ea typeface="Times New Roman" panose="02020603050405020304" pitchFamily="18" charset="0"/>
                <a:cs typeface="Arial" panose="020B0604020202020204" pitchFamily="34" charset="0"/>
              </a:rPr>
              <a:t>84%</a:t>
            </a:r>
            <a:r>
              <a:rPr lang="en-US" sz="1800" kern="0" dirty="0">
                <a:effectLst/>
                <a:highlight>
                  <a:srgbClr val="00FFFF"/>
                </a:highlight>
                <a:latin typeface="Times New Roman" panose="02020603050405020304" pitchFamily="18" charset="0"/>
                <a:ea typeface="Times New Roman" panose="02020603050405020304" pitchFamily="18" charset="0"/>
                <a:cs typeface="Arial" panose="020B0604020202020204" pitchFamily="34" charset="0"/>
              </a:rPr>
              <a:t>, while the XGB Classifier achieves only a score of 79%.</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BCCC4D-BCE5-4EA5-88F3-24E8803878FF}" type="slidenum">
              <a:rPr lang="en-US" smtClean="0"/>
              <a:t>11</a:t>
            </a:fld>
            <a:endParaRPr lang="en-US"/>
          </a:p>
        </p:txBody>
      </p:sp>
    </p:spTree>
    <p:extLst>
      <p:ext uri="{BB962C8B-B14F-4D97-AF65-F5344CB8AC3E}">
        <p14:creationId xmlns:p14="http://schemas.microsoft.com/office/powerpoint/2010/main" val="14001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a:lnSpc>
                <a:spcPct val="150000"/>
              </a:lnSpc>
              <a:spcBef>
                <a:spcPts val="0"/>
              </a:spcBef>
              <a:spcAft>
                <a:spcPts val="800"/>
              </a:spcAft>
              <a:buFont typeface="Arial" panose="020B0604020202020204" pitchFamily="34" charset="0"/>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Now we have seen what we have managed to achieve in just a few weeks. I want to finish with some recommendations for what we should do next. Assuming you are happy with everything you have seen today:</a:t>
            </a:r>
          </a:p>
          <a:p>
            <a:pPr marL="285750" marR="0" indent="-285750" algn="just">
              <a:lnSpc>
                <a:spcPct val="150000"/>
              </a:lnSpc>
              <a:spcBef>
                <a:spcPts val="0"/>
              </a:spcBef>
              <a:spcAft>
                <a:spcPts val="800"/>
              </a:spcAft>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Our first recommendation would be to test the </a:t>
            </a:r>
            <a:r>
              <a:rPr lang="en-US" sz="4000" b="1" dirty="0">
                <a:solidFill>
                  <a:srgbClr val="0D0D0D"/>
                </a:solidFill>
                <a:highlight>
                  <a:srgbClr val="FFFFFF"/>
                </a:highlight>
                <a:latin typeface="Söhne"/>
              </a:rPr>
              <a:t>Logistic Regression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model with your team, we would like to compare how the model performs with real data over the next month.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285750" marR="0" indent="-285750" algn="just">
              <a:lnSpc>
                <a:spcPct val="150000"/>
              </a:lnSpc>
              <a:spcBef>
                <a:spcPts val="0"/>
              </a:spcBef>
              <a:spcAft>
                <a:spcPts val="800"/>
              </a:spcAft>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After this, we can make plans about how to fully deploy the model. </a:t>
            </a:r>
          </a:p>
          <a:p>
            <a:pPr marL="285750" marR="0" indent="-285750" algn="just">
              <a:lnSpc>
                <a:spcPct val="150000"/>
              </a:lnSpc>
              <a:spcBef>
                <a:spcPts val="0"/>
              </a:spcBef>
              <a:spcAft>
                <a:spcPts val="800"/>
              </a:spcAft>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After launching the model we should continue to improve it.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12</a:t>
            </a:fld>
            <a:endParaRPr lang="en-US"/>
          </a:p>
        </p:txBody>
      </p:sp>
    </p:spTree>
    <p:extLst>
      <p:ext uri="{BB962C8B-B14F-4D97-AF65-F5344CB8AC3E}">
        <p14:creationId xmlns:p14="http://schemas.microsoft.com/office/powerpoint/2010/main" val="231424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Thank you so much for your time today. Please reach out to me if you have any questions.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BCCC4D-BCE5-4EA5-88F3-24E8803878FF}" type="slidenum">
              <a:rPr lang="en-US" smtClean="0"/>
              <a:t>13</a:t>
            </a:fld>
            <a:endParaRPr lang="en-US"/>
          </a:p>
        </p:txBody>
      </p:sp>
    </p:spTree>
    <p:extLst>
      <p:ext uri="{BB962C8B-B14F-4D97-AF65-F5344CB8AC3E}">
        <p14:creationId xmlns:p14="http://schemas.microsoft.com/office/powerpoint/2010/main" val="170718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Before I talk about what we found, I just want to recap the goals for this project to make sure that we are all aligned. We all know </a:t>
            </a:r>
            <a:r>
              <a:rPr lang="en-US" sz="1800" b="1" i="1" kern="100" dirty="0">
                <a:effectLst/>
                <a:highlight>
                  <a:srgbClr val="FFFF00"/>
                </a:highlight>
                <a:latin typeface="Times New Roman" panose="02020603050405020304" pitchFamily="18" charset="0"/>
                <a:ea typeface="Aptos" panose="020B0004020202020204" pitchFamily="34" charset="0"/>
                <a:cs typeface="Arial" panose="020B0604020202020204" pitchFamily="34" charset="0"/>
              </a:rPr>
              <a:t>more traffic to our website means more subscriptions, more brand reputation, and higher profitability</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we divided the main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goal</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into three detailed objectives: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Minimizing the chance of showing unpopular recipes.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Predicting which recipes will lead to high traffic.</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Correctly predicting high-traffic recipes 80% of the time.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2</a:t>
            </a:fld>
            <a:endParaRPr lang="en-US"/>
          </a:p>
        </p:txBody>
      </p:sp>
    </p:spTree>
    <p:extLst>
      <p:ext uri="{BB962C8B-B14F-4D97-AF65-F5344CB8AC3E}">
        <p14:creationId xmlns:p14="http://schemas.microsoft.com/office/powerpoint/2010/main" val="59571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Let me give you an overview of the scope of the work:</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The project includes </a:t>
            </a: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data cleansing</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and</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preparation</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p>
          <a:p>
            <a:pPr marL="0" marR="0" algn="just">
              <a:lnSpc>
                <a:spcPct val="150000"/>
              </a:lnSpc>
              <a:spcBef>
                <a:spcPts val="0"/>
              </a:spcBef>
              <a:spcAft>
                <a:spcPts val="800"/>
              </a:spcAft>
            </a:pP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exploratory data analysis,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p>
          <a:p>
            <a:pPr marL="0" marR="0" algn="just">
              <a:lnSpc>
                <a:spcPct val="150000"/>
              </a:lnSpc>
              <a:spcBef>
                <a:spcPts val="0"/>
              </a:spcBef>
              <a:spcAft>
                <a:spcPts val="800"/>
              </a:spcAft>
            </a:pP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discovering insights from patterns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p>
          <a:p>
            <a:pPr marL="0" marR="0" algn="just">
              <a:lnSpc>
                <a:spcPct val="150000"/>
              </a:lnSpc>
              <a:spcBef>
                <a:spcPts val="0"/>
              </a:spcBef>
              <a:spcAft>
                <a:spcPts val="800"/>
              </a:spcAft>
            </a:pP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model development</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p>
          <a:p>
            <a:pPr marL="0" marR="0" algn="just">
              <a:lnSpc>
                <a:spcPct val="150000"/>
              </a:lnSpc>
              <a:spcBef>
                <a:spcPts val="0"/>
              </a:spcBef>
              <a:spcAft>
                <a:spcPts val="800"/>
              </a:spcAft>
            </a:pP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metrics definition</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and </a:t>
            </a:r>
          </a:p>
          <a:p>
            <a:pPr marL="0" marR="0" algn="just">
              <a:lnSpc>
                <a:spcPct val="150000"/>
              </a:lnSpc>
              <a:spcBef>
                <a:spcPts val="0"/>
              </a:spcBef>
              <a:spcAft>
                <a:spcPts val="800"/>
              </a:spcAft>
            </a:pP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recommendations based on model evaluation and insights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3</a:t>
            </a:fld>
            <a:endParaRPr lang="en-US"/>
          </a:p>
        </p:txBody>
      </p:sp>
    </p:spTree>
    <p:extLst>
      <p:ext uri="{BB962C8B-B14F-4D97-AF65-F5344CB8AC3E}">
        <p14:creationId xmlns:p14="http://schemas.microsoft.com/office/powerpoint/2010/main" val="222757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To address this problem, we used a methodology that includes many steps as follows:</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We started by validating the data that you provided to us and found that it has some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missing values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some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incorrect data types</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and some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imbalanced data</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We did the data cleaning and prepared it for analysis.</a:t>
            </a:r>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4</a:t>
            </a:fld>
            <a:endParaRPr lang="en-US"/>
          </a:p>
        </p:txBody>
      </p:sp>
    </p:spTree>
    <p:extLst>
      <p:ext uri="{BB962C8B-B14F-4D97-AF65-F5344CB8AC3E}">
        <p14:creationId xmlns:p14="http://schemas.microsoft.com/office/powerpoint/2010/main" val="149711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Then we discovered some patterns from the data as follows:</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Firstly,  in this violin plot, we can see that our recipe servings are clustered in servings for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1</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2</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4</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and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6</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and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most servings are for</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4</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This shows some imbalance in our data, as we cannot see any servings for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3</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and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5</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5</a:t>
            </a:fld>
            <a:endParaRPr lang="en-US"/>
          </a:p>
        </p:txBody>
      </p:sp>
    </p:spTree>
    <p:extLst>
      <p:ext uri="{BB962C8B-B14F-4D97-AF65-F5344CB8AC3E}">
        <p14:creationId xmlns:p14="http://schemas.microsoft.com/office/powerpoint/2010/main" val="193106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Secondly,  in the bar plot, we see that the </a:t>
            </a:r>
            <a:r>
              <a:rPr lang="en-US" sz="4000" b="1" dirty="0"/>
              <a:t>Chicken</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category has the highest number of recipes, while the other categories show </a:t>
            </a: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a relatively even distribution</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with recipe counts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ranging from 70 to just less than 110</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So, this feature “</a:t>
            </a:r>
            <a:r>
              <a:rPr lang="en-US" sz="1800" b="1" i="1" kern="100" dirty="0">
                <a:effectLst/>
                <a:latin typeface="Times New Roman" panose="02020603050405020304" pitchFamily="18" charset="0"/>
                <a:ea typeface="Aptos" panose="020B0004020202020204" pitchFamily="34" charset="0"/>
                <a:cs typeface="Arial" panose="020B0604020202020204" pitchFamily="34" charset="0"/>
              </a:rPr>
              <a:t>category</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 plays a crucial role in determining the common recipe, as its data are balanced, </a:t>
            </a:r>
            <a:r>
              <a:rPr lang="en-US" sz="1800" b="1" kern="100" dirty="0">
                <a:effectLst/>
                <a:latin typeface="Times New Roman" panose="02020603050405020304" pitchFamily="18" charset="0"/>
                <a:ea typeface="Aptos" panose="020B0004020202020204" pitchFamily="34" charset="0"/>
                <a:cs typeface="Arial" panose="020B0604020202020204" pitchFamily="34" charset="0"/>
              </a:rPr>
              <a:t>except for the </a:t>
            </a:r>
            <a:r>
              <a:rPr lang="en-US" sz="4000" b="1" dirty="0">
                <a:solidFill>
                  <a:srgbClr val="FF0000"/>
                </a:solidFill>
              </a:rPr>
              <a:t>Chicken category which can be considered as an outlier</a:t>
            </a:r>
            <a:r>
              <a:rPr lang="en-US" sz="4000" b="1" dirty="0"/>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6</a:t>
            </a:fld>
            <a:endParaRPr lang="en-US"/>
          </a:p>
        </p:txBody>
      </p:sp>
    </p:spTree>
    <p:extLst>
      <p:ext uri="{BB962C8B-B14F-4D97-AF65-F5344CB8AC3E}">
        <p14:creationId xmlns:p14="http://schemas.microsoft.com/office/powerpoint/2010/main" val="283204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Now  I am going to talk about model development:</a:t>
            </a:r>
          </a:p>
          <a:p>
            <a:pPr marL="0" marR="0" algn="just">
              <a:lnSpc>
                <a:spcPct val="150000"/>
              </a:lnSpc>
              <a:spcBef>
                <a:spcPts val="0"/>
              </a:spcBef>
              <a:spcAft>
                <a:spcPts val="800"/>
              </a:spcAft>
            </a:pPr>
            <a:endParaRPr lang="en-US" sz="1800" kern="100" dirty="0">
              <a:effectLst/>
              <a:latin typeface="Times New Roman" panose="02020603050405020304" pitchFamily="18"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We decided to try two different models to address this problem to see how each performs.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The first is the Logistic Regression model which is simple to implement and interpret, and the second is the XGB Classifier model which has high predictive accuracy. Both models will classify the result as binary, either High traffic or low.</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BCCC4D-BCE5-4EA5-88F3-24E8803878FF}" type="slidenum">
              <a:rPr lang="en-US" smtClean="0"/>
              <a:t>7</a:t>
            </a:fld>
            <a:endParaRPr lang="en-US"/>
          </a:p>
        </p:txBody>
      </p:sp>
    </p:spTree>
    <p:extLst>
      <p:ext uri="{BB962C8B-B14F-4D97-AF65-F5344CB8AC3E}">
        <p14:creationId xmlns:p14="http://schemas.microsoft.com/office/powerpoint/2010/main" val="217622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Let us see what we did to measure model performance and evaluate it:</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US" sz="1800" dirty="0">
                <a:effectLst/>
                <a:latin typeface="Times New Roman" panose="02020603050405020304" pitchFamily="18" charset="0"/>
                <a:ea typeface="Aptos" panose="020B0004020202020204" pitchFamily="34" charset="0"/>
              </a:rPr>
              <a:t>We used </a:t>
            </a:r>
            <a:r>
              <a:rPr lang="en-US" sz="1800" b="1" i="1" dirty="0">
                <a:effectLst/>
                <a:latin typeface="Times New Roman" panose="02020603050405020304" pitchFamily="18" charset="0"/>
                <a:ea typeface="Aptos" panose="020B0004020202020204" pitchFamily="34" charset="0"/>
              </a:rPr>
              <a:t>Accuracy</a:t>
            </a:r>
            <a:r>
              <a:rPr lang="en-US" sz="1800" dirty="0">
                <a:effectLst/>
                <a:latin typeface="Times New Roman" panose="02020603050405020304" pitchFamily="18" charset="0"/>
                <a:ea typeface="Aptos" panose="020B0004020202020204" pitchFamily="34" charset="0"/>
              </a:rPr>
              <a:t>, </a:t>
            </a:r>
            <a:r>
              <a:rPr lang="en-US" sz="1800" b="1" i="1" dirty="0">
                <a:effectLst/>
                <a:latin typeface="Times New Roman" panose="02020603050405020304" pitchFamily="18" charset="0"/>
                <a:ea typeface="Aptos" panose="020B0004020202020204" pitchFamily="34" charset="0"/>
              </a:rPr>
              <a:t>Confusion Matrix</a:t>
            </a:r>
            <a:r>
              <a:rPr lang="en-US" sz="1800" dirty="0">
                <a:effectLst/>
                <a:latin typeface="Times New Roman" panose="02020603050405020304" pitchFamily="18" charset="0"/>
                <a:ea typeface="Aptos" panose="020B0004020202020204" pitchFamily="34" charset="0"/>
              </a:rPr>
              <a:t>, </a:t>
            </a:r>
            <a:r>
              <a:rPr lang="en-US" sz="1800" b="1" i="1" dirty="0">
                <a:effectLst/>
                <a:latin typeface="Times New Roman" panose="02020603050405020304" pitchFamily="18" charset="0"/>
                <a:ea typeface="Aptos" panose="020B0004020202020204" pitchFamily="34" charset="0"/>
              </a:rPr>
              <a:t>Classification Report</a:t>
            </a:r>
            <a:r>
              <a:rPr lang="en-US" sz="1800" dirty="0">
                <a:effectLst/>
                <a:latin typeface="Times New Roman" panose="02020603050405020304" pitchFamily="18" charset="0"/>
                <a:ea typeface="Aptos" panose="020B0004020202020204" pitchFamily="34" charset="0"/>
              </a:rPr>
              <a:t>, and </a:t>
            </a:r>
            <a:r>
              <a:rPr lang="en-US" sz="1800" b="1" i="1" dirty="0">
                <a:effectLst/>
                <a:latin typeface="Times New Roman" panose="02020603050405020304" pitchFamily="18" charset="0"/>
                <a:ea typeface="Aptos" panose="020B0004020202020204" pitchFamily="34" charset="0"/>
              </a:rPr>
              <a:t>False Positive Ratio </a:t>
            </a:r>
            <a:r>
              <a:rPr lang="en-US" sz="1800" dirty="0">
                <a:effectLst/>
                <a:latin typeface="Times New Roman" panose="02020603050405020304" pitchFamily="18" charset="0"/>
                <a:ea typeface="Aptos" panose="020B0004020202020204" pitchFamily="34" charset="0"/>
              </a:rPr>
              <a:t>to assess both models.</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This is the result of the Logistic Regression Model</a:t>
            </a:r>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8</a:t>
            </a:fld>
            <a:endParaRPr lang="en-US"/>
          </a:p>
        </p:txBody>
      </p:sp>
    </p:spTree>
    <p:extLst>
      <p:ext uri="{BB962C8B-B14F-4D97-AF65-F5344CB8AC3E}">
        <p14:creationId xmlns:p14="http://schemas.microsoft.com/office/powerpoint/2010/main" val="418226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This is the result of the XGB Classifier Model</a:t>
            </a:r>
            <a:endParaRPr lang="en-US" dirty="0"/>
          </a:p>
          <a:p>
            <a:endParaRPr lang="en-US" dirty="0"/>
          </a:p>
        </p:txBody>
      </p:sp>
      <p:sp>
        <p:nvSpPr>
          <p:cNvPr id="4" name="Slide Number Placeholder 3"/>
          <p:cNvSpPr>
            <a:spLocks noGrp="1"/>
          </p:cNvSpPr>
          <p:nvPr>
            <p:ph type="sldNum" sz="quarter" idx="5"/>
          </p:nvPr>
        </p:nvSpPr>
        <p:spPr/>
        <p:txBody>
          <a:bodyPr/>
          <a:lstStyle/>
          <a:p>
            <a:fld id="{60BCCC4D-BCE5-4EA5-88F3-24E8803878FF}" type="slidenum">
              <a:rPr lang="en-US" smtClean="0"/>
              <a:t>9</a:t>
            </a:fld>
            <a:endParaRPr lang="en-US"/>
          </a:p>
        </p:txBody>
      </p:sp>
    </p:spTree>
    <p:extLst>
      <p:ext uri="{BB962C8B-B14F-4D97-AF65-F5344CB8AC3E}">
        <p14:creationId xmlns:p14="http://schemas.microsoft.com/office/powerpoint/2010/main" val="127842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CE442-7CAC-4D00-8F9B-3439D29C06D5}"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63992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CE442-7CAC-4D00-8F9B-3439D29C06D5}"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394479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CE442-7CAC-4D00-8F9B-3439D29C06D5}"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284813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CE442-7CAC-4D00-8F9B-3439D29C06D5}"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254062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1CE442-7CAC-4D00-8F9B-3439D29C06D5}"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223679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CE442-7CAC-4D00-8F9B-3439D29C06D5}"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5079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CE442-7CAC-4D00-8F9B-3439D29C06D5}"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269420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CE442-7CAC-4D00-8F9B-3439D29C06D5}"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359649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CE442-7CAC-4D00-8F9B-3439D29C06D5}"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214268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CE442-7CAC-4D00-8F9B-3439D29C06D5}"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163634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CE442-7CAC-4D00-8F9B-3439D29C06D5}"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36D8-8040-42CE-838A-A44A3EFAE52C}" type="slidenum">
              <a:rPr lang="en-US" smtClean="0"/>
              <a:t>‹#›</a:t>
            </a:fld>
            <a:endParaRPr lang="en-US"/>
          </a:p>
        </p:txBody>
      </p:sp>
    </p:spTree>
    <p:extLst>
      <p:ext uri="{BB962C8B-B14F-4D97-AF65-F5344CB8AC3E}">
        <p14:creationId xmlns:p14="http://schemas.microsoft.com/office/powerpoint/2010/main" val="97142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1CE442-7CAC-4D00-8F9B-3439D29C06D5}" type="datetimeFigureOut">
              <a:rPr lang="en-US" smtClean="0"/>
              <a:t>6/5/2024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436D8-8040-42CE-838A-A44A3EFAE52C}" type="slidenum">
              <a:rPr lang="en-US" smtClean="0"/>
              <a:t>‹#›</a:t>
            </a:fld>
            <a:endParaRPr lang="en-US"/>
          </a:p>
        </p:txBody>
      </p:sp>
    </p:spTree>
    <p:extLst>
      <p:ext uri="{BB962C8B-B14F-4D97-AF65-F5344CB8AC3E}">
        <p14:creationId xmlns:p14="http://schemas.microsoft.com/office/powerpoint/2010/main" val="352582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B623-44F6-6A68-9014-0CE62189F571}"/>
              </a:ext>
            </a:extLst>
          </p:cNvPr>
          <p:cNvSpPr>
            <a:spLocks noGrp="1"/>
          </p:cNvSpPr>
          <p:nvPr>
            <p:ph type="ctrTitle"/>
          </p:nvPr>
        </p:nvSpPr>
        <p:spPr/>
        <p:txBody>
          <a:bodyPr/>
          <a:lstStyle/>
          <a:p>
            <a:r>
              <a:rPr lang="en-US" b="1" i="0" dirty="0">
                <a:solidFill>
                  <a:srgbClr val="05192D"/>
                </a:solidFill>
                <a:effectLst/>
                <a:highlight>
                  <a:srgbClr val="FFFFFF"/>
                </a:highlight>
                <a:latin typeface="Studio-Feixen-Sans"/>
              </a:rPr>
              <a:t>Recipe Site Traffic</a:t>
            </a:r>
            <a:endParaRPr lang="en-US" dirty="0"/>
          </a:p>
        </p:txBody>
      </p:sp>
      <p:sp>
        <p:nvSpPr>
          <p:cNvPr id="3" name="Subtitle 2">
            <a:extLst>
              <a:ext uri="{FF2B5EF4-FFF2-40B4-BE49-F238E27FC236}">
                <a16:creationId xmlns:a16="http://schemas.microsoft.com/office/drawing/2014/main" id="{314A09D6-FDEF-C2AC-127C-7209AD4C01D4}"/>
              </a:ext>
            </a:extLst>
          </p:cNvPr>
          <p:cNvSpPr>
            <a:spLocks noGrp="1"/>
          </p:cNvSpPr>
          <p:nvPr>
            <p:ph type="subTitle" idx="1"/>
          </p:nvPr>
        </p:nvSpPr>
        <p:spPr>
          <a:xfrm>
            <a:off x="1524000" y="4087457"/>
            <a:ext cx="9144000" cy="1133272"/>
          </a:xfrm>
        </p:spPr>
        <p:txBody>
          <a:bodyPr/>
          <a:lstStyle/>
          <a:p>
            <a:r>
              <a:rPr lang="en-US"/>
              <a:t>Prepared By: Data Science Team</a:t>
            </a:r>
            <a:endParaRPr lang="en-US" dirty="0"/>
          </a:p>
        </p:txBody>
      </p:sp>
    </p:spTree>
    <p:extLst>
      <p:ext uri="{BB962C8B-B14F-4D97-AF65-F5344CB8AC3E}">
        <p14:creationId xmlns:p14="http://schemas.microsoft.com/office/powerpoint/2010/main" val="420327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text with a white background">
            <a:extLst>
              <a:ext uri="{FF2B5EF4-FFF2-40B4-BE49-F238E27FC236}">
                <a16:creationId xmlns:a16="http://schemas.microsoft.com/office/drawing/2014/main" id="{65683743-C741-4776-E2DC-5EDD9140C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 y="2373621"/>
            <a:ext cx="4584257" cy="1593029"/>
          </a:xfrm>
          <a:prstGeom prst="rect">
            <a:avLst/>
          </a:prstGeom>
        </p:spPr>
      </p:pic>
      <p:pic>
        <p:nvPicPr>
          <p:cNvPr id="7" name="Picture 6" descr="A mathematical equation with black text&#10;&#10;Description automatically generated">
            <a:extLst>
              <a:ext uri="{FF2B5EF4-FFF2-40B4-BE49-F238E27FC236}">
                <a16:creationId xmlns:a16="http://schemas.microsoft.com/office/drawing/2014/main" id="{BBE18DAE-ACCB-C7CE-3DFB-953448686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564296"/>
            <a:ext cx="5230399" cy="1402354"/>
          </a:xfrm>
          <a:prstGeom prst="rect">
            <a:avLst/>
          </a:prstGeom>
        </p:spPr>
      </p:pic>
      <p:pic>
        <p:nvPicPr>
          <p:cNvPr id="9" name="Picture 8" descr="A math equation with a equal sign&#10;&#10;Description automatically generated with medium confidence">
            <a:extLst>
              <a:ext uri="{FF2B5EF4-FFF2-40B4-BE49-F238E27FC236}">
                <a16:creationId xmlns:a16="http://schemas.microsoft.com/office/drawing/2014/main" id="{D4A2E364-C225-59F8-38AE-FB9BB1C1D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175433"/>
            <a:ext cx="5485292" cy="2355513"/>
          </a:xfrm>
          <a:prstGeom prst="rect">
            <a:avLst/>
          </a:prstGeom>
        </p:spPr>
      </p:pic>
      <p:pic>
        <p:nvPicPr>
          <p:cNvPr id="13" name="Picture 12" descr="A black line with text&#10;&#10;Description automatically generated">
            <a:extLst>
              <a:ext uri="{FF2B5EF4-FFF2-40B4-BE49-F238E27FC236}">
                <a16:creationId xmlns:a16="http://schemas.microsoft.com/office/drawing/2014/main" id="{5599B0C6-7D6A-FF68-C8AD-7C33191AD1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740" y="4636490"/>
            <a:ext cx="3956647" cy="1103472"/>
          </a:xfrm>
          <a:prstGeom prst="rect">
            <a:avLst/>
          </a:prstGeom>
        </p:spPr>
      </p:pic>
      <p:sp>
        <p:nvSpPr>
          <p:cNvPr id="16" name="Title 1">
            <a:extLst>
              <a:ext uri="{FF2B5EF4-FFF2-40B4-BE49-F238E27FC236}">
                <a16:creationId xmlns:a16="http://schemas.microsoft.com/office/drawing/2014/main" id="{B81422F6-5C32-6619-FC48-15A620A925A5}"/>
              </a:ext>
            </a:extLst>
          </p:cNvPr>
          <p:cNvSpPr txBox="1">
            <a:spLocks/>
          </p:cNvSpPr>
          <p:nvPr/>
        </p:nvSpPr>
        <p:spPr>
          <a:xfrm>
            <a:off x="839555" y="3465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Methodology</a:t>
            </a:r>
          </a:p>
        </p:txBody>
      </p:sp>
      <p:sp>
        <p:nvSpPr>
          <p:cNvPr id="21" name="Content Placeholder 2">
            <a:extLst>
              <a:ext uri="{FF2B5EF4-FFF2-40B4-BE49-F238E27FC236}">
                <a16:creationId xmlns:a16="http://schemas.microsoft.com/office/drawing/2014/main" id="{33A1396A-EECB-AC2F-855E-DC5958A6D003}"/>
              </a:ext>
            </a:extLst>
          </p:cNvPr>
          <p:cNvSpPr>
            <a:spLocks noGrp="1"/>
          </p:cNvSpPr>
          <p:nvPr>
            <p:ph idx="1"/>
          </p:nvPr>
        </p:nvSpPr>
        <p:spPr>
          <a:xfrm>
            <a:off x="350197" y="1770434"/>
            <a:ext cx="5456674" cy="4660413"/>
          </a:xfrm>
        </p:spPr>
        <p:txBody>
          <a:bodyPr>
            <a:noAutofit/>
          </a:bodyPr>
          <a:lstStyle/>
          <a:p>
            <a:pPr marL="0" indent="0">
              <a:buNone/>
            </a:pPr>
            <a:r>
              <a:rPr lang="en-US" b="1" i="1" dirty="0"/>
              <a:t>Metrics</a:t>
            </a:r>
            <a:endParaRPr lang="en-US" sz="3200" b="1" i="1" dirty="0"/>
          </a:p>
        </p:txBody>
      </p:sp>
    </p:spTree>
    <p:extLst>
      <p:ext uri="{BB962C8B-B14F-4D97-AF65-F5344CB8AC3E}">
        <p14:creationId xmlns:p14="http://schemas.microsoft.com/office/powerpoint/2010/main" val="94200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369651" y="1478604"/>
            <a:ext cx="10984149" cy="5165287"/>
          </a:xfrm>
        </p:spPr>
        <p:txBody>
          <a:bodyPr>
            <a:normAutofit fontScale="92500" lnSpcReduction="10000"/>
          </a:bodyPr>
          <a:lstStyle/>
          <a:p>
            <a:pPr algn="just">
              <a:lnSpc>
                <a:spcPct val="150000"/>
              </a:lnSpc>
              <a:buFont typeface="Wingdings" panose="05000000000000000000" pitchFamily="2" charset="2"/>
              <a:buChar char="v"/>
            </a:pPr>
            <a:r>
              <a:rPr lang="en-US" b="1" i="1" dirty="0">
                <a:highlight>
                  <a:srgbClr val="00FFFF"/>
                </a:highlight>
              </a:rPr>
              <a:t> Correctly predict high-traffic recipes 80% of the time:</a:t>
            </a:r>
          </a:p>
          <a:p>
            <a:pPr lvl="1">
              <a:lnSpc>
                <a:spcPct val="107000"/>
              </a:lnSpc>
              <a:spcBef>
                <a:spcPts val="0"/>
              </a:spcBef>
              <a:spcAft>
                <a:spcPts val="800"/>
              </a:spcAft>
              <a:buFont typeface="Wingdings" panose="05000000000000000000" pitchFamily="2" charset="2"/>
              <a:buChar char="ü"/>
            </a:pPr>
            <a:r>
              <a:rPr lang="en-US" sz="2000" dirty="0">
                <a:solidFill>
                  <a:srgbClr val="0D0D0D"/>
                </a:solidFill>
                <a:highlight>
                  <a:srgbClr val="FFFFFF"/>
                </a:highlight>
                <a:latin typeface="Söhne"/>
              </a:rPr>
              <a:t>Both models achieve over </a:t>
            </a:r>
            <a:r>
              <a:rPr lang="en-US" sz="2000" b="1" dirty="0">
                <a:solidFill>
                  <a:srgbClr val="0D0D0D"/>
                </a:solidFill>
                <a:latin typeface="Söhne"/>
              </a:rPr>
              <a:t>80% </a:t>
            </a:r>
            <a:r>
              <a:rPr lang="en-US" sz="2000" dirty="0">
                <a:solidFill>
                  <a:srgbClr val="0D0D0D"/>
                </a:solidFill>
                <a:highlight>
                  <a:srgbClr val="FFFFFF"/>
                </a:highlight>
                <a:latin typeface="Söhne"/>
              </a:rPr>
              <a:t>of the time (Recall of High), but the Logistic Regression has a slightly higher recall of </a:t>
            </a:r>
            <a:r>
              <a:rPr lang="en-US" sz="2000" b="1" dirty="0">
                <a:solidFill>
                  <a:srgbClr val="0D0D0D"/>
                </a:solidFill>
                <a:highlight>
                  <a:srgbClr val="FFFF00"/>
                </a:highlight>
                <a:latin typeface="Söhne"/>
              </a:rPr>
              <a:t>86%</a:t>
            </a:r>
            <a:r>
              <a:rPr lang="en-US" sz="2000" dirty="0">
                <a:solidFill>
                  <a:srgbClr val="0D0D0D"/>
                </a:solidFill>
                <a:highlight>
                  <a:srgbClr val="FFFFFF"/>
                </a:highlight>
                <a:latin typeface="Söhne"/>
              </a:rPr>
              <a:t>, while the XGB Classifier is only </a:t>
            </a:r>
            <a:r>
              <a:rPr lang="en-US" sz="2000" b="1" dirty="0">
                <a:solidFill>
                  <a:srgbClr val="0D0D0D"/>
                </a:solidFill>
                <a:highlight>
                  <a:srgbClr val="FFFF00"/>
                </a:highlight>
                <a:latin typeface="Söhne"/>
              </a:rPr>
              <a:t>84%</a:t>
            </a:r>
            <a:r>
              <a:rPr lang="en-US" sz="2000" dirty="0">
                <a:solidFill>
                  <a:srgbClr val="0D0D0D"/>
                </a:solidFill>
                <a:highlight>
                  <a:srgbClr val="FFFFFF"/>
                </a:highlight>
                <a:latin typeface="Söhne"/>
              </a:rPr>
              <a:t>.</a:t>
            </a:r>
          </a:p>
          <a:p>
            <a:pPr algn="just">
              <a:lnSpc>
                <a:spcPct val="160000"/>
              </a:lnSpc>
              <a:buFont typeface="Wingdings" panose="05000000000000000000" pitchFamily="2" charset="2"/>
              <a:buChar char="v"/>
            </a:pPr>
            <a:r>
              <a:rPr lang="en-US" b="1" i="1" dirty="0">
                <a:highlight>
                  <a:srgbClr val="00FFFF"/>
                </a:highlight>
              </a:rPr>
              <a:t>Predict which recipes will lead to high traffic:</a:t>
            </a:r>
          </a:p>
          <a:p>
            <a:pPr lvl="1">
              <a:lnSpc>
                <a:spcPct val="117000"/>
              </a:lnSpc>
              <a:spcBef>
                <a:spcPts val="0"/>
              </a:spcBef>
              <a:spcAft>
                <a:spcPts val="800"/>
              </a:spcAft>
              <a:buFont typeface="Wingdings" panose="05000000000000000000" pitchFamily="2" charset="2"/>
              <a:buChar char="ü"/>
            </a:pPr>
            <a:r>
              <a:rPr lang="en-US" sz="2000" dirty="0">
                <a:solidFill>
                  <a:srgbClr val="0D0D0D"/>
                </a:solidFill>
                <a:highlight>
                  <a:srgbClr val="FFFFFF"/>
                </a:highlight>
                <a:latin typeface="Söhne"/>
              </a:rPr>
              <a:t>The Logistic Regression model has a higher precision of </a:t>
            </a:r>
            <a:r>
              <a:rPr lang="en-US" sz="2000" b="1" dirty="0">
                <a:solidFill>
                  <a:srgbClr val="0D0D0D"/>
                </a:solidFill>
                <a:highlight>
                  <a:srgbClr val="00FF00"/>
                </a:highlight>
                <a:latin typeface="Söhne"/>
              </a:rPr>
              <a:t>88%</a:t>
            </a:r>
            <a:r>
              <a:rPr lang="en-US" sz="2000" dirty="0">
                <a:solidFill>
                  <a:srgbClr val="0D0D0D"/>
                </a:solidFill>
                <a:highlight>
                  <a:srgbClr val="FFFFFF"/>
                </a:highlight>
                <a:latin typeface="Söhne"/>
              </a:rPr>
              <a:t> compared to XGB Classifier’s </a:t>
            </a:r>
            <a:r>
              <a:rPr lang="en-US" sz="2000" b="1" dirty="0">
                <a:solidFill>
                  <a:srgbClr val="0D0D0D"/>
                </a:solidFill>
                <a:highlight>
                  <a:srgbClr val="00FF00"/>
                </a:highlight>
                <a:latin typeface="Söhne"/>
              </a:rPr>
              <a:t>82%</a:t>
            </a:r>
            <a:r>
              <a:rPr lang="en-US" sz="2000" dirty="0">
                <a:solidFill>
                  <a:srgbClr val="0D0D0D"/>
                </a:solidFill>
                <a:highlight>
                  <a:srgbClr val="FFFFFF"/>
                </a:highlight>
                <a:latin typeface="Söhne"/>
              </a:rPr>
              <a:t>.</a:t>
            </a:r>
          </a:p>
          <a:p>
            <a:pPr algn="just">
              <a:lnSpc>
                <a:spcPct val="160000"/>
              </a:lnSpc>
              <a:buFont typeface="Wingdings" panose="05000000000000000000" pitchFamily="2" charset="2"/>
              <a:buChar char="v"/>
            </a:pPr>
            <a:r>
              <a:rPr lang="en-US" b="1" i="1" dirty="0">
                <a:highlight>
                  <a:srgbClr val="00FFFF"/>
                </a:highlight>
              </a:rPr>
              <a:t>Minimize the chance of showing unpopular recipes:</a:t>
            </a:r>
          </a:p>
          <a:p>
            <a:pPr lvl="1">
              <a:lnSpc>
                <a:spcPct val="107000"/>
              </a:lnSpc>
              <a:spcBef>
                <a:spcPts val="0"/>
              </a:spcBef>
              <a:spcAft>
                <a:spcPts val="800"/>
              </a:spcAft>
              <a:buFont typeface="Wingdings" panose="05000000000000000000" pitchFamily="2" charset="2"/>
              <a:buChar char="ü"/>
            </a:pPr>
            <a:r>
              <a:rPr lang="en-US" sz="2000" dirty="0">
                <a:solidFill>
                  <a:srgbClr val="0D0D0D"/>
                </a:solidFill>
                <a:highlight>
                  <a:srgbClr val="FFFFFF"/>
                </a:highlight>
                <a:latin typeface="Söhne"/>
              </a:rPr>
              <a:t>The Logistic Regression model has a lower false positive rate of </a:t>
            </a:r>
            <a:r>
              <a:rPr lang="en-US" sz="2000" b="1" dirty="0">
                <a:solidFill>
                  <a:schemeClr val="bg1"/>
                </a:solidFill>
                <a:highlight>
                  <a:srgbClr val="FF0000"/>
                </a:highlight>
                <a:latin typeface="Söhne"/>
              </a:rPr>
              <a:t>18.7%</a:t>
            </a:r>
            <a:r>
              <a:rPr lang="en-US" sz="2000" dirty="0">
                <a:solidFill>
                  <a:srgbClr val="0D0D0D"/>
                </a:solidFill>
                <a:highlight>
                  <a:srgbClr val="FFFFFF"/>
                </a:highlight>
                <a:latin typeface="Söhne"/>
              </a:rPr>
              <a:t> compared to the XGB Classifier's </a:t>
            </a:r>
            <a:r>
              <a:rPr lang="en-US" sz="2000" b="1" dirty="0">
                <a:solidFill>
                  <a:schemeClr val="bg1"/>
                </a:solidFill>
                <a:highlight>
                  <a:srgbClr val="FF0000"/>
                </a:highlight>
                <a:latin typeface="Söhne"/>
              </a:rPr>
              <a:t>29.3%</a:t>
            </a:r>
            <a:r>
              <a:rPr lang="en-US" sz="2000" dirty="0">
                <a:solidFill>
                  <a:schemeClr val="bg1"/>
                </a:solidFill>
                <a:highlight>
                  <a:srgbClr val="FFFFFF"/>
                </a:highlight>
                <a:latin typeface="Söhne"/>
              </a:rPr>
              <a:t>.</a:t>
            </a:r>
          </a:p>
          <a:p>
            <a:pPr algn="just">
              <a:lnSpc>
                <a:spcPct val="170000"/>
              </a:lnSpc>
              <a:buFont typeface="Wingdings" panose="05000000000000000000" pitchFamily="2" charset="2"/>
              <a:buChar char="v"/>
            </a:pPr>
            <a:r>
              <a:rPr lang="en-US" dirty="0">
                <a:solidFill>
                  <a:schemeClr val="bg1"/>
                </a:solidFill>
                <a:highlight>
                  <a:srgbClr val="000000"/>
                </a:highlight>
                <a:latin typeface="Söhne"/>
              </a:rPr>
              <a:t> </a:t>
            </a:r>
            <a:r>
              <a:rPr lang="en-US" b="1" i="1" dirty="0">
                <a:solidFill>
                  <a:schemeClr val="bg1"/>
                </a:solidFill>
                <a:highlight>
                  <a:srgbClr val="000000"/>
                </a:highlight>
              </a:rPr>
              <a:t>However, when considering the overall accuracy:</a:t>
            </a:r>
          </a:p>
          <a:p>
            <a:pPr lvl="1">
              <a:lnSpc>
                <a:spcPct val="107000"/>
              </a:lnSpc>
              <a:spcBef>
                <a:spcPts val="0"/>
              </a:spcBef>
              <a:spcAft>
                <a:spcPts val="800"/>
              </a:spcAft>
              <a:buFont typeface="Wingdings" panose="05000000000000000000" pitchFamily="2" charset="2"/>
              <a:buChar char="ü"/>
            </a:pPr>
            <a:r>
              <a:rPr lang="en-US" sz="2000" dirty="0">
                <a:highlight>
                  <a:srgbClr val="FFFFFF"/>
                </a:highlight>
                <a:latin typeface="Söhne"/>
              </a:rPr>
              <a:t>The </a:t>
            </a:r>
            <a:r>
              <a:rPr lang="en-US" sz="2000" b="1" u="sng" dirty="0">
                <a:highlight>
                  <a:srgbClr val="FFFFFF"/>
                </a:highlight>
                <a:latin typeface="Söhne"/>
              </a:rPr>
              <a:t>Logistic Regression </a:t>
            </a:r>
            <a:r>
              <a:rPr lang="en-US" sz="2000" dirty="0">
                <a:highlight>
                  <a:srgbClr val="FFFFFF"/>
                </a:highlight>
                <a:latin typeface="Söhne"/>
              </a:rPr>
              <a:t>model scores </a:t>
            </a:r>
            <a:r>
              <a:rPr lang="en-US" b="1" dirty="0">
                <a:highlight>
                  <a:srgbClr val="FFFFFF"/>
                </a:highlight>
                <a:latin typeface="Söhne"/>
              </a:rPr>
              <a:t>84%</a:t>
            </a:r>
            <a:r>
              <a:rPr lang="en-US" sz="2000" dirty="0">
                <a:highlight>
                  <a:srgbClr val="FFFFFF"/>
                </a:highlight>
                <a:latin typeface="Söhne"/>
              </a:rPr>
              <a:t>, while the XGB Classifier achieves a score of </a:t>
            </a:r>
            <a:r>
              <a:rPr lang="en-US" sz="2000" b="1" dirty="0">
                <a:highlight>
                  <a:srgbClr val="FFFFFF"/>
                </a:highlight>
                <a:latin typeface="Söhne"/>
              </a:rPr>
              <a:t>79%</a:t>
            </a:r>
            <a:r>
              <a:rPr lang="en-US" sz="2000" dirty="0">
                <a:highlight>
                  <a:srgbClr val="FFFFFF"/>
                </a:highlight>
                <a:latin typeface="Söhne"/>
              </a:rPr>
              <a:t>.</a:t>
            </a:r>
          </a:p>
        </p:txBody>
      </p:sp>
    </p:spTree>
    <p:extLst>
      <p:ext uri="{BB962C8B-B14F-4D97-AF65-F5344CB8AC3E}">
        <p14:creationId xmlns:p14="http://schemas.microsoft.com/office/powerpoint/2010/main" val="175918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5384-C447-3837-559C-502D8159DCEA}"/>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6EAB7B56-2E9F-CC50-3F09-5451E5629423}"/>
              </a:ext>
            </a:extLst>
          </p:cNvPr>
          <p:cNvSpPr>
            <a:spLocks noGrp="1"/>
          </p:cNvSpPr>
          <p:nvPr>
            <p:ph idx="1"/>
          </p:nvPr>
        </p:nvSpPr>
        <p:spPr/>
        <p:txBody>
          <a:bodyPr>
            <a:normAutofit fontScale="92500"/>
          </a:bodyPr>
          <a:lstStyle/>
          <a:p>
            <a:pPr algn="just">
              <a:lnSpc>
                <a:spcPct val="150000"/>
              </a:lnSpc>
            </a:pPr>
            <a:r>
              <a:rPr lang="en-US" b="1" dirty="0">
                <a:solidFill>
                  <a:srgbClr val="0D0D0D"/>
                </a:solidFill>
                <a:highlight>
                  <a:srgbClr val="FFFFFF"/>
                </a:highlight>
                <a:latin typeface="Söhne"/>
              </a:rPr>
              <a:t>Evaluate the Logistic Regression model </a:t>
            </a:r>
            <a:r>
              <a:rPr lang="en-US" dirty="0">
                <a:solidFill>
                  <a:srgbClr val="0D0D0D"/>
                </a:solidFill>
                <a:highlight>
                  <a:srgbClr val="FFFFFF"/>
                </a:highlight>
                <a:latin typeface="Söhne"/>
              </a:rPr>
              <a:t>using actual traffic data for the initial month.</a:t>
            </a:r>
          </a:p>
          <a:p>
            <a:pPr algn="just">
              <a:lnSpc>
                <a:spcPct val="150000"/>
              </a:lnSpc>
            </a:pPr>
            <a:r>
              <a:rPr lang="en-US" dirty="0">
                <a:solidFill>
                  <a:srgbClr val="0D0D0D"/>
                </a:solidFill>
                <a:highlight>
                  <a:srgbClr val="FFFFFF"/>
                </a:highlight>
                <a:latin typeface="Söhne"/>
              </a:rPr>
              <a:t>Identify any errors that might arise to </a:t>
            </a:r>
            <a:r>
              <a:rPr lang="en-US" b="1" dirty="0">
                <a:solidFill>
                  <a:srgbClr val="0D0D0D"/>
                </a:solidFill>
                <a:highlight>
                  <a:srgbClr val="FFFFFF"/>
                </a:highlight>
                <a:latin typeface="Söhne"/>
              </a:rPr>
              <a:t>improve the metrics </a:t>
            </a:r>
            <a:r>
              <a:rPr lang="en-US" dirty="0">
                <a:solidFill>
                  <a:srgbClr val="0D0D0D"/>
                </a:solidFill>
                <a:highlight>
                  <a:srgbClr val="FFFFFF"/>
                </a:highlight>
                <a:latin typeface="Söhne"/>
              </a:rPr>
              <a:t>of the model.</a:t>
            </a:r>
          </a:p>
          <a:p>
            <a:pPr algn="just">
              <a:lnSpc>
                <a:spcPct val="150000"/>
              </a:lnSpc>
            </a:pPr>
            <a:r>
              <a:rPr lang="en-US" b="1" dirty="0">
                <a:solidFill>
                  <a:srgbClr val="0D0D0D"/>
                </a:solidFill>
                <a:highlight>
                  <a:srgbClr val="FFFFFF"/>
                </a:highlight>
                <a:latin typeface="Söhne"/>
              </a:rPr>
              <a:t>Deploy the Logistic Regression</a:t>
            </a:r>
            <a:r>
              <a:rPr lang="en-US" dirty="0">
                <a:solidFill>
                  <a:srgbClr val="0D0D0D"/>
                </a:solidFill>
                <a:highlight>
                  <a:srgbClr val="FFFFFF"/>
                </a:highlight>
                <a:latin typeface="Söhne"/>
              </a:rPr>
              <a:t>, using an efficient deployment strategy.</a:t>
            </a:r>
          </a:p>
          <a:p>
            <a:pPr algn="just">
              <a:lnSpc>
                <a:spcPct val="150000"/>
              </a:lnSpc>
            </a:pPr>
            <a:r>
              <a:rPr lang="en-US" b="1" dirty="0">
                <a:solidFill>
                  <a:srgbClr val="0D0D0D"/>
                </a:solidFill>
                <a:highlight>
                  <a:srgbClr val="FFFFFF"/>
                </a:highlight>
                <a:latin typeface="Söhne"/>
              </a:rPr>
              <a:t>Continuous improve the model </a:t>
            </a:r>
            <a:r>
              <a:rPr lang="en-US" dirty="0">
                <a:solidFill>
                  <a:srgbClr val="0D0D0D"/>
                </a:solidFill>
                <a:highlight>
                  <a:srgbClr val="FFFFFF"/>
                </a:highlight>
                <a:latin typeface="Söhne"/>
              </a:rPr>
              <a:t>by </a:t>
            </a:r>
            <a:r>
              <a:rPr lang="en-US" i="1" dirty="0">
                <a:solidFill>
                  <a:srgbClr val="0D0D0D"/>
                </a:solidFill>
                <a:highlight>
                  <a:srgbClr val="FFFFFF"/>
                </a:highlight>
                <a:latin typeface="Söhne"/>
              </a:rPr>
              <a:t>collecting</a:t>
            </a:r>
            <a:r>
              <a:rPr lang="en-US" dirty="0">
                <a:solidFill>
                  <a:srgbClr val="0D0D0D"/>
                </a:solidFill>
                <a:highlight>
                  <a:srgbClr val="FFFFFF"/>
                </a:highlight>
                <a:latin typeface="Söhne"/>
              </a:rPr>
              <a:t> </a:t>
            </a:r>
            <a:r>
              <a:rPr lang="en-US" i="1" dirty="0">
                <a:solidFill>
                  <a:srgbClr val="0D0D0D"/>
                </a:solidFill>
                <a:highlight>
                  <a:srgbClr val="FFFFFF"/>
                </a:highlight>
                <a:latin typeface="Söhne"/>
              </a:rPr>
              <a:t>more data</a:t>
            </a:r>
            <a:r>
              <a:rPr lang="en-US" dirty="0">
                <a:solidFill>
                  <a:srgbClr val="0D0D0D"/>
                </a:solidFill>
                <a:highlight>
                  <a:srgbClr val="FFFFFF"/>
                </a:highlight>
                <a:latin typeface="Söhne"/>
              </a:rPr>
              <a:t>, </a:t>
            </a:r>
            <a:r>
              <a:rPr lang="en-US" i="1" dirty="0">
                <a:solidFill>
                  <a:srgbClr val="0D0D0D"/>
                </a:solidFill>
                <a:highlight>
                  <a:srgbClr val="FFFFFF"/>
                </a:highlight>
                <a:latin typeface="Söhne"/>
              </a:rPr>
              <a:t>applying feature engineering</a:t>
            </a:r>
            <a:r>
              <a:rPr lang="en-US" dirty="0">
                <a:solidFill>
                  <a:srgbClr val="0D0D0D"/>
                </a:solidFill>
                <a:highlight>
                  <a:srgbClr val="FFFFFF"/>
                </a:highlight>
                <a:latin typeface="Söhne"/>
              </a:rPr>
              <a:t>, and </a:t>
            </a:r>
            <a:r>
              <a:rPr lang="en-US" i="1" dirty="0">
                <a:solidFill>
                  <a:srgbClr val="0D0D0D"/>
                </a:solidFill>
                <a:highlight>
                  <a:srgbClr val="FFFFFF"/>
                </a:highlight>
                <a:latin typeface="Söhne"/>
              </a:rPr>
              <a:t>fine-tuning parameters</a:t>
            </a:r>
            <a:r>
              <a:rPr lang="en-US" dirty="0">
                <a:solidFill>
                  <a:srgbClr val="0D0D0D"/>
                </a:solidFill>
                <a:highlight>
                  <a:srgbClr val="FFFFFF"/>
                </a:highlight>
                <a:latin typeface="Söhne"/>
              </a:rPr>
              <a:t>.</a:t>
            </a:r>
          </a:p>
        </p:txBody>
      </p:sp>
    </p:spTree>
    <p:extLst>
      <p:ext uri="{BB962C8B-B14F-4D97-AF65-F5344CB8AC3E}">
        <p14:creationId xmlns:p14="http://schemas.microsoft.com/office/powerpoint/2010/main" val="105302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67E2-1615-406C-6788-9FCC0EB221F7}"/>
              </a:ext>
            </a:extLst>
          </p:cNvPr>
          <p:cNvSpPr>
            <a:spLocks noGrp="1"/>
          </p:cNvSpPr>
          <p:nvPr>
            <p:ph type="title"/>
          </p:nvPr>
        </p:nvSpPr>
        <p:spPr>
          <a:xfrm>
            <a:off x="838200" y="365125"/>
            <a:ext cx="10515600" cy="5791835"/>
          </a:xfrm>
        </p:spPr>
        <p:txBody>
          <a:bodyPr/>
          <a:lstStyle/>
          <a:p>
            <a:pPr algn="ctr"/>
            <a:r>
              <a:rPr lang="en-US" dirty="0"/>
              <a:t>Thank You</a:t>
            </a:r>
          </a:p>
        </p:txBody>
      </p:sp>
    </p:spTree>
    <p:extLst>
      <p:ext uri="{BB962C8B-B14F-4D97-AF65-F5344CB8AC3E}">
        <p14:creationId xmlns:p14="http://schemas.microsoft.com/office/powerpoint/2010/main" val="333497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14CE-38D8-DC66-FEDF-F58219781A96}"/>
              </a:ext>
            </a:extLst>
          </p:cNvPr>
          <p:cNvSpPr>
            <a:spLocks noGrp="1"/>
          </p:cNvSpPr>
          <p:nvPr>
            <p:ph type="title"/>
          </p:nvPr>
        </p:nvSpPr>
        <p:spPr/>
        <p:txBody>
          <a:bodyPr/>
          <a:lstStyle/>
          <a:p>
            <a:r>
              <a:rPr lang="en-US" dirty="0"/>
              <a:t>Business Goal</a:t>
            </a:r>
          </a:p>
        </p:txBody>
      </p:sp>
      <p:sp>
        <p:nvSpPr>
          <p:cNvPr id="3" name="Content Placeholder 2">
            <a:extLst>
              <a:ext uri="{FF2B5EF4-FFF2-40B4-BE49-F238E27FC236}">
                <a16:creationId xmlns:a16="http://schemas.microsoft.com/office/drawing/2014/main" id="{0CE1A0F9-7C43-A0F2-17FA-7A84FECC3D79}"/>
              </a:ext>
            </a:extLst>
          </p:cNvPr>
          <p:cNvSpPr>
            <a:spLocks noGrp="1"/>
          </p:cNvSpPr>
          <p:nvPr>
            <p:ph idx="1"/>
          </p:nvPr>
        </p:nvSpPr>
        <p:spPr/>
        <p:txBody>
          <a:bodyPr>
            <a:normAutofit lnSpcReduction="10000"/>
          </a:bodyPr>
          <a:lstStyle/>
          <a:p>
            <a:pPr marL="0" indent="0" algn="just">
              <a:buNone/>
            </a:pPr>
            <a:r>
              <a:rPr lang="en-US" sz="3200" b="1" i="1" dirty="0"/>
              <a:t>Main Goal:</a:t>
            </a:r>
          </a:p>
          <a:p>
            <a:pPr algn="just"/>
            <a:r>
              <a:rPr lang="en-US" dirty="0"/>
              <a:t>The main objective is to </a:t>
            </a:r>
            <a:r>
              <a:rPr lang="en-US" b="1" dirty="0">
                <a:solidFill>
                  <a:srgbClr val="00B0F0"/>
                </a:solidFill>
              </a:rPr>
              <a:t>increase daily subscriptions to our website</a:t>
            </a:r>
            <a:r>
              <a:rPr lang="en-US" dirty="0"/>
              <a:t> for a strategic move that contributes to an enhanced brand reputation and higher profitability.</a:t>
            </a:r>
          </a:p>
          <a:p>
            <a:pPr algn="just"/>
            <a:endParaRPr lang="en-US" dirty="0"/>
          </a:p>
          <a:p>
            <a:pPr marL="0" indent="0" algn="just">
              <a:buNone/>
            </a:pPr>
            <a:r>
              <a:rPr lang="en-US" sz="3200" b="1" i="1" dirty="0"/>
              <a:t>Detailed Objective</a:t>
            </a:r>
          </a:p>
          <a:p>
            <a:pPr algn="just"/>
            <a:r>
              <a:rPr lang="en-US" dirty="0"/>
              <a:t>Minimize the chance of showing unpopular recipes.</a:t>
            </a:r>
          </a:p>
          <a:p>
            <a:pPr algn="just"/>
            <a:r>
              <a:rPr lang="en-US" dirty="0"/>
              <a:t>Predict which recipes will lead to high traffic.</a:t>
            </a:r>
          </a:p>
          <a:p>
            <a:pPr algn="just"/>
            <a:r>
              <a:rPr lang="en-US" dirty="0"/>
              <a:t>Correctly predict high-traffic recipes </a:t>
            </a:r>
            <a:r>
              <a:rPr lang="en-US" b="1" dirty="0"/>
              <a:t>80%</a:t>
            </a:r>
            <a:r>
              <a:rPr lang="en-US" dirty="0"/>
              <a:t> of the time.</a:t>
            </a:r>
          </a:p>
        </p:txBody>
      </p:sp>
    </p:spTree>
    <p:extLst>
      <p:ext uri="{BB962C8B-B14F-4D97-AF65-F5344CB8AC3E}">
        <p14:creationId xmlns:p14="http://schemas.microsoft.com/office/powerpoint/2010/main" val="47745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BB7F-A51D-F846-1818-84D350DB9FB2}"/>
              </a:ext>
            </a:extLst>
          </p:cNvPr>
          <p:cNvSpPr>
            <a:spLocks noGrp="1"/>
          </p:cNvSpPr>
          <p:nvPr>
            <p:ph type="title"/>
          </p:nvPr>
        </p:nvSpPr>
        <p:spPr/>
        <p:txBody>
          <a:bodyPr/>
          <a:lstStyle/>
          <a:p>
            <a:r>
              <a:rPr lang="en-US"/>
              <a:t>Scope of Work</a:t>
            </a:r>
            <a:endParaRPr lang="en-US" dirty="0"/>
          </a:p>
        </p:txBody>
      </p:sp>
      <p:sp>
        <p:nvSpPr>
          <p:cNvPr id="3" name="Content Placeholder 2">
            <a:extLst>
              <a:ext uri="{FF2B5EF4-FFF2-40B4-BE49-F238E27FC236}">
                <a16:creationId xmlns:a16="http://schemas.microsoft.com/office/drawing/2014/main" id="{35E79614-F7B3-3371-0786-16F32E67173C}"/>
              </a:ext>
            </a:extLst>
          </p:cNvPr>
          <p:cNvSpPr>
            <a:spLocks noGrp="1"/>
          </p:cNvSpPr>
          <p:nvPr>
            <p:ph idx="1"/>
          </p:nvPr>
        </p:nvSpPr>
        <p:spPr/>
        <p:txBody>
          <a:bodyPr>
            <a:normAutofit/>
          </a:bodyPr>
          <a:lstStyle/>
          <a:p>
            <a:pPr algn="just"/>
            <a:r>
              <a:rPr lang="en-US"/>
              <a:t>The project scope includes </a:t>
            </a:r>
            <a:r>
              <a:rPr lang="en-US" b="1"/>
              <a:t>data cleaning</a:t>
            </a:r>
            <a:r>
              <a:rPr lang="en-US"/>
              <a:t>, </a:t>
            </a:r>
            <a:r>
              <a:rPr lang="en-US" b="1"/>
              <a:t>exploratory d</a:t>
            </a:r>
            <a:r>
              <a:rPr lang="en-US" sz="2800" b="1"/>
              <a:t>ata </a:t>
            </a:r>
            <a:r>
              <a:rPr lang="en-US" b="1"/>
              <a:t>analysis</a:t>
            </a:r>
            <a:r>
              <a:rPr lang="en-US"/>
              <a:t>, and </a:t>
            </a:r>
            <a:r>
              <a:rPr lang="en-US" b="1"/>
              <a:t>model development </a:t>
            </a:r>
            <a:r>
              <a:rPr lang="en-US"/>
              <a:t>to predict popular recipes for Tasty Bytes, aiming to increase website traffic and subscriptions.</a:t>
            </a:r>
          </a:p>
          <a:p>
            <a:pPr algn="just"/>
            <a:r>
              <a:rPr lang="en-US"/>
              <a:t>Key tasks involve </a:t>
            </a:r>
            <a:r>
              <a:rPr lang="en-US" b="1"/>
              <a:t>preparing data</a:t>
            </a:r>
            <a:r>
              <a:rPr lang="en-US"/>
              <a:t>, </a:t>
            </a:r>
            <a:r>
              <a:rPr lang="en-US" b="1"/>
              <a:t>analyzing patterns </a:t>
            </a:r>
            <a:r>
              <a:rPr lang="en-US"/>
              <a:t>through</a:t>
            </a:r>
            <a:r>
              <a:rPr lang="en-US" b="1"/>
              <a:t> </a:t>
            </a:r>
            <a:r>
              <a:rPr lang="en-US"/>
              <a:t>EDA, </a:t>
            </a:r>
            <a:r>
              <a:rPr lang="en-US" b="1"/>
              <a:t>building predictive</a:t>
            </a:r>
            <a:r>
              <a:rPr lang="en-US"/>
              <a:t>, and </a:t>
            </a:r>
            <a:r>
              <a:rPr lang="en-US" b="1"/>
              <a:t>defining metrics </a:t>
            </a:r>
            <a:r>
              <a:rPr lang="en-US"/>
              <a:t>to monitor the success of predicting high-traffic recipes.</a:t>
            </a:r>
          </a:p>
          <a:p>
            <a:pPr algn="just"/>
            <a:r>
              <a:rPr lang="en-US"/>
              <a:t>The project objective is to </a:t>
            </a:r>
            <a:r>
              <a:rPr lang="en-US" b="1"/>
              <a:t>provide actionable recommendations based on model evaluations and insights</a:t>
            </a:r>
            <a:r>
              <a:rPr lang="en-US"/>
              <a:t> to refine recipe selection, enhance user engagement, and drive website traffic and subscription numbers for Tasty Bytes.</a:t>
            </a:r>
            <a:endParaRPr lang="en-US" dirty="0"/>
          </a:p>
        </p:txBody>
      </p:sp>
    </p:spTree>
    <p:extLst>
      <p:ext uri="{BB962C8B-B14F-4D97-AF65-F5344CB8AC3E}">
        <p14:creationId xmlns:p14="http://schemas.microsoft.com/office/powerpoint/2010/main" val="386889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p:txBody>
          <a:bodyPr/>
          <a:lstStyle/>
          <a:p>
            <a:pPr marL="0" indent="0">
              <a:buNone/>
            </a:pPr>
            <a:r>
              <a:rPr lang="en-US" sz="3200" b="1" i="1"/>
              <a:t>Data Validation and Cleansing:</a:t>
            </a:r>
          </a:p>
          <a:p>
            <a:pPr algn="just"/>
            <a:r>
              <a:rPr lang="en-US"/>
              <a:t>The data includes some missing values, so we </a:t>
            </a:r>
            <a:r>
              <a:rPr lang="en-US" b="1"/>
              <a:t>performed data cleansing</a:t>
            </a:r>
            <a:r>
              <a:rPr lang="en-US"/>
              <a:t> and prepared it for analysis. </a:t>
            </a:r>
          </a:p>
          <a:p>
            <a:pPr marL="0" indent="0">
              <a:buNone/>
            </a:pPr>
            <a:endParaRPr lang="en-US"/>
          </a:p>
          <a:p>
            <a:endParaRPr lang="en-US" dirty="0"/>
          </a:p>
        </p:txBody>
      </p:sp>
      <p:pic>
        <p:nvPicPr>
          <p:cNvPr id="5" name="Picture 4">
            <a:extLst>
              <a:ext uri="{FF2B5EF4-FFF2-40B4-BE49-F238E27FC236}">
                <a16:creationId xmlns:a16="http://schemas.microsoft.com/office/drawing/2014/main" id="{91E6BCC6-3606-021B-A9A0-A40144DD5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3429000"/>
            <a:ext cx="10160000" cy="1905000"/>
          </a:xfrm>
          <a:prstGeom prst="rect">
            <a:avLst/>
          </a:prstGeom>
        </p:spPr>
      </p:pic>
    </p:spTree>
    <p:extLst>
      <p:ext uri="{BB962C8B-B14F-4D97-AF65-F5344CB8AC3E}">
        <p14:creationId xmlns:p14="http://schemas.microsoft.com/office/powerpoint/2010/main" val="18329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838199" y="1724025"/>
            <a:ext cx="5111897" cy="3803015"/>
          </a:xfrm>
        </p:spPr>
        <p:txBody>
          <a:bodyPr>
            <a:normAutofit/>
          </a:bodyPr>
          <a:lstStyle/>
          <a:p>
            <a:pPr marL="0" indent="0">
              <a:buNone/>
            </a:pPr>
            <a:r>
              <a:rPr lang="en-US" sz="3200" b="1" i="1"/>
              <a:t>Exploratory Data Analysis and Key Findings:</a:t>
            </a:r>
          </a:p>
          <a:p>
            <a:pPr marL="0" indent="0">
              <a:buNone/>
            </a:pPr>
            <a:endParaRPr lang="en-US" sz="400" b="1"/>
          </a:p>
          <a:p>
            <a:pPr algn="just"/>
            <a:r>
              <a:rPr lang="en-US"/>
              <a:t>We can see the width of the violin plot which corresponds to the </a:t>
            </a:r>
            <a:r>
              <a:rPr lang="en-US" b="1"/>
              <a:t>density of data </a:t>
            </a:r>
            <a:r>
              <a:rPr lang="en-US"/>
              <a:t>points at that value. </a:t>
            </a:r>
          </a:p>
          <a:p>
            <a:pPr algn="just"/>
            <a:r>
              <a:rPr lang="en-US" b="1"/>
              <a:t>Servings for </a:t>
            </a:r>
            <a:r>
              <a:rPr lang="en-US"/>
              <a:t>‘</a:t>
            </a:r>
            <a:r>
              <a:rPr lang="en-US" b="1"/>
              <a:t>4</a:t>
            </a:r>
            <a:r>
              <a:rPr lang="en-US"/>
              <a:t>’ is the most occurring in our data.</a:t>
            </a:r>
          </a:p>
          <a:p>
            <a:endParaRPr lang="en-US" dirty="0"/>
          </a:p>
        </p:txBody>
      </p:sp>
      <p:pic>
        <p:nvPicPr>
          <p:cNvPr id="5" name="Picture 4">
            <a:extLst>
              <a:ext uri="{FF2B5EF4-FFF2-40B4-BE49-F238E27FC236}">
                <a16:creationId xmlns:a16="http://schemas.microsoft.com/office/drawing/2014/main" id="{D49961CC-6989-6DAC-51D7-0C60E23E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097" y="1580380"/>
            <a:ext cx="5403703" cy="4495300"/>
          </a:xfrm>
          <a:prstGeom prst="rect">
            <a:avLst/>
          </a:prstGeom>
        </p:spPr>
      </p:pic>
    </p:spTree>
    <p:extLst>
      <p:ext uri="{BB962C8B-B14F-4D97-AF65-F5344CB8AC3E}">
        <p14:creationId xmlns:p14="http://schemas.microsoft.com/office/powerpoint/2010/main" val="376099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650240" y="1709036"/>
            <a:ext cx="4927600" cy="4630804"/>
          </a:xfrm>
        </p:spPr>
        <p:txBody>
          <a:bodyPr>
            <a:normAutofit lnSpcReduction="10000"/>
          </a:bodyPr>
          <a:lstStyle/>
          <a:p>
            <a:pPr marL="0" indent="0">
              <a:buNone/>
            </a:pPr>
            <a:r>
              <a:rPr lang="en-US" sz="3200" b="1" i="1" dirty="0"/>
              <a:t>Exploratory Data Analysis and Key Findings:</a:t>
            </a:r>
          </a:p>
          <a:p>
            <a:pPr marL="0" indent="0">
              <a:buNone/>
            </a:pPr>
            <a:endParaRPr lang="en-US" sz="400" b="1" dirty="0"/>
          </a:p>
          <a:p>
            <a:pPr algn="just"/>
            <a:r>
              <a:rPr lang="en-US" dirty="0"/>
              <a:t>The "</a:t>
            </a:r>
            <a:r>
              <a:rPr lang="en-US" b="1" dirty="0"/>
              <a:t>Chicken</a:t>
            </a:r>
            <a:r>
              <a:rPr lang="en-US" dirty="0"/>
              <a:t>" category has the highest number of recipes, just less than 175, while the </a:t>
            </a:r>
            <a:r>
              <a:rPr lang="en-US" b="1" dirty="0"/>
              <a:t>other categories show a relatively even distribution</a:t>
            </a:r>
            <a:r>
              <a:rPr lang="en-US" dirty="0"/>
              <a:t>, with recipe counts ranging from approximately 70 to just under 110.</a:t>
            </a:r>
          </a:p>
        </p:txBody>
      </p:sp>
      <p:pic>
        <p:nvPicPr>
          <p:cNvPr id="8" name="Picture 7" descr="A graph of a number of food items&#10;&#10;Description automatically generated">
            <a:extLst>
              <a:ext uri="{FF2B5EF4-FFF2-40B4-BE49-F238E27FC236}">
                <a16:creationId xmlns:a16="http://schemas.microsoft.com/office/drawing/2014/main" id="{3999B7D7-4052-A258-9053-566B30D47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696" y="1769264"/>
            <a:ext cx="6401405" cy="4630804"/>
          </a:xfrm>
          <a:prstGeom prst="rect">
            <a:avLst/>
          </a:prstGeom>
        </p:spPr>
      </p:pic>
    </p:spTree>
    <p:extLst>
      <p:ext uri="{BB962C8B-B14F-4D97-AF65-F5344CB8AC3E}">
        <p14:creationId xmlns:p14="http://schemas.microsoft.com/office/powerpoint/2010/main" val="262468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859277" y="1614792"/>
            <a:ext cx="10515600" cy="4591354"/>
          </a:xfrm>
        </p:spPr>
        <p:txBody>
          <a:bodyPr/>
          <a:lstStyle/>
          <a:p>
            <a:pPr marL="0" indent="0">
              <a:buNone/>
            </a:pPr>
            <a:r>
              <a:rPr lang="en-US" sz="3200" b="1" i="1"/>
              <a:t>Models Development</a:t>
            </a:r>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dirty="0"/>
          </a:p>
        </p:txBody>
      </p:sp>
      <p:graphicFrame>
        <p:nvGraphicFramePr>
          <p:cNvPr id="8" name="Table 7">
            <a:extLst>
              <a:ext uri="{FF2B5EF4-FFF2-40B4-BE49-F238E27FC236}">
                <a16:creationId xmlns:a16="http://schemas.microsoft.com/office/drawing/2014/main" id="{68CF1349-3242-B770-428F-50EFB8A99DD9}"/>
              </a:ext>
            </a:extLst>
          </p:cNvPr>
          <p:cNvGraphicFramePr>
            <a:graphicFrameLocks noGrp="1"/>
          </p:cNvGraphicFramePr>
          <p:nvPr>
            <p:extLst>
              <p:ext uri="{D42A27DB-BD31-4B8C-83A1-F6EECF244321}">
                <p14:modId xmlns:p14="http://schemas.microsoft.com/office/powerpoint/2010/main" val="2626851781"/>
              </p:ext>
            </p:extLst>
          </p:nvPr>
        </p:nvGraphicFramePr>
        <p:xfrm>
          <a:off x="1003570" y="2549254"/>
          <a:ext cx="2743200" cy="3840480"/>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802387830"/>
                    </a:ext>
                  </a:extLst>
                </a:gridCol>
              </a:tblGrid>
              <a:tr h="640080">
                <a:tc>
                  <a:txBody>
                    <a:bodyPr/>
                    <a:lstStyle/>
                    <a:p>
                      <a:pPr algn="ctr"/>
                      <a:r>
                        <a:rPr lang="en-US" sz="2400" b="1" dirty="0"/>
                        <a:t>Calories</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1142026261"/>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Carbohydrate</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2949263665"/>
                  </a:ext>
                </a:extLst>
              </a:tr>
              <a:tr h="640080">
                <a:tc>
                  <a:txBody>
                    <a:bodyPr/>
                    <a:lstStyle/>
                    <a:p>
                      <a:pPr algn="ctr"/>
                      <a:r>
                        <a:rPr lang="en-US" sz="2400" b="1" dirty="0"/>
                        <a:t>Sugar</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3860072162"/>
                  </a:ext>
                </a:extLst>
              </a:tr>
              <a:tr h="640080">
                <a:tc>
                  <a:txBody>
                    <a:bodyPr/>
                    <a:lstStyle/>
                    <a:p>
                      <a:pPr algn="ctr"/>
                      <a:r>
                        <a:rPr lang="en-US" sz="2400" b="1" dirty="0"/>
                        <a:t>Protein</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4252439086"/>
                  </a:ext>
                </a:extLst>
              </a:tr>
              <a:tr h="640080">
                <a:tc>
                  <a:txBody>
                    <a:bodyPr/>
                    <a:lstStyle/>
                    <a:p>
                      <a:pPr algn="ctr"/>
                      <a:r>
                        <a:rPr lang="en-US" sz="2400" b="1" dirty="0"/>
                        <a:t>Category</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326143987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Servings</a:t>
                      </a:r>
                    </a:p>
                  </a:txBody>
                  <a:tcPr anchor="ctr">
                    <a:cell3D prstMaterial="dkEdge">
                      <a:bevel prst="relaxedInset"/>
                      <a:lightRig rig="flood" dir="t"/>
                    </a:cell3D>
                    <a:solidFill>
                      <a:schemeClr val="accent2">
                        <a:lumMod val="20000"/>
                        <a:lumOff val="80000"/>
                      </a:schemeClr>
                    </a:solidFill>
                  </a:tcPr>
                </a:tc>
                <a:extLst>
                  <a:ext uri="{0D108BD9-81ED-4DB2-BD59-A6C34878D82A}">
                    <a16:rowId xmlns:a16="http://schemas.microsoft.com/office/drawing/2014/main" val="2441207645"/>
                  </a:ext>
                </a:extLst>
              </a:tr>
            </a:tbl>
          </a:graphicData>
        </a:graphic>
      </p:graphicFrame>
      <p:cxnSp>
        <p:nvCxnSpPr>
          <p:cNvPr id="12" name="Straight Connector 11">
            <a:extLst>
              <a:ext uri="{FF2B5EF4-FFF2-40B4-BE49-F238E27FC236}">
                <a16:creationId xmlns:a16="http://schemas.microsoft.com/office/drawing/2014/main" id="{2CFA5802-0B46-5964-71EF-52CDB14A99C5}"/>
              </a:ext>
            </a:extLst>
          </p:cNvPr>
          <p:cNvCxnSpPr/>
          <p:nvPr/>
        </p:nvCxnSpPr>
        <p:spPr>
          <a:xfrm>
            <a:off x="3746770" y="2898856"/>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B0FC9AFB-1D2B-C7A3-F028-08D3CB12A3FB}"/>
              </a:ext>
            </a:extLst>
          </p:cNvPr>
          <p:cNvCxnSpPr/>
          <p:nvPr/>
        </p:nvCxnSpPr>
        <p:spPr>
          <a:xfrm>
            <a:off x="3746770" y="3508456"/>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7BE7AABD-7F5B-EC18-F7E0-817F25C0F395}"/>
              </a:ext>
            </a:extLst>
          </p:cNvPr>
          <p:cNvCxnSpPr/>
          <p:nvPr/>
        </p:nvCxnSpPr>
        <p:spPr>
          <a:xfrm>
            <a:off x="3746770" y="4156967"/>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1F687140-B81F-2381-44A4-B41C260F3A4A}"/>
              </a:ext>
            </a:extLst>
          </p:cNvPr>
          <p:cNvCxnSpPr/>
          <p:nvPr/>
        </p:nvCxnSpPr>
        <p:spPr>
          <a:xfrm>
            <a:off x="3746770" y="4824933"/>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E3F9B899-13A4-8A6B-9C75-CF035C62D297}"/>
              </a:ext>
            </a:extLst>
          </p:cNvPr>
          <p:cNvCxnSpPr/>
          <p:nvPr/>
        </p:nvCxnSpPr>
        <p:spPr>
          <a:xfrm>
            <a:off x="3746770" y="5463715"/>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4CEACF8B-B3DC-6C8C-E013-CE6FAF4B4EE2}"/>
              </a:ext>
            </a:extLst>
          </p:cNvPr>
          <p:cNvCxnSpPr/>
          <p:nvPr/>
        </p:nvCxnSpPr>
        <p:spPr>
          <a:xfrm>
            <a:off x="3750000" y="6044138"/>
            <a:ext cx="46530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95996761-A3F2-6C07-9FAB-49940492E630}"/>
              </a:ext>
            </a:extLst>
          </p:cNvPr>
          <p:cNvCxnSpPr/>
          <p:nvPr/>
        </p:nvCxnSpPr>
        <p:spPr>
          <a:xfrm>
            <a:off x="4212077" y="2898856"/>
            <a:ext cx="0" cy="3145282"/>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20" name="Table 19">
            <a:extLst>
              <a:ext uri="{FF2B5EF4-FFF2-40B4-BE49-F238E27FC236}">
                <a16:creationId xmlns:a16="http://schemas.microsoft.com/office/drawing/2014/main" id="{E5403A51-83BC-DD4F-0FC9-376AD86CF307}"/>
              </a:ext>
            </a:extLst>
          </p:cNvPr>
          <p:cNvGraphicFramePr>
            <a:graphicFrameLocks noGrp="1"/>
          </p:cNvGraphicFramePr>
          <p:nvPr>
            <p:extLst>
              <p:ext uri="{D42A27DB-BD31-4B8C-83A1-F6EECF244321}">
                <p14:modId xmlns:p14="http://schemas.microsoft.com/office/powerpoint/2010/main" val="362957237"/>
              </p:ext>
            </p:extLst>
          </p:nvPr>
        </p:nvGraphicFramePr>
        <p:xfrm>
          <a:off x="5510984" y="3512383"/>
          <a:ext cx="2952074" cy="645221"/>
        </p:xfrm>
        <a:graphic>
          <a:graphicData uri="http://schemas.openxmlformats.org/drawingml/2006/table">
            <a:tbl>
              <a:tblPr>
                <a:effectLst>
                  <a:outerShdw blurRad="50800" dist="38100" dir="13500000" algn="br" rotWithShape="0">
                    <a:prstClr val="black">
                      <a:alpha val="40000"/>
                    </a:prstClr>
                  </a:outerShdw>
                </a:effectLst>
                <a:tableStyleId>{5C22544A-7EE6-4342-B048-85BDC9FD1C3A}</a:tableStyleId>
              </a:tblPr>
              <a:tblGrid>
                <a:gridCol w="2952074">
                  <a:extLst>
                    <a:ext uri="{9D8B030D-6E8A-4147-A177-3AD203B41FA5}">
                      <a16:colId xmlns:a16="http://schemas.microsoft.com/office/drawing/2014/main" val="285052554"/>
                    </a:ext>
                  </a:extLst>
                </a:gridCol>
              </a:tblGrid>
              <a:tr h="645221">
                <a:tc>
                  <a:txBody>
                    <a:bodyPr/>
                    <a:lstStyle/>
                    <a:p>
                      <a:pPr algn="ctr"/>
                      <a:r>
                        <a:rPr lang="en-US" sz="2400" b="1" dirty="0">
                          <a:solidFill>
                            <a:schemeClr val="bg1"/>
                          </a:solidFill>
                        </a:rPr>
                        <a:t>Logistic Regression</a:t>
                      </a:r>
                    </a:p>
                  </a:txBody>
                  <a:tcPr anchor="ctr">
                    <a:cell3D prstMaterial="dkEdge">
                      <a:bevel prst="artDeco"/>
                      <a:lightRig rig="flood" dir="t"/>
                    </a:cell3D>
                    <a:solidFill>
                      <a:schemeClr val="tx1"/>
                    </a:solidFill>
                  </a:tcPr>
                </a:tc>
                <a:extLst>
                  <a:ext uri="{0D108BD9-81ED-4DB2-BD59-A6C34878D82A}">
                    <a16:rowId xmlns:a16="http://schemas.microsoft.com/office/drawing/2014/main" val="563918959"/>
                  </a:ext>
                </a:extLst>
              </a:tr>
            </a:tbl>
          </a:graphicData>
        </a:graphic>
      </p:graphicFrame>
      <p:graphicFrame>
        <p:nvGraphicFramePr>
          <p:cNvPr id="21" name="Table 20">
            <a:extLst>
              <a:ext uri="{FF2B5EF4-FFF2-40B4-BE49-F238E27FC236}">
                <a16:creationId xmlns:a16="http://schemas.microsoft.com/office/drawing/2014/main" id="{88FF3023-498C-7B96-7B14-E3244426E8F1}"/>
              </a:ext>
            </a:extLst>
          </p:cNvPr>
          <p:cNvGraphicFramePr>
            <a:graphicFrameLocks noGrp="1"/>
          </p:cNvGraphicFramePr>
          <p:nvPr>
            <p:extLst>
              <p:ext uri="{D42A27DB-BD31-4B8C-83A1-F6EECF244321}">
                <p14:modId xmlns:p14="http://schemas.microsoft.com/office/powerpoint/2010/main" val="794315908"/>
              </p:ext>
            </p:extLst>
          </p:nvPr>
        </p:nvGraphicFramePr>
        <p:xfrm>
          <a:off x="5520712" y="4851644"/>
          <a:ext cx="2942346" cy="645221"/>
        </p:xfrm>
        <a:graphic>
          <a:graphicData uri="http://schemas.openxmlformats.org/drawingml/2006/table">
            <a:tbl>
              <a:tblPr>
                <a:effectLst>
                  <a:outerShdw blurRad="50800" dist="38100" dir="13500000" algn="br" rotWithShape="0">
                    <a:prstClr val="black">
                      <a:alpha val="40000"/>
                    </a:prstClr>
                  </a:outerShdw>
                </a:effectLst>
                <a:tableStyleId>{5C22544A-7EE6-4342-B048-85BDC9FD1C3A}</a:tableStyleId>
              </a:tblPr>
              <a:tblGrid>
                <a:gridCol w="2942346">
                  <a:extLst>
                    <a:ext uri="{9D8B030D-6E8A-4147-A177-3AD203B41FA5}">
                      <a16:colId xmlns:a16="http://schemas.microsoft.com/office/drawing/2014/main" val="285052554"/>
                    </a:ext>
                  </a:extLst>
                </a:gridCol>
              </a:tblGrid>
              <a:tr h="645221">
                <a:tc>
                  <a:txBody>
                    <a:bodyPr/>
                    <a:lstStyle/>
                    <a:p>
                      <a:pPr marL="0" algn="ctr" defTabSz="914400" rtl="0" eaLnBrk="1" latinLnBrk="0" hangingPunct="1"/>
                      <a:r>
                        <a:rPr lang="en-US" sz="2400" b="1" kern="1200" dirty="0">
                          <a:solidFill>
                            <a:schemeClr val="bg1"/>
                          </a:solidFill>
                          <a:latin typeface="+mn-lt"/>
                          <a:ea typeface="+mn-ea"/>
                          <a:cs typeface="+mn-cs"/>
                        </a:rPr>
                        <a:t>XGB Classifier</a:t>
                      </a:r>
                    </a:p>
                  </a:txBody>
                  <a:tcPr anchor="ctr">
                    <a:cell3D prstMaterial="dkEdge">
                      <a:bevel prst="artDeco"/>
                      <a:lightRig rig="flood" dir="t"/>
                    </a:cell3D>
                    <a:solidFill>
                      <a:schemeClr val="tx1"/>
                    </a:solidFill>
                  </a:tcPr>
                </a:tc>
                <a:extLst>
                  <a:ext uri="{0D108BD9-81ED-4DB2-BD59-A6C34878D82A}">
                    <a16:rowId xmlns:a16="http://schemas.microsoft.com/office/drawing/2014/main" val="563918959"/>
                  </a:ext>
                </a:extLst>
              </a:tr>
            </a:tbl>
          </a:graphicData>
        </a:graphic>
      </p:graphicFrame>
      <p:cxnSp>
        <p:nvCxnSpPr>
          <p:cNvPr id="23" name="Straight Arrow Connector 22">
            <a:extLst>
              <a:ext uri="{FF2B5EF4-FFF2-40B4-BE49-F238E27FC236}">
                <a16:creationId xmlns:a16="http://schemas.microsoft.com/office/drawing/2014/main" id="{5AD300EA-B96E-5D90-2FB6-966C5B6BF1C4}"/>
              </a:ext>
            </a:extLst>
          </p:cNvPr>
          <p:cNvCxnSpPr>
            <a:cxnSpLocks/>
          </p:cNvCxnSpPr>
          <p:nvPr/>
        </p:nvCxnSpPr>
        <p:spPr>
          <a:xfrm>
            <a:off x="4212077" y="3827848"/>
            <a:ext cx="130350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a:extLst>
              <a:ext uri="{FF2B5EF4-FFF2-40B4-BE49-F238E27FC236}">
                <a16:creationId xmlns:a16="http://schemas.microsoft.com/office/drawing/2014/main" id="{2815DB9C-0326-9465-8299-92CF2000DCE6}"/>
              </a:ext>
            </a:extLst>
          </p:cNvPr>
          <p:cNvCxnSpPr>
            <a:cxnSpLocks/>
          </p:cNvCxnSpPr>
          <p:nvPr/>
        </p:nvCxnSpPr>
        <p:spPr>
          <a:xfrm>
            <a:off x="4212077" y="5166148"/>
            <a:ext cx="130350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aphicFrame>
        <p:nvGraphicFramePr>
          <p:cNvPr id="27" name="Table 26">
            <a:extLst>
              <a:ext uri="{FF2B5EF4-FFF2-40B4-BE49-F238E27FC236}">
                <a16:creationId xmlns:a16="http://schemas.microsoft.com/office/drawing/2014/main" id="{D092726E-1B03-8F4E-F68A-55FADFE0DBEF}"/>
              </a:ext>
            </a:extLst>
          </p:cNvPr>
          <p:cNvGraphicFramePr>
            <a:graphicFrameLocks noGrp="1"/>
          </p:cNvGraphicFramePr>
          <p:nvPr>
            <p:extLst>
              <p:ext uri="{D42A27DB-BD31-4B8C-83A1-F6EECF244321}">
                <p14:modId xmlns:p14="http://schemas.microsoft.com/office/powerpoint/2010/main" val="3614613294"/>
              </p:ext>
            </p:extLst>
          </p:nvPr>
        </p:nvGraphicFramePr>
        <p:xfrm>
          <a:off x="9921132" y="3323035"/>
          <a:ext cx="866843" cy="402671"/>
        </p:xfrm>
        <a:graphic>
          <a:graphicData uri="http://schemas.openxmlformats.org/drawingml/2006/table">
            <a:tbl>
              <a:tblPr>
                <a:tableStyleId>{5C22544A-7EE6-4342-B048-85BDC9FD1C3A}</a:tableStyleId>
              </a:tblPr>
              <a:tblGrid>
                <a:gridCol w="866843">
                  <a:extLst>
                    <a:ext uri="{9D8B030D-6E8A-4147-A177-3AD203B41FA5}">
                      <a16:colId xmlns:a16="http://schemas.microsoft.com/office/drawing/2014/main" val="3173845029"/>
                    </a:ext>
                  </a:extLst>
                </a:gridCol>
              </a:tblGrid>
              <a:tr h="402671">
                <a:tc>
                  <a:txBody>
                    <a:bodyPr/>
                    <a:lstStyle/>
                    <a:p>
                      <a:pPr algn="ctr"/>
                      <a:r>
                        <a:rPr lang="en-US" sz="2000" b="1" dirty="0">
                          <a:solidFill>
                            <a:schemeClr val="bg1"/>
                          </a:solidFill>
                        </a:rPr>
                        <a:t>High</a:t>
                      </a:r>
                    </a:p>
                  </a:txBody>
                  <a:tcPr anchor="ctr">
                    <a:cell3D prstMaterial="dkEdge">
                      <a:bevel/>
                      <a:lightRig rig="flood" dir="t"/>
                    </a:cell3D>
                    <a:solidFill>
                      <a:srgbClr val="92D050"/>
                    </a:solidFill>
                  </a:tcPr>
                </a:tc>
                <a:extLst>
                  <a:ext uri="{0D108BD9-81ED-4DB2-BD59-A6C34878D82A}">
                    <a16:rowId xmlns:a16="http://schemas.microsoft.com/office/drawing/2014/main" val="865454633"/>
                  </a:ext>
                </a:extLst>
              </a:tr>
            </a:tbl>
          </a:graphicData>
        </a:graphic>
      </p:graphicFrame>
      <p:graphicFrame>
        <p:nvGraphicFramePr>
          <p:cNvPr id="28" name="Table 27">
            <a:extLst>
              <a:ext uri="{FF2B5EF4-FFF2-40B4-BE49-F238E27FC236}">
                <a16:creationId xmlns:a16="http://schemas.microsoft.com/office/drawing/2014/main" id="{E836AC72-AE55-0797-E7CF-505B49E8DF83}"/>
              </a:ext>
            </a:extLst>
          </p:cNvPr>
          <p:cNvGraphicFramePr>
            <a:graphicFrameLocks noGrp="1"/>
          </p:cNvGraphicFramePr>
          <p:nvPr>
            <p:extLst>
              <p:ext uri="{D42A27DB-BD31-4B8C-83A1-F6EECF244321}">
                <p14:modId xmlns:p14="http://schemas.microsoft.com/office/powerpoint/2010/main" val="926419183"/>
              </p:ext>
            </p:extLst>
          </p:nvPr>
        </p:nvGraphicFramePr>
        <p:xfrm>
          <a:off x="9921132" y="3955631"/>
          <a:ext cx="866843" cy="402671"/>
        </p:xfrm>
        <a:graphic>
          <a:graphicData uri="http://schemas.openxmlformats.org/drawingml/2006/table">
            <a:tbl>
              <a:tblPr>
                <a:tableStyleId>{5C22544A-7EE6-4342-B048-85BDC9FD1C3A}</a:tableStyleId>
              </a:tblPr>
              <a:tblGrid>
                <a:gridCol w="866843">
                  <a:extLst>
                    <a:ext uri="{9D8B030D-6E8A-4147-A177-3AD203B41FA5}">
                      <a16:colId xmlns:a16="http://schemas.microsoft.com/office/drawing/2014/main" val="3173845029"/>
                    </a:ext>
                  </a:extLst>
                </a:gridCol>
              </a:tblGrid>
              <a:tr h="402671">
                <a:tc>
                  <a:txBody>
                    <a:bodyPr/>
                    <a:lstStyle/>
                    <a:p>
                      <a:pPr algn="ctr"/>
                      <a:r>
                        <a:rPr lang="en-US" sz="2000" b="1" dirty="0">
                          <a:solidFill>
                            <a:schemeClr val="bg1"/>
                          </a:solidFill>
                        </a:rPr>
                        <a:t>Low</a:t>
                      </a:r>
                    </a:p>
                  </a:txBody>
                  <a:tcPr anchor="ctr">
                    <a:cell3D prstMaterial="dkEdge">
                      <a:bevel prst="slope"/>
                      <a:lightRig rig="flood" dir="t"/>
                    </a:cell3D>
                    <a:solidFill>
                      <a:srgbClr val="FF0000"/>
                    </a:solidFill>
                  </a:tcPr>
                </a:tc>
                <a:extLst>
                  <a:ext uri="{0D108BD9-81ED-4DB2-BD59-A6C34878D82A}">
                    <a16:rowId xmlns:a16="http://schemas.microsoft.com/office/drawing/2014/main" val="865454633"/>
                  </a:ext>
                </a:extLst>
              </a:tr>
            </a:tbl>
          </a:graphicData>
        </a:graphic>
      </p:graphicFrame>
      <p:graphicFrame>
        <p:nvGraphicFramePr>
          <p:cNvPr id="29" name="Table 28">
            <a:extLst>
              <a:ext uri="{FF2B5EF4-FFF2-40B4-BE49-F238E27FC236}">
                <a16:creationId xmlns:a16="http://schemas.microsoft.com/office/drawing/2014/main" id="{8FB9EAF8-2B2E-8C6A-2572-9923C07F2C36}"/>
              </a:ext>
            </a:extLst>
          </p:cNvPr>
          <p:cNvGraphicFramePr>
            <a:graphicFrameLocks noGrp="1"/>
          </p:cNvGraphicFramePr>
          <p:nvPr>
            <p:extLst>
              <p:ext uri="{D42A27DB-BD31-4B8C-83A1-F6EECF244321}">
                <p14:modId xmlns:p14="http://schemas.microsoft.com/office/powerpoint/2010/main" val="958255796"/>
              </p:ext>
            </p:extLst>
          </p:nvPr>
        </p:nvGraphicFramePr>
        <p:xfrm>
          <a:off x="9927612" y="4730305"/>
          <a:ext cx="866843" cy="402671"/>
        </p:xfrm>
        <a:graphic>
          <a:graphicData uri="http://schemas.openxmlformats.org/drawingml/2006/table">
            <a:tbl>
              <a:tblPr>
                <a:tableStyleId>{5C22544A-7EE6-4342-B048-85BDC9FD1C3A}</a:tableStyleId>
              </a:tblPr>
              <a:tblGrid>
                <a:gridCol w="866843">
                  <a:extLst>
                    <a:ext uri="{9D8B030D-6E8A-4147-A177-3AD203B41FA5}">
                      <a16:colId xmlns:a16="http://schemas.microsoft.com/office/drawing/2014/main" val="3173845029"/>
                    </a:ext>
                  </a:extLst>
                </a:gridCol>
              </a:tblGrid>
              <a:tr h="402671">
                <a:tc>
                  <a:txBody>
                    <a:bodyPr/>
                    <a:lstStyle/>
                    <a:p>
                      <a:pPr algn="ctr"/>
                      <a:r>
                        <a:rPr lang="en-US" sz="2000" b="1" dirty="0">
                          <a:solidFill>
                            <a:schemeClr val="bg1"/>
                          </a:solidFill>
                        </a:rPr>
                        <a:t>High</a:t>
                      </a:r>
                    </a:p>
                  </a:txBody>
                  <a:tcPr anchor="ctr">
                    <a:cell3D prstMaterial="dkEdge">
                      <a:bevel/>
                      <a:lightRig rig="flood" dir="t"/>
                    </a:cell3D>
                    <a:solidFill>
                      <a:srgbClr val="92D050"/>
                    </a:solidFill>
                  </a:tcPr>
                </a:tc>
                <a:extLst>
                  <a:ext uri="{0D108BD9-81ED-4DB2-BD59-A6C34878D82A}">
                    <a16:rowId xmlns:a16="http://schemas.microsoft.com/office/drawing/2014/main" val="865454633"/>
                  </a:ext>
                </a:extLst>
              </a:tr>
            </a:tbl>
          </a:graphicData>
        </a:graphic>
      </p:graphicFrame>
      <p:graphicFrame>
        <p:nvGraphicFramePr>
          <p:cNvPr id="30" name="Table 29">
            <a:extLst>
              <a:ext uri="{FF2B5EF4-FFF2-40B4-BE49-F238E27FC236}">
                <a16:creationId xmlns:a16="http://schemas.microsoft.com/office/drawing/2014/main" id="{72DE7DE4-5247-7E71-B1E4-4621DBCE4452}"/>
              </a:ext>
            </a:extLst>
          </p:cNvPr>
          <p:cNvGraphicFramePr>
            <a:graphicFrameLocks noGrp="1"/>
          </p:cNvGraphicFramePr>
          <p:nvPr>
            <p:extLst>
              <p:ext uri="{D42A27DB-BD31-4B8C-83A1-F6EECF244321}">
                <p14:modId xmlns:p14="http://schemas.microsoft.com/office/powerpoint/2010/main" val="176920250"/>
              </p:ext>
            </p:extLst>
          </p:nvPr>
        </p:nvGraphicFramePr>
        <p:xfrm>
          <a:off x="9927612" y="5362901"/>
          <a:ext cx="866843" cy="402671"/>
        </p:xfrm>
        <a:graphic>
          <a:graphicData uri="http://schemas.openxmlformats.org/drawingml/2006/table">
            <a:tbl>
              <a:tblPr>
                <a:tableStyleId>{5C22544A-7EE6-4342-B048-85BDC9FD1C3A}</a:tableStyleId>
              </a:tblPr>
              <a:tblGrid>
                <a:gridCol w="866843">
                  <a:extLst>
                    <a:ext uri="{9D8B030D-6E8A-4147-A177-3AD203B41FA5}">
                      <a16:colId xmlns:a16="http://schemas.microsoft.com/office/drawing/2014/main" val="3173845029"/>
                    </a:ext>
                  </a:extLst>
                </a:gridCol>
              </a:tblGrid>
              <a:tr h="402671">
                <a:tc>
                  <a:txBody>
                    <a:bodyPr/>
                    <a:lstStyle/>
                    <a:p>
                      <a:pPr algn="ctr"/>
                      <a:r>
                        <a:rPr lang="en-US" sz="2000" b="1" dirty="0">
                          <a:solidFill>
                            <a:schemeClr val="bg1"/>
                          </a:solidFill>
                        </a:rPr>
                        <a:t>Low</a:t>
                      </a:r>
                    </a:p>
                  </a:txBody>
                  <a:tcPr anchor="ctr">
                    <a:cell3D prstMaterial="dkEdge">
                      <a:bevel prst="slope"/>
                      <a:lightRig rig="flood" dir="t"/>
                    </a:cell3D>
                    <a:solidFill>
                      <a:srgbClr val="FF0000"/>
                    </a:solidFill>
                  </a:tcPr>
                </a:tc>
                <a:extLst>
                  <a:ext uri="{0D108BD9-81ED-4DB2-BD59-A6C34878D82A}">
                    <a16:rowId xmlns:a16="http://schemas.microsoft.com/office/drawing/2014/main" val="865454633"/>
                  </a:ext>
                </a:extLst>
              </a:tr>
            </a:tbl>
          </a:graphicData>
        </a:graphic>
      </p:graphicFrame>
      <p:cxnSp>
        <p:nvCxnSpPr>
          <p:cNvPr id="36" name="Connector: Elbow 35">
            <a:extLst>
              <a:ext uri="{FF2B5EF4-FFF2-40B4-BE49-F238E27FC236}">
                <a16:creationId xmlns:a16="http://schemas.microsoft.com/office/drawing/2014/main" id="{B1D2AE2F-8CE9-3CDA-8B38-3A4DC3F7C399}"/>
              </a:ext>
            </a:extLst>
          </p:cNvPr>
          <p:cNvCxnSpPr>
            <a:endCxn id="28" idx="1"/>
          </p:cNvCxnSpPr>
          <p:nvPr/>
        </p:nvCxnSpPr>
        <p:spPr>
          <a:xfrm>
            <a:off x="8463058" y="3808392"/>
            <a:ext cx="1458074" cy="348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Connector: Elbow 37">
            <a:extLst>
              <a:ext uri="{FF2B5EF4-FFF2-40B4-BE49-F238E27FC236}">
                <a16:creationId xmlns:a16="http://schemas.microsoft.com/office/drawing/2014/main" id="{6FC82F2A-867E-84E0-742A-970DB85A1663}"/>
              </a:ext>
            </a:extLst>
          </p:cNvPr>
          <p:cNvCxnSpPr>
            <a:endCxn id="27" idx="1"/>
          </p:cNvCxnSpPr>
          <p:nvPr/>
        </p:nvCxnSpPr>
        <p:spPr>
          <a:xfrm flipV="1">
            <a:off x="8463058" y="3524370"/>
            <a:ext cx="1458074" cy="284022"/>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9" name="Connector: Elbow 38">
            <a:extLst>
              <a:ext uri="{FF2B5EF4-FFF2-40B4-BE49-F238E27FC236}">
                <a16:creationId xmlns:a16="http://schemas.microsoft.com/office/drawing/2014/main" id="{48C5E6A9-9850-9A98-CCFA-C63DE9E0ED3C}"/>
              </a:ext>
            </a:extLst>
          </p:cNvPr>
          <p:cNvCxnSpPr/>
          <p:nvPr/>
        </p:nvCxnSpPr>
        <p:spPr>
          <a:xfrm>
            <a:off x="8459810" y="5186475"/>
            <a:ext cx="1458074" cy="348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Connector: Elbow 39">
            <a:extLst>
              <a:ext uri="{FF2B5EF4-FFF2-40B4-BE49-F238E27FC236}">
                <a16:creationId xmlns:a16="http://schemas.microsoft.com/office/drawing/2014/main" id="{E28DFBF6-DF2D-63AC-7CCE-E86337EA42C0}"/>
              </a:ext>
            </a:extLst>
          </p:cNvPr>
          <p:cNvCxnSpPr/>
          <p:nvPr/>
        </p:nvCxnSpPr>
        <p:spPr>
          <a:xfrm flipV="1">
            <a:off x="8459810" y="4902453"/>
            <a:ext cx="1458074" cy="284022"/>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9215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a:xfrm>
            <a:off x="838200" y="365125"/>
            <a:ext cx="4968671" cy="1325563"/>
          </a:xfrm>
        </p:spPr>
        <p:txBody>
          <a:bodyPr/>
          <a:lstStyle/>
          <a:p>
            <a:r>
              <a:rPr lang="en-US" dirty="0"/>
              <a:t>Methodology</a:t>
            </a:r>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350197" y="1506728"/>
            <a:ext cx="5456674" cy="4924119"/>
          </a:xfrm>
        </p:spPr>
        <p:txBody>
          <a:bodyPr>
            <a:noAutofit/>
          </a:bodyPr>
          <a:lstStyle/>
          <a:p>
            <a:pPr marL="0" indent="0">
              <a:buNone/>
            </a:pPr>
            <a:r>
              <a:rPr lang="en-US" b="1" i="1" dirty="0"/>
              <a:t>Metrics </a:t>
            </a:r>
          </a:p>
          <a:p>
            <a:pPr algn="just"/>
            <a:r>
              <a:rPr lang="en-US" sz="2000" dirty="0"/>
              <a:t>True Positives (TP): </a:t>
            </a:r>
            <a:r>
              <a:rPr lang="en-US" sz="2000" b="1" dirty="0">
                <a:solidFill>
                  <a:srgbClr val="00B0F0"/>
                </a:solidFill>
              </a:rPr>
              <a:t>99</a:t>
            </a:r>
            <a:r>
              <a:rPr lang="en-US" sz="2000" dirty="0"/>
              <a:t> instances where the actual class is </a:t>
            </a:r>
            <a:r>
              <a:rPr lang="en-US" sz="2000" b="1" dirty="0"/>
              <a:t>High,</a:t>
            </a:r>
            <a:r>
              <a:rPr lang="en-US" sz="2000" dirty="0"/>
              <a:t> and the model correctly predicted </a:t>
            </a:r>
            <a:r>
              <a:rPr lang="en-US" sz="2000" b="1" dirty="0"/>
              <a:t>High</a:t>
            </a:r>
            <a:r>
              <a:rPr lang="en-US" sz="2000" dirty="0"/>
              <a:t>.</a:t>
            </a:r>
          </a:p>
          <a:p>
            <a:pPr algn="just"/>
            <a:r>
              <a:rPr lang="en-US" sz="2000" dirty="0"/>
              <a:t>True Negatives (TN): </a:t>
            </a:r>
            <a:r>
              <a:rPr lang="en-US" sz="2000" b="1" dirty="0">
                <a:solidFill>
                  <a:srgbClr val="00B0F0"/>
                </a:solidFill>
              </a:rPr>
              <a:t>61</a:t>
            </a:r>
            <a:r>
              <a:rPr lang="en-US" sz="2000" dirty="0"/>
              <a:t> instances where the actual class is </a:t>
            </a:r>
            <a:r>
              <a:rPr lang="en-US" sz="2000" b="1" dirty="0"/>
              <a:t>Low</a:t>
            </a:r>
            <a:r>
              <a:rPr lang="en-US" sz="2000" dirty="0"/>
              <a:t>, and the model correctly predicted </a:t>
            </a:r>
            <a:r>
              <a:rPr lang="en-US" sz="2000" b="1" dirty="0"/>
              <a:t>Low</a:t>
            </a:r>
            <a:r>
              <a:rPr lang="en-US" sz="2000" dirty="0"/>
              <a:t>.</a:t>
            </a:r>
          </a:p>
          <a:p>
            <a:pPr algn="just"/>
            <a:r>
              <a:rPr lang="en-US" sz="2000" dirty="0"/>
              <a:t>False Positives (FP): </a:t>
            </a:r>
            <a:r>
              <a:rPr lang="en-US" sz="2000" b="1" dirty="0">
                <a:solidFill>
                  <a:srgbClr val="FF0000"/>
                </a:solidFill>
              </a:rPr>
              <a:t>14</a:t>
            </a:r>
            <a:r>
              <a:rPr lang="en-US" sz="2000" dirty="0"/>
              <a:t> instances where the actual class is </a:t>
            </a:r>
            <a:r>
              <a:rPr lang="en-US" sz="2000" b="1" dirty="0"/>
              <a:t>Low,</a:t>
            </a:r>
            <a:r>
              <a:rPr lang="en-US" sz="2000" dirty="0"/>
              <a:t> but the model incorrectly predicted </a:t>
            </a:r>
            <a:r>
              <a:rPr lang="en-US" sz="2000" b="1" dirty="0"/>
              <a:t>High</a:t>
            </a:r>
            <a:r>
              <a:rPr lang="en-US" sz="2000" dirty="0"/>
              <a:t>.</a:t>
            </a:r>
          </a:p>
          <a:p>
            <a:pPr algn="just"/>
            <a:r>
              <a:rPr lang="en-US" sz="2000" dirty="0"/>
              <a:t>False Negatives (FN): </a:t>
            </a:r>
            <a:r>
              <a:rPr lang="en-US" sz="2000" b="1" dirty="0">
                <a:solidFill>
                  <a:srgbClr val="FF0000"/>
                </a:solidFill>
              </a:rPr>
              <a:t>16</a:t>
            </a:r>
            <a:r>
              <a:rPr lang="en-US" sz="2000" dirty="0"/>
              <a:t> instances where the actual class is </a:t>
            </a:r>
            <a:r>
              <a:rPr lang="en-US" sz="2000" b="1" dirty="0"/>
              <a:t>High,</a:t>
            </a:r>
            <a:r>
              <a:rPr lang="en-US" sz="2000" dirty="0"/>
              <a:t> but the model incorrectly predicted </a:t>
            </a:r>
            <a:r>
              <a:rPr lang="en-US" sz="2000" b="1" dirty="0"/>
              <a:t>Low</a:t>
            </a:r>
            <a:r>
              <a:rPr lang="en-US" sz="2000" dirty="0"/>
              <a:t>.</a:t>
            </a:r>
          </a:p>
        </p:txBody>
      </p:sp>
      <p:graphicFrame>
        <p:nvGraphicFramePr>
          <p:cNvPr id="4" name="Table 3">
            <a:extLst>
              <a:ext uri="{FF2B5EF4-FFF2-40B4-BE49-F238E27FC236}">
                <a16:creationId xmlns:a16="http://schemas.microsoft.com/office/drawing/2014/main" id="{482CE167-B42A-9034-04E0-C5D5C8915712}"/>
              </a:ext>
            </a:extLst>
          </p:cNvPr>
          <p:cNvGraphicFramePr>
            <a:graphicFrameLocks noGrp="1"/>
          </p:cNvGraphicFramePr>
          <p:nvPr>
            <p:extLst>
              <p:ext uri="{D42A27DB-BD31-4B8C-83A1-F6EECF244321}">
                <p14:modId xmlns:p14="http://schemas.microsoft.com/office/powerpoint/2010/main" val="4133804963"/>
              </p:ext>
            </p:extLst>
          </p:nvPr>
        </p:nvGraphicFramePr>
        <p:xfrm>
          <a:off x="5913879" y="1486408"/>
          <a:ext cx="6140316" cy="3237960"/>
        </p:xfrm>
        <a:graphic>
          <a:graphicData uri="http://schemas.openxmlformats.org/drawingml/2006/table">
            <a:tbl>
              <a:tblPr>
                <a:tableStyleId>{5C22544A-7EE6-4342-B048-85BDC9FD1C3A}</a:tableStyleId>
              </a:tblPr>
              <a:tblGrid>
                <a:gridCol w="1535079">
                  <a:extLst>
                    <a:ext uri="{9D8B030D-6E8A-4147-A177-3AD203B41FA5}">
                      <a16:colId xmlns:a16="http://schemas.microsoft.com/office/drawing/2014/main" val="2528413647"/>
                    </a:ext>
                  </a:extLst>
                </a:gridCol>
                <a:gridCol w="1535079">
                  <a:extLst>
                    <a:ext uri="{9D8B030D-6E8A-4147-A177-3AD203B41FA5}">
                      <a16:colId xmlns:a16="http://schemas.microsoft.com/office/drawing/2014/main" val="2683587365"/>
                    </a:ext>
                  </a:extLst>
                </a:gridCol>
                <a:gridCol w="1535079">
                  <a:extLst>
                    <a:ext uri="{9D8B030D-6E8A-4147-A177-3AD203B41FA5}">
                      <a16:colId xmlns:a16="http://schemas.microsoft.com/office/drawing/2014/main" val="1997870141"/>
                    </a:ext>
                  </a:extLst>
                </a:gridCol>
                <a:gridCol w="1535079">
                  <a:extLst>
                    <a:ext uri="{9D8B030D-6E8A-4147-A177-3AD203B41FA5}">
                      <a16:colId xmlns:a16="http://schemas.microsoft.com/office/drawing/2014/main" val="2672694263"/>
                    </a:ext>
                  </a:extLst>
                </a:gridCol>
              </a:tblGrid>
              <a:tr h="809490">
                <a:tc rowSpan="2" gridSpan="2">
                  <a:txBody>
                    <a:bodyPr/>
                    <a:lstStyle/>
                    <a:p>
                      <a:pPr algn="ctr"/>
                      <a:r>
                        <a:rPr lang="en-US" sz="2800" b="1" dirty="0"/>
                        <a:t>Confusion Matrix</a:t>
                      </a:r>
                    </a:p>
                  </a:txBody>
                  <a:tcPr anchor="ctr"/>
                </a:tc>
                <a:tc rowSpan="2" hMerge="1">
                  <a:txBody>
                    <a:bodyPr/>
                    <a:lstStyle/>
                    <a:p>
                      <a:endParaRPr lang="en-US" dirty="0"/>
                    </a:p>
                  </a:txBody>
                  <a:tcPr/>
                </a:tc>
                <a:tc gridSpan="2">
                  <a:txBody>
                    <a:bodyPr/>
                    <a:lstStyle/>
                    <a:p>
                      <a:pPr marL="0" algn="ctr" defTabSz="914400" rtl="0" eaLnBrk="1" latinLnBrk="0" hangingPunct="1"/>
                      <a:r>
                        <a:rPr lang="en-US" sz="2400" b="1" dirty="0"/>
                        <a:t>Predicted</a:t>
                      </a:r>
                      <a:endParaRPr lang="en-US" sz="2400" b="1" kern="1200" dirty="0">
                        <a:solidFill>
                          <a:schemeClr val="dk1"/>
                        </a:solidFill>
                        <a:latin typeface="+mn-lt"/>
                        <a:ea typeface="+mn-ea"/>
                        <a:cs typeface="+mn-cs"/>
                      </a:endParaRPr>
                    </a:p>
                  </a:txBody>
                  <a:tcPr anchor="ctr"/>
                </a:tc>
                <a:tc hMerge="1">
                  <a:txBody>
                    <a:bodyPr/>
                    <a:lstStyle/>
                    <a:p>
                      <a:endParaRPr lang="en-US" dirty="0"/>
                    </a:p>
                  </a:txBody>
                  <a:tcPr/>
                </a:tc>
                <a:extLst>
                  <a:ext uri="{0D108BD9-81ED-4DB2-BD59-A6C34878D82A}">
                    <a16:rowId xmlns:a16="http://schemas.microsoft.com/office/drawing/2014/main" val="303544851"/>
                  </a:ext>
                </a:extLst>
              </a:tr>
              <a:tr h="809490">
                <a:tc gridSpan="2" vMerge="1">
                  <a:txBody>
                    <a:bodyPr/>
                    <a:lstStyle/>
                    <a:p>
                      <a:endParaRPr lang="en-US"/>
                    </a:p>
                  </a:txBody>
                  <a:tcPr/>
                </a:tc>
                <a:tc hMerge="1" vMerge="1">
                  <a:txBody>
                    <a:bodyPr/>
                    <a:lstStyle/>
                    <a:p>
                      <a:endParaRPr lang="en-US" dirty="0"/>
                    </a:p>
                  </a:txBody>
                  <a:tcPr/>
                </a:tc>
                <a:tc>
                  <a:txBody>
                    <a:bodyPr/>
                    <a:lstStyle/>
                    <a:p>
                      <a:pPr algn="ctr"/>
                      <a:r>
                        <a:rPr lang="en-US" b="1" dirty="0"/>
                        <a:t>Low</a:t>
                      </a:r>
                    </a:p>
                  </a:txBody>
                  <a:tcPr anchor="ctr"/>
                </a:tc>
                <a:tc>
                  <a:txBody>
                    <a:bodyPr/>
                    <a:lstStyle/>
                    <a:p>
                      <a:pPr algn="ctr"/>
                      <a:r>
                        <a:rPr lang="en-US" b="1" dirty="0"/>
                        <a:t>High</a:t>
                      </a:r>
                    </a:p>
                  </a:txBody>
                  <a:tcPr anchor="ctr"/>
                </a:tc>
                <a:extLst>
                  <a:ext uri="{0D108BD9-81ED-4DB2-BD59-A6C34878D82A}">
                    <a16:rowId xmlns:a16="http://schemas.microsoft.com/office/drawing/2014/main" val="3017398121"/>
                  </a:ext>
                </a:extLst>
              </a:tr>
              <a:tr h="809490">
                <a:tc rowSpan="2">
                  <a:txBody>
                    <a:bodyPr/>
                    <a:lstStyle/>
                    <a:p>
                      <a:pPr algn="ctr"/>
                      <a:r>
                        <a:rPr lang="en-US" sz="2400" b="1" dirty="0"/>
                        <a:t>Actual</a:t>
                      </a:r>
                    </a:p>
                  </a:txBody>
                  <a:tcPr anchor="ctr"/>
                </a:tc>
                <a:tc>
                  <a:txBody>
                    <a:bodyPr/>
                    <a:lstStyle/>
                    <a:p>
                      <a:pPr algn="ctr"/>
                      <a:r>
                        <a:rPr lang="en-US" b="1" dirty="0"/>
                        <a:t>Low</a:t>
                      </a:r>
                    </a:p>
                  </a:txBody>
                  <a:tcPr anchor="ctr"/>
                </a:tc>
                <a:tc>
                  <a:txBody>
                    <a:bodyPr/>
                    <a:lstStyle/>
                    <a:p>
                      <a:pPr algn="ctr"/>
                      <a:r>
                        <a:rPr lang="en-US" sz="2400" b="1" dirty="0">
                          <a:solidFill>
                            <a:srgbClr val="00B0F0"/>
                          </a:solidFill>
                        </a:rPr>
                        <a:t>61</a:t>
                      </a:r>
                    </a:p>
                  </a:txBody>
                  <a:tcPr anchor="ctr"/>
                </a:tc>
                <a:tc>
                  <a:txBody>
                    <a:bodyPr/>
                    <a:lstStyle/>
                    <a:p>
                      <a:pPr algn="ctr"/>
                      <a:r>
                        <a:rPr lang="en-US" sz="2400" b="1" dirty="0">
                          <a:solidFill>
                            <a:srgbClr val="FF0000"/>
                          </a:solidFill>
                        </a:rPr>
                        <a:t>14</a:t>
                      </a:r>
                    </a:p>
                  </a:txBody>
                  <a:tcPr anchor="ctr"/>
                </a:tc>
                <a:extLst>
                  <a:ext uri="{0D108BD9-81ED-4DB2-BD59-A6C34878D82A}">
                    <a16:rowId xmlns:a16="http://schemas.microsoft.com/office/drawing/2014/main" val="3920388615"/>
                  </a:ext>
                </a:extLst>
              </a:tr>
              <a:tr h="809490">
                <a:tc vMerge="1">
                  <a:txBody>
                    <a:bodyPr/>
                    <a:lstStyle/>
                    <a:p>
                      <a:endParaRPr lang="en-US" dirty="0"/>
                    </a:p>
                  </a:txBody>
                  <a:tcPr/>
                </a:tc>
                <a:tc>
                  <a:txBody>
                    <a:bodyPr/>
                    <a:lstStyle/>
                    <a:p>
                      <a:pPr algn="ctr"/>
                      <a:r>
                        <a:rPr lang="en-US" b="1" dirty="0"/>
                        <a:t>High</a:t>
                      </a:r>
                    </a:p>
                  </a:txBody>
                  <a:tcPr anchor="ctr"/>
                </a:tc>
                <a:tc>
                  <a:txBody>
                    <a:bodyPr/>
                    <a:lstStyle/>
                    <a:p>
                      <a:pPr algn="ctr"/>
                      <a:r>
                        <a:rPr lang="en-US" sz="2400" b="1" dirty="0">
                          <a:solidFill>
                            <a:srgbClr val="FF0000"/>
                          </a:solidFill>
                        </a:rPr>
                        <a:t>16</a:t>
                      </a:r>
                    </a:p>
                  </a:txBody>
                  <a:tcPr anchor="ctr"/>
                </a:tc>
                <a:tc>
                  <a:txBody>
                    <a:bodyPr/>
                    <a:lstStyle/>
                    <a:p>
                      <a:pPr algn="ctr"/>
                      <a:r>
                        <a:rPr lang="en-US" sz="2400" b="1" dirty="0">
                          <a:solidFill>
                            <a:srgbClr val="00B0F0"/>
                          </a:solidFill>
                        </a:rPr>
                        <a:t>99</a:t>
                      </a:r>
                    </a:p>
                  </a:txBody>
                  <a:tcPr anchor="ctr"/>
                </a:tc>
                <a:extLst>
                  <a:ext uri="{0D108BD9-81ED-4DB2-BD59-A6C34878D82A}">
                    <a16:rowId xmlns:a16="http://schemas.microsoft.com/office/drawing/2014/main" val="3358531232"/>
                  </a:ext>
                </a:extLst>
              </a:tr>
            </a:tbl>
          </a:graphicData>
        </a:graphic>
      </p:graphicFrame>
      <p:sp>
        <p:nvSpPr>
          <p:cNvPr id="5" name="TextBox 4">
            <a:extLst>
              <a:ext uri="{FF2B5EF4-FFF2-40B4-BE49-F238E27FC236}">
                <a16:creationId xmlns:a16="http://schemas.microsoft.com/office/drawing/2014/main" id="{99C169FD-095C-B462-2DD6-4819D2D462E6}"/>
              </a:ext>
            </a:extLst>
          </p:cNvPr>
          <p:cNvSpPr txBox="1"/>
          <p:nvPr/>
        </p:nvSpPr>
        <p:spPr>
          <a:xfrm>
            <a:off x="5913879" y="4922065"/>
            <a:ext cx="5927924" cy="1412053"/>
          </a:xfrm>
          <a:prstGeom prst="rect">
            <a:avLst/>
          </a:prstGeom>
          <a:noFill/>
        </p:spPr>
        <p:txBody>
          <a:bodyPr wrap="square" rtlCol="0">
            <a:spAutoFit/>
          </a:bodyPr>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Accuracy:</a:t>
            </a:r>
            <a:r>
              <a:rPr lang="en-US" sz="16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US"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84%</a:t>
            </a:r>
            <a:endParaRPr lang="en-US" sz="1600" kern="100" dirty="0">
              <a:solidFill>
                <a:srgbClr val="121512"/>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Classification Report:</a:t>
            </a:r>
            <a:endParaRPr lang="en-US" sz="1600" kern="100" dirty="0">
              <a:solidFill>
                <a:srgbClr val="121512"/>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For Class Low: precision 0.79, recall 0.81, f1-score 0.80</a:t>
            </a:r>
            <a:endParaRPr lang="en-US" sz="1200" kern="100" dirty="0">
              <a:solidFill>
                <a:srgbClr val="121512"/>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For </a:t>
            </a:r>
            <a:r>
              <a:rPr lang="en-US" sz="1400" b="1" u="sng"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Class High</a:t>
            </a: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US" sz="1400" b="1" kern="0" dirty="0">
                <a:solidFill>
                  <a:srgbClr val="121512"/>
                </a:solidFill>
                <a:effectLst/>
                <a:highlight>
                  <a:srgbClr val="00FF00"/>
                </a:highlight>
                <a:latin typeface="Roboto" panose="02000000000000000000" pitchFamily="2" charset="0"/>
                <a:ea typeface="Times New Roman" panose="02020603050405020304" pitchFamily="18" charset="0"/>
                <a:cs typeface="Times New Roman" panose="02020603050405020304" pitchFamily="18" charset="0"/>
              </a:rPr>
              <a:t>precision 0.88</a:t>
            </a: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US" sz="1400" b="1" kern="0" dirty="0">
                <a:solidFill>
                  <a:srgbClr val="121512"/>
                </a:solidFill>
                <a:effectLst/>
                <a:highlight>
                  <a:srgbClr val="FFFF00"/>
                </a:highlight>
                <a:latin typeface="Roboto" panose="02000000000000000000" pitchFamily="2" charset="0"/>
                <a:ea typeface="Times New Roman" panose="02020603050405020304" pitchFamily="18" charset="0"/>
                <a:cs typeface="Times New Roman" panose="02020603050405020304" pitchFamily="18" charset="0"/>
              </a:rPr>
              <a:t>recall 0.86</a:t>
            </a: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f1-score 0.87</a:t>
            </a:r>
            <a:endParaRPr lang="en-US" sz="1200" kern="100" dirty="0">
              <a:solidFill>
                <a:srgbClr val="121512"/>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E15EB15-3AF0-DAA2-F475-800C0A7F02D4}"/>
              </a:ext>
            </a:extLst>
          </p:cNvPr>
          <p:cNvSpPr txBox="1"/>
          <p:nvPr/>
        </p:nvSpPr>
        <p:spPr>
          <a:xfrm>
            <a:off x="6096000" y="995680"/>
            <a:ext cx="3484880" cy="400110"/>
          </a:xfrm>
          <a:prstGeom prst="rect">
            <a:avLst/>
          </a:prstGeom>
          <a:noFill/>
        </p:spPr>
        <p:txBody>
          <a:bodyPr wrap="square" rtlCol="0">
            <a:spAutoFit/>
          </a:bodyPr>
          <a:lstStyle/>
          <a:p>
            <a:pPr marL="0" indent="0">
              <a:buNone/>
            </a:pPr>
            <a:r>
              <a:rPr lang="en-US" sz="1800" b="1" dirty="0"/>
              <a:t>Logistic Regression Model</a:t>
            </a:r>
          </a:p>
          <a:p>
            <a:pPr marL="0" indent="0">
              <a:buNone/>
            </a:pPr>
            <a:endParaRPr lang="en-US" sz="200" dirty="0"/>
          </a:p>
        </p:txBody>
      </p:sp>
    </p:spTree>
    <p:extLst>
      <p:ext uri="{BB962C8B-B14F-4D97-AF65-F5344CB8AC3E}">
        <p14:creationId xmlns:p14="http://schemas.microsoft.com/office/powerpoint/2010/main" val="215914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ED2-4D8C-A0D8-E8DE-04E847FD728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E6DB132-3738-CB35-2701-6475A4EDA68A}"/>
              </a:ext>
            </a:extLst>
          </p:cNvPr>
          <p:cNvSpPr>
            <a:spLocks noGrp="1"/>
          </p:cNvSpPr>
          <p:nvPr>
            <p:ph idx="1"/>
          </p:nvPr>
        </p:nvSpPr>
        <p:spPr>
          <a:xfrm>
            <a:off x="350197" y="1507688"/>
            <a:ext cx="5456674" cy="4923159"/>
          </a:xfrm>
        </p:spPr>
        <p:txBody>
          <a:bodyPr>
            <a:noAutofit/>
          </a:bodyPr>
          <a:lstStyle/>
          <a:p>
            <a:pPr marL="0" indent="0">
              <a:buNone/>
            </a:pPr>
            <a:r>
              <a:rPr lang="en-US" b="1" i="1" dirty="0"/>
              <a:t>Metrics</a:t>
            </a:r>
            <a:endParaRPr lang="en-US" sz="3200" b="1" i="1" dirty="0"/>
          </a:p>
          <a:p>
            <a:pPr algn="just"/>
            <a:r>
              <a:rPr lang="en-US" sz="2000" dirty="0"/>
              <a:t>True Positives (TP): </a:t>
            </a:r>
            <a:r>
              <a:rPr lang="en-US" sz="2000" b="1" dirty="0">
                <a:solidFill>
                  <a:srgbClr val="00B0F0"/>
                </a:solidFill>
              </a:rPr>
              <a:t>97</a:t>
            </a:r>
            <a:r>
              <a:rPr lang="en-US" sz="2000" dirty="0"/>
              <a:t> instances where the actual class is </a:t>
            </a:r>
            <a:r>
              <a:rPr lang="en-US" sz="2000" b="1" dirty="0"/>
              <a:t>High,</a:t>
            </a:r>
            <a:r>
              <a:rPr lang="en-US" sz="2000" dirty="0"/>
              <a:t> and the model correctly predicted </a:t>
            </a:r>
            <a:r>
              <a:rPr lang="en-US" sz="2000" b="1" dirty="0"/>
              <a:t>High</a:t>
            </a:r>
            <a:r>
              <a:rPr lang="en-US" sz="2000" dirty="0"/>
              <a:t>.</a:t>
            </a:r>
          </a:p>
          <a:p>
            <a:pPr algn="just"/>
            <a:r>
              <a:rPr lang="en-US" sz="2000" dirty="0"/>
              <a:t>True Negatives (TN): </a:t>
            </a:r>
            <a:r>
              <a:rPr lang="en-US" sz="2000" b="1" dirty="0">
                <a:solidFill>
                  <a:srgbClr val="00B0F0"/>
                </a:solidFill>
              </a:rPr>
              <a:t>54</a:t>
            </a:r>
            <a:r>
              <a:rPr lang="en-US" sz="2000" dirty="0"/>
              <a:t> instances where the actual class is </a:t>
            </a:r>
            <a:r>
              <a:rPr lang="en-US" sz="2000" b="1" dirty="0"/>
              <a:t>Low</a:t>
            </a:r>
            <a:r>
              <a:rPr lang="en-US" sz="2000" dirty="0"/>
              <a:t>, and the model correctly predicted </a:t>
            </a:r>
            <a:r>
              <a:rPr lang="en-US" sz="2000" b="1" dirty="0"/>
              <a:t>Low</a:t>
            </a:r>
            <a:r>
              <a:rPr lang="en-US" sz="2000" dirty="0"/>
              <a:t>.</a:t>
            </a:r>
          </a:p>
          <a:p>
            <a:pPr algn="just"/>
            <a:r>
              <a:rPr lang="en-US" sz="2000" dirty="0"/>
              <a:t>False Positives (FP): </a:t>
            </a:r>
            <a:r>
              <a:rPr lang="en-US" sz="2000" b="1" dirty="0">
                <a:solidFill>
                  <a:srgbClr val="FF0000"/>
                </a:solidFill>
              </a:rPr>
              <a:t>21</a:t>
            </a:r>
            <a:r>
              <a:rPr lang="en-US" sz="2000" dirty="0"/>
              <a:t> instances where the actual class is </a:t>
            </a:r>
            <a:r>
              <a:rPr lang="en-US" sz="2000" b="1" dirty="0"/>
              <a:t>Low,</a:t>
            </a:r>
            <a:r>
              <a:rPr lang="en-US" sz="2000" dirty="0"/>
              <a:t> but the model incorrectly predicted </a:t>
            </a:r>
            <a:r>
              <a:rPr lang="en-US" sz="2000" b="1" dirty="0"/>
              <a:t>High</a:t>
            </a:r>
            <a:r>
              <a:rPr lang="en-US" sz="2000" dirty="0"/>
              <a:t>.</a:t>
            </a:r>
          </a:p>
          <a:p>
            <a:pPr algn="just"/>
            <a:r>
              <a:rPr lang="en-US" sz="2000" dirty="0"/>
              <a:t>False Negatives (FN): </a:t>
            </a:r>
            <a:r>
              <a:rPr lang="en-US" sz="2000" b="1" dirty="0">
                <a:solidFill>
                  <a:srgbClr val="FF0000"/>
                </a:solidFill>
              </a:rPr>
              <a:t>18</a:t>
            </a:r>
            <a:r>
              <a:rPr lang="en-US" sz="2000" dirty="0"/>
              <a:t> instances where the actual class is </a:t>
            </a:r>
            <a:r>
              <a:rPr lang="en-US" sz="2000" b="1" dirty="0"/>
              <a:t>High,</a:t>
            </a:r>
            <a:r>
              <a:rPr lang="en-US" sz="2000" dirty="0"/>
              <a:t> but the model incorrectly predicted </a:t>
            </a:r>
            <a:r>
              <a:rPr lang="en-US" sz="2000" b="1" dirty="0"/>
              <a:t>Low</a:t>
            </a:r>
            <a:r>
              <a:rPr lang="en-US" sz="2000" dirty="0"/>
              <a:t>.</a:t>
            </a:r>
          </a:p>
        </p:txBody>
      </p:sp>
      <p:graphicFrame>
        <p:nvGraphicFramePr>
          <p:cNvPr id="4" name="Table 3">
            <a:extLst>
              <a:ext uri="{FF2B5EF4-FFF2-40B4-BE49-F238E27FC236}">
                <a16:creationId xmlns:a16="http://schemas.microsoft.com/office/drawing/2014/main" id="{482CE167-B42A-9034-04E0-C5D5C8915712}"/>
              </a:ext>
            </a:extLst>
          </p:cNvPr>
          <p:cNvGraphicFramePr>
            <a:graphicFrameLocks noGrp="1"/>
          </p:cNvGraphicFramePr>
          <p:nvPr>
            <p:extLst>
              <p:ext uri="{D42A27DB-BD31-4B8C-83A1-F6EECF244321}">
                <p14:modId xmlns:p14="http://schemas.microsoft.com/office/powerpoint/2010/main" val="3905072546"/>
              </p:ext>
            </p:extLst>
          </p:nvPr>
        </p:nvGraphicFramePr>
        <p:xfrm>
          <a:off x="5913878" y="1487368"/>
          <a:ext cx="6140316" cy="3237960"/>
        </p:xfrm>
        <a:graphic>
          <a:graphicData uri="http://schemas.openxmlformats.org/drawingml/2006/table">
            <a:tbl>
              <a:tblPr>
                <a:tableStyleId>{5C22544A-7EE6-4342-B048-85BDC9FD1C3A}</a:tableStyleId>
              </a:tblPr>
              <a:tblGrid>
                <a:gridCol w="1535079">
                  <a:extLst>
                    <a:ext uri="{9D8B030D-6E8A-4147-A177-3AD203B41FA5}">
                      <a16:colId xmlns:a16="http://schemas.microsoft.com/office/drawing/2014/main" val="2528413647"/>
                    </a:ext>
                  </a:extLst>
                </a:gridCol>
                <a:gridCol w="1535079">
                  <a:extLst>
                    <a:ext uri="{9D8B030D-6E8A-4147-A177-3AD203B41FA5}">
                      <a16:colId xmlns:a16="http://schemas.microsoft.com/office/drawing/2014/main" val="2683587365"/>
                    </a:ext>
                  </a:extLst>
                </a:gridCol>
                <a:gridCol w="1535079">
                  <a:extLst>
                    <a:ext uri="{9D8B030D-6E8A-4147-A177-3AD203B41FA5}">
                      <a16:colId xmlns:a16="http://schemas.microsoft.com/office/drawing/2014/main" val="1997870141"/>
                    </a:ext>
                  </a:extLst>
                </a:gridCol>
                <a:gridCol w="1535079">
                  <a:extLst>
                    <a:ext uri="{9D8B030D-6E8A-4147-A177-3AD203B41FA5}">
                      <a16:colId xmlns:a16="http://schemas.microsoft.com/office/drawing/2014/main" val="2672694263"/>
                    </a:ext>
                  </a:extLst>
                </a:gridCol>
              </a:tblGrid>
              <a:tr h="809490">
                <a:tc rowSpan="2" gridSpan="2">
                  <a:txBody>
                    <a:bodyPr/>
                    <a:lstStyle/>
                    <a:p>
                      <a:pPr algn="ctr"/>
                      <a:r>
                        <a:rPr lang="en-US" sz="2800" b="1" dirty="0"/>
                        <a:t>Confusion Matrix</a:t>
                      </a:r>
                    </a:p>
                  </a:txBody>
                  <a:tcPr anchor="ctr"/>
                </a:tc>
                <a:tc rowSpan="2" hMerge="1">
                  <a:txBody>
                    <a:bodyPr/>
                    <a:lstStyle/>
                    <a:p>
                      <a:endParaRPr lang="en-US" dirty="0"/>
                    </a:p>
                  </a:txBody>
                  <a:tcPr/>
                </a:tc>
                <a:tc gridSpan="2">
                  <a:txBody>
                    <a:bodyPr/>
                    <a:lstStyle/>
                    <a:p>
                      <a:pPr marL="0" algn="ctr" defTabSz="914400" rtl="0" eaLnBrk="1" latinLnBrk="0" hangingPunct="1"/>
                      <a:r>
                        <a:rPr lang="en-US" sz="2400" b="1" dirty="0"/>
                        <a:t>Predicted</a:t>
                      </a:r>
                      <a:endParaRPr lang="en-US" sz="2400" b="1" kern="1200" dirty="0">
                        <a:solidFill>
                          <a:schemeClr val="dk1"/>
                        </a:solidFill>
                        <a:latin typeface="+mn-lt"/>
                        <a:ea typeface="+mn-ea"/>
                        <a:cs typeface="+mn-cs"/>
                      </a:endParaRPr>
                    </a:p>
                  </a:txBody>
                  <a:tcPr anchor="ctr"/>
                </a:tc>
                <a:tc hMerge="1">
                  <a:txBody>
                    <a:bodyPr/>
                    <a:lstStyle/>
                    <a:p>
                      <a:endParaRPr lang="en-US" dirty="0"/>
                    </a:p>
                  </a:txBody>
                  <a:tcPr/>
                </a:tc>
                <a:extLst>
                  <a:ext uri="{0D108BD9-81ED-4DB2-BD59-A6C34878D82A}">
                    <a16:rowId xmlns:a16="http://schemas.microsoft.com/office/drawing/2014/main" val="303544851"/>
                  </a:ext>
                </a:extLst>
              </a:tr>
              <a:tr h="809490">
                <a:tc gridSpan="2" vMerge="1">
                  <a:txBody>
                    <a:bodyPr/>
                    <a:lstStyle/>
                    <a:p>
                      <a:endParaRPr lang="en-US"/>
                    </a:p>
                  </a:txBody>
                  <a:tcPr/>
                </a:tc>
                <a:tc hMerge="1" vMerge="1">
                  <a:txBody>
                    <a:bodyPr/>
                    <a:lstStyle/>
                    <a:p>
                      <a:endParaRPr lang="en-US" dirty="0"/>
                    </a:p>
                  </a:txBody>
                  <a:tcPr/>
                </a:tc>
                <a:tc>
                  <a:txBody>
                    <a:bodyPr/>
                    <a:lstStyle/>
                    <a:p>
                      <a:pPr algn="ctr"/>
                      <a:r>
                        <a:rPr lang="en-US" b="1" dirty="0"/>
                        <a:t>Low</a:t>
                      </a:r>
                    </a:p>
                  </a:txBody>
                  <a:tcPr anchor="ctr"/>
                </a:tc>
                <a:tc>
                  <a:txBody>
                    <a:bodyPr/>
                    <a:lstStyle/>
                    <a:p>
                      <a:pPr algn="ctr"/>
                      <a:r>
                        <a:rPr lang="en-US" b="1" dirty="0"/>
                        <a:t>High</a:t>
                      </a:r>
                    </a:p>
                  </a:txBody>
                  <a:tcPr anchor="ctr"/>
                </a:tc>
                <a:extLst>
                  <a:ext uri="{0D108BD9-81ED-4DB2-BD59-A6C34878D82A}">
                    <a16:rowId xmlns:a16="http://schemas.microsoft.com/office/drawing/2014/main" val="3017398121"/>
                  </a:ext>
                </a:extLst>
              </a:tr>
              <a:tr h="809490">
                <a:tc rowSpan="2">
                  <a:txBody>
                    <a:bodyPr/>
                    <a:lstStyle/>
                    <a:p>
                      <a:pPr algn="ctr"/>
                      <a:r>
                        <a:rPr lang="en-US" sz="2400" b="1" dirty="0"/>
                        <a:t>Actual</a:t>
                      </a:r>
                    </a:p>
                  </a:txBody>
                  <a:tcPr anchor="ctr"/>
                </a:tc>
                <a:tc>
                  <a:txBody>
                    <a:bodyPr/>
                    <a:lstStyle/>
                    <a:p>
                      <a:pPr algn="ctr"/>
                      <a:r>
                        <a:rPr lang="en-US" b="1" dirty="0"/>
                        <a:t>Low</a:t>
                      </a:r>
                    </a:p>
                  </a:txBody>
                  <a:tcPr anchor="ctr"/>
                </a:tc>
                <a:tc>
                  <a:txBody>
                    <a:bodyPr/>
                    <a:lstStyle/>
                    <a:p>
                      <a:pPr algn="ctr"/>
                      <a:r>
                        <a:rPr lang="en-US" sz="2400" b="1" dirty="0">
                          <a:solidFill>
                            <a:srgbClr val="00B0F0"/>
                          </a:solidFill>
                        </a:rPr>
                        <a:t>54</a:t>
                      </a:r>
                    </a:p>
                  </a:txBody>
                  <a:tcPr anchor="ctr"/>
                </a:tc>
                <a:tc>
                  <a:txBody>
                    <a:bodyPr/>
                    <a:lstStyle/>
                    <a:p>
                      <a:pPr algn="ctr"/>
                      <a:r>
                        <a:rPr lang="en-US" sz="2400" b="1" dirty="0">
                          <a:solidFill>
                            <a:srgbClr val="FF0000"/>
                          </a:solidFill>
                        </a:rPr>
                        <a:t>21</a:t>
                      </a:r>
                    </a:p>
                  </a:txBody>
                  <a:tcPr anchor="ctr"/>
                </a:tc>
                <a:extLst>
                  <a:ext uri="{0D108BD9-81ED-4DB2-BD59-A6C34878D82A}">
                    <a16:rowId xmlns:a16="http://schemas.microsoft.com/office/drawing/2014/main" val="3920388615"/>
                  </a:ext>
                </a:extLst>
              </a:tr>
              <a:tr h="809490">
                <a:tc vMerge="1">
                  <a:txBody>
                    <a:bodyPr/>
                    <a:lstStyle/>
                    <a:p>
                      <a:endParaRPr lang="en-US" dirty="0"/>
                    </a:p>
                  </a:txBody>
                  <a:tcPr/>
                </a:tc>
                <a:tc>
                  <a:txBody>
                    <a:bodyPr/>
                    <a:lstStyle/>
                    <a:p>
                      <a:pPr algn="ctr"/>
                      <a:r>
                        <a:rPr lang="en-US" b="1" dirty="0"/>
                        <a:t>High</a:t>
                      </a:r>
                    </a:p>
                  </a:txBody>
                  <a:tcPr anchor="ctr"/>
                </a:tc>
                <a:tc>
                  <a:txBody>
                    <a:bodyPr/>
                    <a:lstStyle/>
                    <a:p>
                      <a:pPr algn="ctr"/>
                      <a:r>
                        <a:rPr lang="en-US" sz="2400" b="1" dirty="0">
                          <a:solidFill>
                            <a:srgbClr val="FF0000"/>
                          </a:solidFill>
                        </a:rPr>
                        <a:t>18</a:t>
                      </a:r>
                    </a:p>
                  </a:txBody>
                  <a:tcPr anchor="ctr"/>
                </a:tc>
                <a:tc>
                  <a:txBody>
                    <a:bodyPr/>
                    <a:lstStyle/>
                    <a:p>
                      <a:pPr algn="ctr"/>
                      <a:r>
                        <a:rPr lang="en-US" sz="2400" b="1" dirty="0">
                          <a:solidFill>
                            <a:srgbClr val="00B0F0"/>
                          </a:solidFill>
                        </a:rPr>
                        <a:t>97</a:t>
                      </a:r>
                    </a:p>
                  </a:txBody>
                  <a:tcPr anchor="ctr"/>
                </a:tc>
                <a:extLst>
                  <a:ext uri="{0D108BD9-81ED-4DB2-BD59-A6C34878D82A}">
                    <a16:rowId xmlns:a16="http://schemas.microsoft.com/office/drawing/2014/main" val="3358531232"/>
                  </a:ext>
                </a:extLst>
              </a:tr>
            </a:tbl>
          </a:graphicData>
        </a:graphic>
      </p:graphicFrame>
      <p:sp>
        <p:nvSpPr>
          <p:cNvPr id="5" name="TextBox 4">
            <a:extLst>
              <a:ext uri="{FF2B5EF4-FFF2-40B4-BE49-F238E27FC236}">
                <a16:creationId xmlns:a16="http://schemas.microsoft.com/office/drawing/2014/main" id="{62CE2AA7-2268-528A-EF2F-8625C3708B1B}"/>
              </a:ext>
            </a:extLst>
          </p:cNvPr>
          <p:cNvSpPr txBox="1"/>
          <p:nvPr/>
        </p:nvSpPr>
        <p:spPr>
          <a:xfrm>
            <a:off x="5913878" y="4922065"/>
            <a:ext cx="6044442" cy="1412053"/>
          </a:xfrm>
          <a:prstGeom prst="rect">
            <a:avLst/>
          </a:prstGeom>
          <a:noFill/>
        </p:spPr>
        <p:txBody>
          <a:bodyPr wrap="square" rtlCol="0">
            <a:spAutoFit/>
          </a:bodyPr>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Accuracy:</a:t>
            </a:r>
            <a:r>
              <a:rPr lang="en-US" sz="16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US"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79%</a:t>
            </a:r>
            <a:endParaRPr lang="en-US" sz="1600" kern="100" dirty="0">
              <a:solidFill>
                <a:srgbClr val="121512"/>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Classification Report:</a:t>
            </a:r>
            <a:endParaRPr lang="en-US" sz="1600" kern="100" dirty="0">
              <a:solidFill>
                <a:srgbClr val="121512"/>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For Class Low: precision 0.75, recall 0.72, f1-score 0.73</a:t>
            </a:r>
            <a:endParaRPr lang="en-US" sz="1400" kern="100" dirty="0">
              <a:solidFill>
                <a:srgbClr val="121512"/>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kern="0" dirty="0">
                <a:solidFill>
                  <a:srgbClr val="121512"/>
                </a:solidFill>
                <a:highlight>
                  <a:srgbClr val="FFFFFF"/>
                </a:highlight>
                <a:latin typeface="Roboto" panose="02000000000000000000" pitchFamily="2" charset="0"/>
                <a:cs typeface="Times New Roman" panose="02020603050405020304" pitchFamily="18" charset="0"/>
              </a:rPr>
              <a:t>For </a:t>
            </a:r>
            <a:r>
              <a:rPr lang="en-US" sz="1400" b="1" u="sng" kern="0" dirty="0">
                <a:solidFill>
                  <a:srgbClr val="121512"/>
                </a:solidFill>
                <a:highlight>
                  <a:srgbClr val="FFFFFF"/>
                </a:highlight>
                <a:latin typeface="Roboto" panose="02000000000000000000" pitchFamily="2" charset="0"/>
                <a:cs typeface="Times New Roman" panose="02020603050405020304" pitchFamily="18" charset="0"/>
              </a:rPr>
              <a:t>Class High</a:t>
            </a:r>
            <a:r>
              <a:rPr lang="en-US" sz="1400" kern="0" dirty="0">
                <a:solidFill>
                  <a:srgbClr val="121512"/>
                </a:solidFill>
                <a:highlight>
                  <a:srgbClr val="FFFFFF"/>
                </a:highlight>
                <a:latin typeface="Roboto" panose="02000000000000000000" pitchFamily="2" charset="0"/>
                <a:cs typeface="Times New Roman" panose="02020603050405020304" pitchFamily="18" charset="0"/>
              </a:rPr>
              <a:t>: </a:t>
            </a:r>
            <a:r>
              <a:rPr lang="en-US" sz="1400" b="1" kern="0" dirty="0">
                <a:solidFill>
                  <a:srgbClr val="121512"/>
                </a:solidFill>
                <a:effectLst/>
                <a:highlight>
                  <a:srgbClr val="00FF00"/>
                </a:highlight>
                <a:latin typeface="Roboto" panose="02000000000000000000" pitchFamily="2" charset="0"/>
                <a:ea typeface="Times New Roman" panose="02020603050405020304" pitchFamily="18" charset="0"/>
                <a:cs typeface="Times New Roman" panose="02020603050405020304" pitchFamily="18" charset="0"/>
              </a:rPr>
              <a:t>precision 0.82</a:t>
            </a: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a:t>
            </a:r>
            <a:r>
              <a:rPr lang="en-US" sz="1400" b="1" kern="0" dirty="0">
                <a:solidFill>
                  <a:srgbClr val="121512"/>
                </a:solidFill>
                <a:effectLst/>
                <a:highlight>
                  <a:srgbClr val="FFFF00"/>
                </a:highlight>
                <a:latin typeface="Roboto" panose="02000000000000000000" pitchFamily="2" charset="0"/>
                <a:ea typeface="Times New Roman" panose="02020603050405020304" pitchFamily="18" charset="0"/>
                <a:cs typeface="Times New Roman" panose="02020603050405020304" pitchFamily="18" charset="0"/>
              </a:rPr>
              <a:t>recall 0.84</a:t>
            </a:r>
            <a:r>
              <a:rPr lang="en-US" sz="1400" kern="0" dirty="0">
                <a:solidFill>
                  <a:srgbClr val="121512"/>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f1-score 0.83</a:t>
            </a:r>
            <a:endParaRPr lang="en-US" sz="1400" kern="100" dirty="0">
              <a:solidFill>
                <a:srgbClr val="121512"/>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7228DA5-9641-E4B6-37C1-A07B181004E9}"/>
              </a:ext>
            </a:extLst>
          </p:cNvPr>
          <p:cNvSpPr txBox="1"/>
          <p:nvPr/>
        </p:nvSpPr>
        <p:spPr>
          <a:xfrm>
            <a:off x="6096000" y="995680"/>
            <a:ext cx="3484880" cy="369332"/>
          </a:xfrm>
          <a:prstGeom prst="rect">
            <a:avLst/>
          </a:prstGeom>
          <a:noFill/>
        </p:spPr>
        <p:txBody>
          <a:bodyPr wrap="square" rtlCol="0">
            <a:spAutoFit/>
          </a:bodyPr>
          <a:lstStyle/>
          <a:p>
            <a:pPr marL="0" indent="0">
              <a:buNone/>
            </a:pPr>
            <a:r>
              <a:rPr lang="en-US" sz="1800" b="1" dirty="0"/>
              <a:t>XGB Classifier Model</a:t>
            </a:r>
            <a:endParaRPr lang="en-US" sz="200" dirty="0"/>
          </a:p>
        </p:txBody>
      </p:sp>
    </p:spTree>
    <p:extLst>
      <p:ext uri="{BB962C8B-B14F-4D97-AF65-F5344CB8AC3E}">
        <p14:creationId xmlns:p14="http://schemas.microsoft.com/office/powerpoint/2010/main" val="9010247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1537</TotalTime>
  <Words>1597</Words>
  <Application>Microsoft Office PowerPoint</Application>
  <PresentationFormat>Widescreen</PresentationFormat>
  <Paragraphs>167</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Aptos Display</vt:lpstr>
      <vt:lpstr>Arial</vt:lpstr>
      <vt:lpstr>Courier New</vt:lpstr>
      <vt:lpstr>Roboto</vt:lpstr>
      <vt:lpstr>Söhne</vt:lpstr>
      <vt:lpstr>Studio-Feixen-Sans</vt:lpstr>
      <vt:lpstr>Times New Roman</vt:lpstr>
      <vt:lpstr>Wingdings</vt:lpstr>
      <vt:lpstr>Office Theme</vt:lpstr>
      <vt:lpstr>Recipe Site Traffic</vt:lpstr>
      <vt:lpstr>Business Goal</vt:lpstr>
      <vt:lpstr>Scope of Work</vt:lpstr>
      <vt:lpstr>Methodology</vt:lpstr>
      <vt:lpstr>Methodology</vt:lpstr>
      <vt:lpstr>Methodology</vt:lpstr>
      <vt:lpstr>Methodology</vt:lpstr>
      <vt:lpstr>Methodology</vt:lpstr>
      <vt:lpstr>Methodology</vt:lpstr>
      <vt:lpstr>PowerPoint Presentation</vt:lpstr>
      <vt:lpstr>Outcome</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Site Traffic</dc:title>
  <dc:creator>Alhassan Osman</dc:creator>
  <cp:lastModifiedBy>Alhassan Osman</cp:lastModifiedBy>
  <cp:revision>63</cp:revision>
  <cp:lastPrinted>2024-05-23T11:18:20Z</cp:lastPrinted>
  <dcterms:created xsi:type="dcterms:W3CDTF">2024-05-21T10:12:44Z</dcterms:created>
  <dcterms:modified xsi:type="dcterms:W3CDTF">2024-06-05T10:13:17Z</dcterms:modified>
</cp:coreProperties>
</file>