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712"/>
    <a:srgbClr val="52BEE4"/>
    <a:srgbClr val="92D6EE"/>
    <a:srgbClr val="D13E2F"/>
    <a:srgbClr val="7E382A"/>
    <a:srgbClr val="FF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B7FB92-E5D7-4549-BF6E-392D9217FAF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302EC-B7C7-496E-81C3-4764109082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A9505-B40B-42BC-998B-6B3FC6BC20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E3156-E3C4-47E7-B0A4-7DEFB3DE222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EBB60-A301-4C4A-A408-110CCD2ABC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F8C73-D43D-4693-977D-4D124CC72D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D54DB-3E70-4114-BC4F-452190B76EA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7F996-D45C-4690-83D6-ECC4322E57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E83F5-F5CF-4D48-94BD-F5F79CF91C9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75D9E-BF63-4D0F-83B7-C3201126A1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8A37-EA78-4974-96F4-9A2112E4A42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4A1AC92-B10C-4184-A930-EC41E76E72B7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8" name="AutoShape 108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85" name="Rectangle 105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46083" name="Picture 3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78184" name="Group 2408"/>
          <p:cNvGraphicFramePr>
            <a:graphicFrameLocks noGrp="1"/>
          </p:cNvGraphicFramePr>
          <p:nvPr/>
        </p:nvGraphicFramePr>
        <p:xfrm>
          <a:off x="323850" y="2070100"/>
          <a:ext cx="8424863" cy="4383089"/>
        </p:xfrm>
        <a:graphic>
          <a:graphicData uri="http://schemas.openxmlformats.org/drawingml/2006/table">
            <a:tbl>
              <a:tblPr/>
              <a:tblGrid>
                <a:gridCol w="1693863"/>
                <a:gridCol w="1068387"/>
                <a:gridCol w="1784350"/>
                <a:gridCol w="971550"/>
                <a:gridCol w="987425"/>
                <a:gridCol w="979488"/>
                <a:gridCol w="9398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 Mental Health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Antrim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New Horizons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7,541,148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3,102,614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1,939,134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2,499,400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Ashton Community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Women's Community Training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315,371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126,148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78,843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110,380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Ashton Community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Belfast Works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765,278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306,111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191,319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267,848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Ashton Community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Progress to Employment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653,916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261,566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163,479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228,871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Association For Real Change (NI)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Getting Started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174,751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69,901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43,688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61,162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Banbridge District Council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Banbridge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Banbridge Training and Re-Use Facility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401,480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160,122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100,077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141,281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Barnardo's Northern Ireland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Dr B's Kitchen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915,411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534,127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333,829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47,455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 City Council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HARTE (Hospitality and Retail Training for Employment)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495,000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190,308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118,942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185,750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78185" name="Picture 2409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78186" name="WordArt 2410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81924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pic>
        <p:nvPicPr>
          <p:cNvPr id="81925" name="Picture 5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graphicFrame>
        <p:nvGraphicFramePr>
          <p:cNvPr id="82207" name="Group 287"/>
          <p:cNvGraphicFramePr>
            <a:graphicFrameLocks noGrp="1"/>
          </p:cNvGraphicFramePr>
          <p:nvPr/>
        </p:nvGraphicFramePr>
        <p:xfrm>
          <a:off x="250825" y="2420938"/>
          <a:ext cx="8569325" cy="3600450"/>
        </p:xfrm>
        <a:graphic>
          <a:graphicData uri="http://schemas.openxmlformats.org/drawingml/2006/table">
            <a:tbl>
              <a:tblPr/>
              <a:tblGrid>
                <a:gridCol w="1854200"/>
                <a:gridCol w="1087438"/>
                <a:gridCol w="1790700"/>
                <a:gridCol w="879475"/>
                <a:gridCol w="895350"/>
                <a:gridCol w="974725"/>
                <a:gridCol w="1087437"/>
              </a:tblGrid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WOMEN'STEC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ETC. Extending Training in Communities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766,311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306,524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191,578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268,209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Workers' Educational Association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Learning to Earning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762,616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305,046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190,653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266,917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Workforce Training Services Limited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Route to Employment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372,123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148,848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93,030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130,245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Young Enterprise Northern Ireland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 Start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723,181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289,272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180,795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253,114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YouthAction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Reach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774,880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309,952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193,720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271,208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82208" name="WordArt 288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4276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78868" name="Group 2068"/>
          <p:cNvGraphicFramePr>
            <a:graphicFrameLocks noGrp="1"/>
          </p:cNvGraphicFramePr>
          <p:nvPr/>
        </p:nvGraphicFramePr>
        <p:xfrm>
          <a:off x="323850" y="2133600"/>
          <a:ext cx="8497888" cy="4319591"/>
        </p:xfrm>
        <a:graphic>
          <a:graphicData uri="http://schemas.openxmlformats.org/drawingml/2006/table">
            <a:tbl>
              <a:tblPr/>
              <a:tblGrid>
                <a:gridCol w="1720850"/>
                <a:gridCol w="1009650"/>
                <a:gridCol w="1662113"/>
                <a:gridCol w="992187"/>
                <a:gridCol w="1008063"/>
                <a:gridCol w="1009650"/>
                <a:gridCol w="1095375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 Metropolitan College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Engineering Skills for Industry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471,586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175,068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109,417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187,101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 Metropolitan College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462,891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185,155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115,722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162,014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Clanrye Employment and Training Services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Newry Technology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719,538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287,815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179,884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251,839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Conservation Volunteers Northern Ireland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Bangor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Training for Employment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333,273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133,309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83,318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116,646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Creggan Neighbourhood Partnership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CORE - Creating Opportunities to Return to Education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496,626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198,649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124,156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173,821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CSV Media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CSV Media Action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598,652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171,564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107,228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319,860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Department for Employment &amp; Learning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ApprenticeshipsNI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45,900,000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18,360,000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27,540,000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78870" name="Picture 2070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78871" name="WordArt 2071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5300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65141" name="Group 1653"/>
          <p:cNvGraphicFramePr>
            <a:graphicFrameLocks noGrp="1"/>
          </p:cNvGraphicFramePr>
          <p:nvPr/>
        </p:nvGraphicFramePr>
        <p:xfrm>
          <a:off x="250825" y="1989138"/>
          <a:ext cx="8569325" cy="4535491"/>
        </p:xfrm>
        <a:graphic>
          <a:graphicData uri="http://schemas.openxmlformats.org/drawingml/2006/table">
            <a:tbl>
              <a:tblPr/>
              <a:tblGrid>
                <a:gridCol w="1660525"/>
                <a:gridCol w="1398588"/>
                <a:gridCol w="1681162"/>
                <a:gridCol w="944563"/>
                <a:gridCol w="960437"/>
                <a:gridCol w="874713"/>
                <a:gridCol w="1049337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Dering Employment Services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Lisburn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Coach-ability (Northern Ireland)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240,402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95,872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59,920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84,610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Disability Action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 Works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470,878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188,351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117,720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164,807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Dungannon &amp; South Tyrone Borough Council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Dungannon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(S.E.E.K) Skills, Education, Employment, Knowledge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480,196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192,074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120,047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168,075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East Belfast Enterprise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Women Working for Themselves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230,825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92,330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57,706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80,789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Enterprise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Limavady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Exploring Enterprise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2,788,861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1,115,544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697,215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976,102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Extern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Newtownabbey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AXIS RECYCLE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2,212,017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907,556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567,223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737,238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Fermanagh Rural Community Initiative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Enniskillen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ERNE 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496,958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198,779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124,237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173,942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 Steps Women’s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Dungannon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Women towards greater education and employment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1,199,190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479,676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299,798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419,716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65143" name="Picture 1655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65144" name="WordArt 1656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324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66321" name="Group 1809"/>
          <p:cNvGraphicFramePr>
            <a:graphicFrameLocks noGrp="1"/>
          </p:cNvGraphicFramePr>
          <p:nvPr/>
        </p:nvGraphicFramePr>
        <p:xfrm>
          <a:off x="323850" y="2060575"/>
          <a:ext cx="8424863" cy="4392615"/>
        </p:xfrm>
        <a:graphic>
          <a:graphicData uri="http://schemas.openxmlformats.org/drawingml/2006/table">
            <a:tbl>
              <a:tblPr/>
              <a:tblGrid>
                <a:gridCol w="1692275"/>
                <a:gridCol w="979488"/>
                <a:gridCol w="1873250"/>
                <a:gridCol w="973137"/>
                <a:gridCol w="879475"/>
                <a:gridCol w="958850"/>
                <a:gridCol w="1068388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Footprints Women's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Routes to Skills and Employability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486,472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194,588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121,617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170,267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GEMS Northern Ireland Limited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Minority Ethnic Employment Support Project (MEESP)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197,609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79,044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49,402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69,163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GEMS Northern Ireland Limited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Learning Language for Work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182,529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73,012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45,632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63,885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GEMS Northern Ireland Limited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M-Power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521,559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208,622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130,389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182,547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GINGERBREAD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CHOICES PLUS (Choices+)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1,134,319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453,727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283,579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397,013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Greater Village Regeneration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Woodwork and Employability Programme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504,491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201,772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126,108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176,612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Include Youth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Give and Take Scheme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2,336,465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934,586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584,116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817,763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Intercomm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Womens Enterprise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366,239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146,495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91,559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128,185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66323" name="Picture 1811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66324" name="WordArt 1812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7348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80384" name="Group 1536"/>
          <p:cNvGraphicFramePr>
            <a:graphicFrameLocks noGrp="1"/>
          </p:cNvGraphicFramePr>
          <p:nvPr/>
        </p:nvGraphicFramePr>
        <p:xfrm>
          <a:off x="322263" y="2060575"/>
          <a:ext cx="8353425" cy="4537077"/>
        </p:xfrm>
        <a:graphic>
          <a:graphicData uri="http://schemas.openxmlformats.org/drawingml/2006/table">
            <a:tbl>
              <a:tblPr/>
              <a:tblGrid>
                <a:gridCol w="1806575"/>
                <a:gridCol w="842962"/>
                <a:gridCol w="1857375"/>
                <a:gridCol w="963613"/>
                <a:gridCol w="979487"/>
                <a:gridCol w="842963"/>
                <a:gridCol w="106045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Lenadoon Community Forum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Lenadoon Neighbourhood Training For Employment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276,903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110,759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69,225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96,919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Local Strategy Partnership Derry City Council area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kickSTART TO WORK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2,652,187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1,060,875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663,047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928,265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Mencap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Armagh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Pathway to Success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3,367,247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1,346,899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841,812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1,178,536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Newstart Education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Newstart Education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472,807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188,821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118,013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165,973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Belfast Employment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Improving your Future Prospects.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685,173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274,068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171,293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239,812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Belfast Partnership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 Employment Partnership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354,845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141,938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88,711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124,196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Belfast Partnership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Local Employment Access Partnership (LEAP)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378,781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151,513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94,696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132,572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City Training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Grey Workers Programme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294,335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117,625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73,516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103,194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80386" name="Picture 1538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80387" name="WordArt 1539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8372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67060" name="Group 1524"/>
          <p:cNvGraphicFramePr>
            <a:graphicFrameLocks noGrp="1"/>
          </p:cNvGraphicFramePr>
          <p:nvPr/>
        </p:nvGraphicFramePr>
        <p:xfrm>
          <a:off x="395288" y="2060575"/>
          <a:ext cx="8424862" cy="4537077"/>
        </p:xfrm>
        <a:graphic>
          <a:graphicData uri="http://schemas.openxmlformats.org/drawingml/2006/table">
            <a:tbl>
              <a:tblPr/>
              <a:tblGrid>
                <a:gridCol w="1782762"/>
                <a:gridCol w="979488"/>
                <a:gridCol w="1782762"/>
                <a:gridCol w="973138"/>
                <a:gridCol w="987425"/>
                <a:gridCol w="981075"/>
                <a:gridCol w="938212"/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West Centre for Learning &amp; Development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NW CLD Skills Development Training Programme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288,500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115,399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72,125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100,976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West Lifelong Learning Association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Limavady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SKILLS 4 SERVICE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627,125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250,850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156,781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219,494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 West Play Resource Centre (T/A The Playhouse)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Creative Approaches to Literacy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216,768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86,695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54,185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75,888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Northern Ireland Association for the Care and Resettlement of Offenders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Jobtrack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4,213,884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1,685,334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1,053,333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1,475,217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NOW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Workforce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2,317,409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926,963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579,352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811,094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Omagh District Council for Omagh District Training Consortium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Omagh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 - Development and Empowerment through a Learning &amp; Training Approach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1,134,421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453,767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283,604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397,050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67062" name="Picture 1526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67063" name="WordArt 1527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9396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68233" name="Group 1673"/>
          <p:cNvGraphicFramePr>
            <a:graphicFrameLocks noGrp="1"/>
          </p:cNvGraphicFramePr>
          <p:nvPr/>
        </p:nvGraphicFramePr>
        <p:xfrm>
          <a:off x="323850" y="2133600"/>
          <a:ext cx="8424863" cy="4464054"/>
        </p:xfrm>
        <a:graphic>
          <a:graphicData uri="http://schemas.openxmlformats.org/drawingml/2006/table">
            <a:tbl>
              <a:tblPr/>
              <a:tblGrid>
                <a:gridCol w="1824038"/>
                <a:gridCol w="1066800"/>
                <a:gridCol w="1741487"/>
                <a:gridCol w="979488"/>
                <a:gridCol w="893762"/>
                <a:gridCol w="979488"/>
                <a:gridCol w="9398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RNIB NI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Employability and Skills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483,918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193,567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120,980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169,371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RNID (Royal National Institute for Deaf People)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Sustainable Work and Well-Being for Deaf People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439,480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172,903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108,064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158,513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Roe Valley Community Education Forum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Limavady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Flexible Steps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490,547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196,217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122,636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171,694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Shankill Women's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Education, Training &amp; Employability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448,136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179,253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112,033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156,850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Southern Regional College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Skills for Retail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707,807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283,122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176,951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247,734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Stepping Stone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work4u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381,979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151,762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94,851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135,366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Strathfoyle Women's Activity Group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Community Empowerment Program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447,743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179,096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111,935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156,712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Bridge Association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Antrim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Bridge Training Unit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1,173,384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465,806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291,128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416,450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68235" name="Picture 1675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68236" name="WordArt 1676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60420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83245" name="Group 1325"/>
          <p:cNvGraphicFramePr>
            <a:graphicFrameLocks noGrp="1"/>
          </p:cNvGraphicFramePr>
          <p:nvPr/>
        </p:nvGraphicFramePr>
        <p:xfrm>
          <a:off x="323850" y="2060575"/>
          <a:ext cx="8496300" cy="4537078"/>
        </p:xfrm>
        <a:graphic>
          <a:graphicData uri="http://schemas.openxmlformats.org/drawingml/2006/table">
            <a:tbl>
              <a:tblPr/>
              <a:tblGrid>
                <a:gridCol w="1681163"/>
                <a:gridCol w="1190625"/>
                <a:gridCol w="1749425"/>
                <a:gridCol w="954087"/>
                <a:gridCol w="973138"/>
                <a:gridCol w="974725"/>
                <a:gridCol w="973137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Cedar Foundation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Cedar Foundation Training and Brain Injury Services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6,146,103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2,458,441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1,536,526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2,151,136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Cresco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Londonderry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STRIVE 2 WORK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1,395,730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558,292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348,932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488,506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Orchardville Society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Orchardville Society Employment and Skills Services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3,376,612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1,350,645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844,153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1,181,814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Prince's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2,304,272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921,706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576,067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806,499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Prince's Trust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Prince's Trust Entrepreneurship Programme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991,421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396,567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247,854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347,000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 Associates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Skills for Enterprise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336,288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134,515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84,072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117,701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Training for Women Network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Advancement of Women Programme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1,251,341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500,536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312,835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437,970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Triangle Housing Association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Ballymoney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Triangle Progression to Employment Services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2,177,371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811,142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506,964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859,265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83247" name="Picture 1327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83248" name="WordArt 1328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/>
          <p:cNvSpPr>
            <a:spLocks noChangeArrowheads="1"/>
          </p:cNvSpPr>
          <p:nvPr/>
        </p:nvSpPr>
        <p:spPr bwMode="auto">
          <a:xfrm>
            <a:off x="0" y="-26988"/>
            <a:ext cx="6516688" cy="908051"/>
          </a:xfrm>
          <a:prstGeom prst="flowChart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516688" y="-26988"/>
            <a:ext cx="2627312" cy="10525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80900" name="Picture 4" descr="DEL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488" y="-26988"/>
            <a:ext cx="2195512" cy="904876"/>
          </a:xfrm>
          <a:prstGeom prst="rect">
            <a:avLst/>
          </a:prstGeom>
          <a:noFill/>
        </p:spPr>
      </p:pic>
      <p:graphicFrame>
        <p:nvGraphicFramePr>
          <p:cNvPr id="81437" name="Group 541"/>
          <p:cNvGraphicFramePr>
            <a:graphicFrameLocks noGrp="1"/>
          </p:cNvGraphicFramePr>
          <p:nvPr/>
        </p:nvGraphicFramePr>
        <p:xfrm>
          <a:off x="250825" y="2060575"/>
          <a:ext cx="8569325" cy="4392613"/>
        </p:xfrm>
        <a:graphic>
          <a:graphicData uri="http://schemas.openxmlformats.org/drawingml/2006/table">
            <a:tbl>
              <a:tblPr/>
              <a:tblGrid>
                <a:gridCol w="1854200"/>
                <a:gridCol w="1087438"/>
                <a:gridCol w="1681162"/>
                <a:gridCol w="989013"/>
                <a:gridCol w="895350"/>
                <a:gridCol w="974725"/>
                <a:gridCol w="1087437"/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Town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Title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 Eligible Cost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ESF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Match Funding (£)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Triax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Derry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Apollo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599,899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239,959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149,974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209,966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University of Ulster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Coleraine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FORTIFY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489,487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195,794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122,371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171,322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Andersonstown Community Forum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Jobs, Education and Training Project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792,075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316,830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198,018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277,227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Springfield Development Company Limited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Jobs on the Move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639,088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255,635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159,772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223,681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USEL (Ulster Supported Employment Ltd)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 (Skills Training for Employment Progression)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1,699,328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679,730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424,831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594,767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 Access NI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Enhanced Training for Employability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171,015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68,406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42,754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59,855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Windsor Women’s Centre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Euterpe 1111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463,826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185,530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115,957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162,339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Women in Business NI Ltd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Belfast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NI Women Returners Network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498,330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199,330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124,581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174,419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81439" name="Picture 543" descr="2008 ESF-logo 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5563"/>
            <a:ext cx="1871663" cy="781050"/>
          </a:xfrm>
          <a:prstGeom prst="rect">
            <a:avLst/>
          </a:prstGeom>
          <a:noFill/>
        </p:spPr>
      </p:pic>
      <p:sp>
        <p:nvSpPr>
          <p:cNvPr id="81440" name="WordArt 544"/>
          <p:cNvSpPr>
            <a:spLocks noChangeArrowheads="1" noChangeShapeType="1" noTextEdit="1"/>
          </p:cNvSpPr>
          <p:nvPr/>
        </p:nvSpPr>
        <p:spPr bwMode="auto">
          <a:xfrm>
            <a:off x="2339975" y="71438"/>
            <a:ext cx="3960813" cy="184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European Social Fund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Successful Projects </a:t>
            </a:r>
          </a:p>
          <a:p>
            <a:pPr algn="ctr"/>
            <a:r>
              <a:rPr lang="en-GB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EE3712"/>
                    </a:gs>
                    <a:gs pos="100000">
                      <a:srgbClr val="7E382A"/>
                    </a:gs>
                  </a:gsLst>
                  <a:lin ang="5400000" scaled="1"/>
                </a:gradFill>
                <a:latin typeface="Arial Black"/>
              </a:rPr>
              <a:t>Update April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1199</Words>
  <Application>Microsoft Office PowerPoint</Application>
  <PresentationFormat>On-screen Show (4:3)</PresentationFormat>
  <Paragraphs>618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Clouds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Department for Employment and Learning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jewhurstj</dc:creator>
  <cp:lastModifiedBy>David Barnes</cp:lastModifiedBy>
  <cp:revision>21</cp:revision>
  <dcterms:created xsi:type="dcterms:W3CDTF">2008-03-12T16:55:35Z</dcterms:created>
  <dcterms:modified xsi:type="dcterms:W3CDTF">2015-07-09T10:21:19Z</dcterms:modified>
</cp:coreProperties>
</file>