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2" autoAdjust="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6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9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18058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3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8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91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F091-1B11-4C30-AB3E-F6B13C1CF8D8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1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73273"/>
            <a:ext cx="8960024" cy="1470025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Análise de Dados Aula2 – Análise de dados</a:t>
            </a:r>
            <a:br>
              <a:rPr lang="pt-BR" sz="2400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6309320"/>
            <a:ext cx="6400800" cy="43204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Escobar </a:t>
            </a:r>
            <a:r>
              <a:rPr lang="pt-BR" smtClean="0"/>
              <a:t>| </a:t>
            </a:r>
            <a:r>
              <a:rPr lang="pt-BR" smtClean="0"/>
              <a:t>abril, 2019</a:t>
            </a:r>
            <a:endParaRPr lang="pt-BR" dirty="0"/>
          </a:p>
        </p:txBody>
      </p:sp>
      <p:pic>
        <p:nvPicPr>
          <p:cNvPr id="4098" name="Picture 2" descr="Resultado de imagem par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" y="1003370"/>
            <a:ext cx="9144000" cy="52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58363" y="357039"/>
            <a:ext cx="430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TESTES DE HIPÓTESES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16" y="5240333"/>
            <a:ext cx="3007100" cy="128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48" y="2821213"/>
            <a:ext cx="2547666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 projeto de investimento está sendo avaliado pelo tempo médio de </a:t>
                </a:r>
                <a:r>
                  <a:rPr lang="pt-BR" sz="1800" dirty="0" err="1"/>
                  <a:t>pay-back</a:t>
                </a:r>
                <a:r>
                  <a:rPr lang="pt-BR" sz="1800" dirty="0"/>
                  <a:t>. Uma situação envolvendo cenários futuros forneceu os seguintes tempos de retorno do investimento (em anos): 2,8 - 4,3 - 3,7 - 6,4 - 3,2 - 4,1 </a:t>
                </a:r>
                <a:r>
                  <a:rPr lang="pt-BR" sz="1800" dirty="0" smtClean="0"/>
                  <a:t>- 4,4- </a:t>
                </a:r>
                <a:r>
                  <a:rPr lang="pt-BR" sz="1800" dirty="0"/>
                  <a:t>4,6 - 5,2 - 3,9.</a:t>
                </a:r>
              </a:p>
              <a:p>
                <a:pPr marL="0" indent="0">
                  <a:buNone/>
                </a:pPr>
                <a:r>
                  <a:rPr lang="pt-BR" sz="1800" dirty="0"/>
                  <a:t>Avalie a hipótese de que o tempo médio de retorno seja superior a 4 anos a uma significância de 5%.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4 anos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 smtClean="0"/>
              </a:p>
              <a:p>
                <a:pPr marL="452438" lvl="1" indent="0">
                  <a:buNone/>
                </a:pPr>
                <a:endParaRPr lang="pt-BR" sz="1400" dirty="0" smtClean="0">
                  <a:latin typeface="Cambria Math"/>
                  <a:ea typeface="Cambria Math"/>
                </a:endParaRPr>
              </a:p>
              <a:p>
                <a:pPr marL="452438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n </a:t>
                </a:r>
                <a:r>
                  <a:rPr lang="pt-BR" sz="1400" dirty="0">
                    <a:latin typeface="Cambria Math"/>
                    <a:ea typeface="Cambria Math"/>
                  </a:rPr>
                  <a:t>= </a:t>
                </a:r>
                <a:r>
                  <a:rPr lang="pt-BR" sz="1400" dirty="0" smtClean="0">
                    <a:latin typeface="Cambria Math"/>
                    <a:ea typeface="Cambria Math"/>
                  </a:rPr>
                  <a:t>10 amostras</a:t>
                </a:r>
              </a:p>
              <a:p>
                <a:pPr marL="452438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400" dirty="0"/>
                  <a:t>  = </a:t>
                </a:r>
                <a:r>
                  <a:rPr lang="pt-BR" sz="1400" dirty="0" smtClean="0"/>
                  <a:t>?</a:t>
                </a:r>
              </a:p>
              <a:p>
                <a:pPr marL="452438" lvl="1" indent="0">
                  <a:buNone/>
                </a:pPr>
                <a:endParaRPr lang="pt-BR" sz="1400" dirty="0" smtClean="0"/>
              </a:p>
              <a:p>
                <a:pPr>
                  <a:buFont typeface="+mj-lt"/>
                  <a:buAutoNum type="arabicPeriod"/>
                </a:pPr>
                <a:endParaRPr lang="pt-BR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marL="457200" lvl="1" indent="0">
                  <a:buNone/>
                </a:pPr>
                <a:r>
                  <a:rPr lang="pt-BR" sz="1400" dirty="0" smtClean="0"/>
                  <a:t>Tabela t, porque se trata de uma amostra menor que 30 elementos</a:t>
                </a:r>
              </a:p>
              <a:p>
                <a:pPr marL="457200" lvl="1" indent="0">
                  <a:buNone/>
                </a:pPr>
                <a:r>
                  <a:rPr lang="pt-BR" sz="1400" i="1" dirty="0" err="1"/>
                  <a:t>Gl</a:t>
                </a:r>
                <a:r>
                  <a:rPr lang="pt-BR" sz="1400" dirty="0"/>
                  <a:t> = n-1 = 9</a:t>
                </a:r>
              </a:p>
              <a:p>
                <a:pPr marL="457200" lvl="1" indent="0">
                  <a:buNone/>
                </a:pP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546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1752" y="25649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4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28529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&gt; 4</a:t>
            </a:r>
            <a:endParaRPr lang="pt-B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12113" y="2674242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13" y="2674242"/>
                <a:ext cx="101181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7042412" y="25556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884760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0,01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724128" y="6197242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1,831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t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800" i="1" dirty="0" smtClean="0">
              <a:latin typeface="Cambria Math"/>
            </a:endParaRPr>
          </a:p>
          <a:p>
            <a:pPr marL="0" indent="0">
              <a:buNone/>
            </a:pPr>
            <a:endParaRPr lang="pt-BR" sz="1800" i="1" dirty="0" smtClean="0">
              <a:latin typeface="Cambria Math"/>
            </a:endParaRPr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34861" cy="1112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𝑡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34861" cy="1112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475656" y="4797152"/>
                <a:ext cx="2931123" cy="118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𝑡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4,26−3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1,02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=0,81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797152"/>
                <a:ext cx="2931123" cy="1185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78552" y="2816532"/>
                <a:ext cx="1102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i="1">
                          <a:latin typeface="Cambria Math"/>
                        </a:rPr>
                        <m:t>=4,26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52" y="2816532"/>
                <a:ext cx="11021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57211" y="3338264"/>
                <a:ext cx="267752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/>
                        </a:rPr>
                        <m:t>=1,02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11" y="3338264"/>
                <a:ext cx="2677528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58692"/>
            <a:ext cx="3007100" cy="128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939140" y="3315601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1,831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843598" y="2595841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0,81</a:t>
            </a:r>
            <a:endParaRPr lang="pt-BR" sz="2000" i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506903" y="3793613"/>
            <a:ext cx="172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dirty="0"/>
              <a:t>N</a:t>
            </a:r>
            <a:r>
              <a:rPr lang="pt-BR" dirty="0" smtClean="0"/>
              <a:t>ÃO REJEITA </a:t>
            </a:r>
            <a:r>
              <a:rPr lang="pt-BR" dirty="0"/>
              <a:t>HO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3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Hipóteses: 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Acredita-se que a média das vendas na filial A é menor que a média das vendas na filial B. Para tanto, foram observadas as vendas durante 12 meses.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Teste a hipótese,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com uma significância de 2%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4450"/>
              </p:ext>
            </p:extLst>
          </p:nvPr>
        </p:nvGraphicFramePr>
        <p:xfrm>
          <a:off x="5292080" y="1918350"/>
          <a:ext cx="2517246" cy="46790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294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(Em milhares)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Mês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FilalA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FilialB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95,00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103,00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100,00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99,00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92,00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95,00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97,00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98,00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91,00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101,00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99,00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88,00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103,00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100,00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101,00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96,00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101,00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97,00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101,00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490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       95,42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       98,83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3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1" y="2276873"/>
            <a:ext cx="2605501" cy="11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06" y="2276872"/>
            <a:ext cx="2547666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</a:t>
            </a:r>
            <a:r>
              <a:rPr lang="pt-BR" dirty="0" err="1" smtClean="0"/>
              <a:t>Hipósteses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6192688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 smtClean="0"/>
                  <a:t>Procedimento para verificar a veracidade de uma informação</a:t>
                </a:r>
              </a:p>
              <a:p>
                <a:r>
                  <a:rPr lang="pt-BR" sz="1800" dirty="0" smtClean="0"/>
                  <a:t>São formuladas duas hipóteses</a:t>
                </a:r>
              </a:p>
              <a:p>
                <a:pPr marL="457200" lvl="1" indent="0">
                  <a:buNone/>
                </a:pPr>
                <a:r>
                  <a:rPr lang="pt-BR" sz="1600" dirty="0" smtClean="0"/>
                  <a:t>H</a:t>
                </a:r>
                <a:r>
                  <a:rPr lang="pt-BR" sz="1600" baseline="-25000" dirty="0" smtClean="0"/>
                  <a:t>0</a:t>
                </a:r>
                <a:r>
                  <a:rPr lang="pt-BR" sz="1600" dirty="0" smtClean="0"/>
                  <a:t> </a:t>
                </a:r>
                <a:r>
                  <a:rPr lang="pt-BR" sz="1600" dirty="0" smtClean="0">
                    <a:sym typeface="Wingdings" panose="05000000000000000000" pitchFamily="2" charset="2"/>
                  </a:rPr>
                  <a:t> Hipótese nula</a:t>
                </a:r>
              </a:p>
              <a:p>
                <a:pPr marL="457200" lvl="1" indent="0">
                  <a:buNone/>
                </a:pPr>
                <a:r>
                  <a:rPr lang="pt-BR" sz="1600" dirty="0" smtClean="0">
                    <a:sym typeface="Wingdings" panose="05000000000000000000" pitchFamily="2" charset="2"/>
                  </a:rPr>
                  <a:t>H</a:t>
                </a:r>
                <a:r>
                  <a:rPr lang="pt-BR" sz="1600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pt-BR" sz="1600" dirty="0" smtClean="0">
                    <a:sym typeface="Wingdings" panose="05000000000000000000" pitchFamily="2" charset="2"/>
                  </a:rPr>
                  <a:t>  Hipótese alternativa</a:t>
                </a:r>
              </a:p>
              <a:p>
                <a:pPr marL="457200" lvl="1" indent="0">
                  <a:buNone/>
                </a:pPr>
                <a:endParaRPr lang="pt-BR" sz="16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1600" dirty="0" smtClean="0">
                  <a:sym typeface="Wingdings" panose="05000000000000000000" pitchFamily="2" charset="2"/>
                </a:endParaRPr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r>
                  <a:rPr lang="pt-BR" sz="1800" dirty="0" smtClean="0"/>
                  <a:t>Nível de significância (erro aceitável)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/>
                        </a:rPr>
                        <m:t>𝑐</m:t>
                      </m:r>
                      <m:r>
                        <a:rPr lang="pt-BR" sz="1600" b="0" i="1" smtClean="0">
                          <a:latin typeface="Cambria Math"/>
                        </a:rPr>
                        <m:t>=1 − 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pt-BR" sz="16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r>
                  <a:rPr lang="pt-BR" sz="1800" dirty="0" smtClean="0"/>
                  <a:t>Exemplo: Confiança de 95% | Significância de 5%</a:t>
                </a:r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pPr lvl="1"/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6192688"/>
              </a:xfrm>
              <a:blipFill rotWithShape="1">
                <a:blip r:embed="rId5"/>
                <a:stretch>
                  <a:fillRect l="-444" t="-4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05688" y="18448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48138" y="18448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21864" y="18448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99592" y="20608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2042" y="20608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&lt;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15768" y="20608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&gt;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536582" y="2173506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1464574" y="4941168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67" y="5341858"/>
            <a:ext cx="2605501" cy="11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41858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22" y="5341857"/>
            <a:ext cx="2547666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932040" y="3977188"/>
            <a:ext cx="2443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63" lvl="1">
              <a:buNone/>
            </a:pPr>
            <a:r>
              <a:rPr lang="pt-BR" sz="1600" dirty="0"/>
              <a:t>Onde</a:t>
            </a:r>
          </a:p>
          <a:p>
            <a:pPr marL="4763" lvl="1">
              <a:buNone/>
            </a:pPr>
            <a:r>
              <a:rPr lang="pt-BR" sz="1600" i="1" dirty="0"/>
              <a:t>c</a:t>
            </a:r>
            <a:r>
              <a:rPr lang="pt-BR" sz="1600" dirty="0"/>
              <a:t> é a confiança desejada</a:t>
            </a:r>
          </a:p>
          <a:p>
            <a:pPr marL="4763" lvl="1">
              <a:buNone/>
            </a:pPr>
            <a:r>
              <a:rPr lang="el-GR" sz="1600" i="1" dirty="0"/>
              <a:t>α</a:t>
            </a:r>
            <a:r>
              <a:rPr lang="pt-BR" sz="1600" i="1" dirty="0"/>
              <a:t> </a:t>
            </a:r>
            <a:r>
              <a:rPr lang="pt-BR" sz="1600" dirty="0"/>
              <a:t>é a significância desejada</a:t>
            </a:r>
          </a:p>
          <a:p>
            <a:pPr marL="4763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39552" y="609329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267744" y="609329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635896" y="61455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0,05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388424" y="61455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477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</a:t>
            </a:r>
            <a:r>
              <a:rPr lang="pt-BR" dirty="0" err="1" smtClean="0"/>
              <a:t>Hipósteses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Tipos de Testes de Hipóteses</a:t>
            </a:r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pPr lvl="1"/>
            <a:endParaRPr lang="pt-BR" sz="16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42222"/>
              </p:ext>
            </p:extLst>
          </p:nvPr>
        </p:nvGraphicFramePr>
        <p:xfrm>
          <a:off x="2195736" y="1052736"/>
          <a:ext cx="5172203" cy="141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Observações</a:t>
                      </a:r>
                      <a:r>
                        <a:rPr lang="pt-BR" sz="2400" baseline="0" dirty="0" smtClean="0"/>
                        <a:t> (n)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População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Amostra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n&gt;=30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Z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Z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n&lt;30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Z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t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203848" y="2780928"/>
                <a:ext cx="2468368" cy="1538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/>
                        </a:rPr>
                        <m:t>𝑍</m:t>
                      </m:r>
                      <m:r>
                        <a:rPr lang="pt-BR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80928"/>
                <a:ext cx="2468368" cy="15381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3244724" y="4869160"/>
                <a:ext cx="2386615" cy="1534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/>
                        </a:rPr>
                        <m:t>𝑡</m:t>
                      </m:r>
                      <m:r>
                        <a:rPr lang="pt-BR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24" y="4869160"/>
                <a:ext cx="2386615" cy="15340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796136" y="2996019"/>
                <a:ext cx="284135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763" lvl="1">
                  <a:buNone/>
                </a:pPr>
                <a:r>
                  <a:rPr lang="pt-BR" sz="1600" dirty="0"/>
                  <a:t>Onde</a:t>
                </a:r>
              </a:p>
              <a:p>
                <a:pPr marL="4763" lvl="1">
                  <a:buNone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600" dirty="0" smtClean="0"/>
                  <a:t> é desvio padrão da população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996019"/>
                <a:ext cx="2841355" cy="861774"/>
              </a:xfrm>
              <a:prstGeom prst="rect">
                <a:avLst/>
              </a:prstGeom>
              <a:blipFill rotWithShape="1">
                <a:blip r:embed="rId4"/>
                <a:stretch>
                  <a:fillRect l="-1073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724128" y="5159514"/>
                <a:ext cx="264861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763" lvl="1">
                  <a:buNone/>
                </a:pPr>
                <a:r>
                  <a:rPr lang="pt-BR" sz="1600" dirty="0" smtClean="0"/>
                  <a:t>Onde</a:t>
                </a:r>
              </a:p>
              <a:p>
                <a:pPr marL="4763" lvl="1">
                  <a:buNone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pt-BR" sz="1600" dirty="0" smtClean="0"/>
                  <a:t> é desvio padrão da amostra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159514"/>
                <a:ext cx="2648610" cy="861774"/>
              </a:xfrm>
              <a:prstGeom prst="rect">
                <a:avLst/>
              </a:prstGeom>
              <a:blipFill rotWithShape="1">
                <a:blip r:embed="rId5"/>
                <a:stretch>
                  <a:fillRect l="-115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9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Uma linha de produção opera em um peso médio de enchimento de 16ml por recipiente. O </a:t>
                </a:r>
                <a:r>
                  <a:rPr lang="pt-BR" sz="1800" dirty="0" err="1"/>
                  <a:t>sobre-enchimento</a:t>
                </a:r>
                <a:r>
                  <a:rPr lang="pt-BR" sz="1800" dirty="0"/>
                  <a:t> e o </a:t>
                </a:r>
                <a:r>
                  <a:rPr lang="pt-BR" sz="1800" dirty="0" err="1"/>
                  <a:t>subenchimento</a:t>
                </a:r>
                <a:r>
                  <a:rPr lang="pt-BR" sz="1800" dirty="0"/>
                  <a:t> são problemas graves e a linha de produção deve ser </a:t>
                </a:r>
                <a:r>
                  <a:rPr lang="pt-BR" sz="1800" dirty="0" smtClean="0"/>
                  <a:t>paralisada </a:t>
                </a:r>
                <a:r>
                  <a:rPr lang="pt-BR" sz="1800" dirty="0"/>
                  <a:t>se qualquer um dos dois ocorrer. A partir de dados passados, sabe-se que o desvio padrão da linha de produção é de </a:t>
                </a:r>
                <a:r>
                  <a:rPr lang="pt-BR" sz="1800" dirty="0" smtClean="0"/>
                  <a:t>0,8ml.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Um </a:t>
                </a:r>
                <a:r>
                  <a:rPr lang="pt-BR" sz="1800" dirty="0"/>
                  <a:t>inspetor de controle de qualidade </a:t>
                </a:r>
                <a:r>
                  <a:rPr lang="pt-BR" sz="1800" dirty="0" smtClean="0"/>
                  <a:t>amostra </a:t>
                </a:r>
                <a:r>
                  <a:rPr lang="pt-BR" sz="1800" dirty="0"/>
                  <a:t>30 itens a cada 2 horas e, nesse momento, toma a decisão de </a:t>
                </a:r>
                <a:r>
                  <a:rPr lang="pt-BR" sz="1800" dirty="0" smtClean="0"/>
                  <a:t>paralisar </a:t>
                </a:r>
                <a:r>
                  <a:rPr lang="pt-BR" sz="1800" dirty="0"/>
                  <a:t>a linha de produção para calibragem ou não.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Se </a:t>
                </a:r>
                <a:r>
                  <a:rPr lang="pt-BR" sz="1800" dirty="0"/>
                  <a:t>a média amostral obtida for 15,82ml, que atitude você recomendaria</a:t>
                </a:r>
                <a:r>
                  <a:rPr lang="pt-BR" sz="1800" dirty="0" smtClean="0"/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Formular as 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16 ml (Deseja-se que a média do enchimento seja 16ml)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pt-BR" sz="1400" dirty="0" smtClean="0">
                  <a:latin typeface="Cambria Math"/>
                  <a:ea typeface="Cambria Math"/>
                </a:endParaRPr>
              </a:p>
              <a:p>
                <a:pPr marL="360363" lvl="1" indent="0">
                  <a:buNone/>
                </a:pPr>
                <a:r>
                  <a:rPr lang="pt-BR" sz="1600" i="1" dirty="0" smtClean="0">
                    <a:latin typeface="Cambria Math"/>
                    <a:ea typeface="Cambria Math"/>
                  </a:rPr>
                  <a:t>n = </a:t>
                </a:r>
                <a:r>
                  <a:rPr lang="pt-BR" sz="1600" dirty="0" smtClean="0">
                    <a:latin typeface="Cambria Math"/>
                    <a:ea typeface="Cambria Math"/>
                  </a:rPr>
                  <a:t>30</a:t>
                </a:r>
              </a:p>
              <a:p>
                <a:pPr marL="360363" lvl="1" indent="0">
                  <a:buNone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= 0,8</a:t>
                </a:r>
                <a:endParaRPr lang="pt-BR" sz="1600" dirty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sz="1400" dirty="0" smtClean="0"/>
                  <a:t>Tabela Z, porque o desvio padrão é de origem populacional  (não é amostral)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46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737288" y="35730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16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31192" y="378904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16</a:t>
            </a:r>
            <a:endParaRPr lang="pt-BR" baseline="-250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2368182" y="3901698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87824" y="3682354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682354"/>
                <a:ext cx="101181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68" y="3212976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103884" y="396441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32076" y="396441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2412" y="331302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32756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32756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94" y="5149152"/>
            <a:ext cx="3382525" cy="143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462020" y="625790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-1,96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933768" y="626925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1,96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Z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Elaborar a resposta</a:t>
            </a:r>
          </a:p>
          <a:p>
            <a:pPr marL="457200" lvl="1" indent="0">
              <a:buNone/>
            </a:pPr>
            <a:r>
              <a:rPr lang="pt-BR" sz="1800" dirty="0" smtClean="0"/>
              <a:t>R: Uma média de 15,82ml a uma confiança de 95%, não é necessário parar a linha de produção para calibragem</a:t>
            </a:r>
          </a:p>
          <a:p>
            <a:pPr marL="457200" lvl="1" indent="0">
              <a:buNone/>
            </a:pPr>
            <a:r>
              <a:rPr lang="pt-BR" sz="1800" dirty="0" smtClean="0"/>
              <a:t>Ou simplesmente</a:t>
            </a:r>
          </a:p>
          <a:p>
            <a:pPr marL="457200" lvl="1" indent="0">
              <a:buNone/>
            </a:pPr>
            <a:r>
              <a:rPr lang="pt-BR" sz="1800" dirty="0" smtClean="0"/>
              <a:t>NÃO REJEITA HO</a:t>
            </a:r>
            <a:endParaRPr lang="pt-BR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779912" y="1224941"/>
                <a:ext cx="2426755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15,82 −16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0,8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24941"/>
                <a:ext cx="2426755" cy="1224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𝒁</m:t>
                      </m:r>
                      <m:r>
                        <a:rPr lang="pt-BR" sz="2400" b="1" i="1" smtClean="0">
                          <a:latin typeface="Cambria Math"/>
                        </a:rPr>
                        <m:t>=−</m:t>
                      </m:r>
                      <m:r>
                        <a:rPr lang="pt-BR" sz="2400" b="1" i="1" smtClean="0">
                          <a:latin typeface="Cambria Math"/>
                        </a:rPr>
                        <m:t>𝟏</m:t>
                      </m:r>
                      <m:r>
                        <a:rPr lang="pt-BR" sz="2400" b="1" i="1" smtClean="0">
                          <a:latin typeface="Cambria Math"/>
                        </a:rPr>
                        <m:t>,</m:t>
                      </m:r>
                      <m:r>
                        <a:rPr lang="pt-BR" sz="2400" b="1" i="1" smtClean="0">
                          <a:latin typeface="Cambria Math"/>
                        </a:rPr>
                        <m:t>𝟐𝟑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23" y="2636912"/>
            <a:ext cx="3382525" cy="143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046849" y="374566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-1,96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18597" y="375701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1,96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34053" y="2952525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-1,23</a:t>
            </a:r>
            <a:endParaRPr lang="pt-BR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18626"/>
            <a:ext cx="3456384" cy="146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 fabricante de molhos anuncia que o conteúdo líquido das embalagens de seu produto é, em média, de 2.000 gramas, com desvio padrão de 40 gramas.</a:t>
                </a:r>
              </a:p>
              <a:p>
                <a:pPr marL="0" indent="0">
                  <a:buNone/>
                </a:pPr>
                <a:r>
                  <a:rPr lang="pt-BR" sz="1800" dirty="0"/>
                  <a:t>A fiscalização de pesos e medidas investigou uma amostra aleatória de 64 latas, verificando uma média de 1990 gramas por embalagem.</a:t>
                </a:r>
              </a:p>
              <a:p>
                <a:pPr marL="0" indent="0">
                  <a:buNone/>
                </a:pPr>
                <a:r>
                  <a:rPr lang="pt-BR" sz="1800" dirty="0"/>
                  <a:t>Dado um nível de significância de 0,05, o fabricante deverá ser multado por vender o produto abaixo do especificado?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Formular as 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2000 g (Deseja-se que a média seja 2000 g)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 smtClean="0"/>
              </a:p>
              <a:p>
                <a:pPr marL="452438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n </a:t>
                </a:r>
                <a:r>
                  <a:rPr lang="pt-BR" sz="1400" dirty="0">
                    <a:latin typeface="Cambria Math"/>
                    <a:ea typeface="Cambria Math"/>
                  </a:rPr>
                  <a:t>= </a:t>
                </a:r>
                <a:r>
                  <a:rPr lang="pt-BR" sz="1400" dirty="0" smtClean="0">
                    <a:latin typeface="Cambria Math"/>
                    <a:ea typeface="Cambria Math"/>
                  </a:rPr>
                  <a:t>64 latas</a:t>
                </a:r>
              </a:p>
              <a:p>
                <a:pPr marL="452438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400" dirty="0"/>
                  <a:t> </a:t>
                </a:r>
                <a:r>
                  <a:rPr lang="pt-BR" sz="1400" dirty="0" smtClean="0"/>
                  <a:t> = 40 g</a:t>
                </a:r>
                <a:endParaRPr lang="pt-BR" sz="1400" dirty="0"/>
              </a:p>
              <a:p>
                <a:pPr marL="452438" lvl="1" indent="0">
                  <a:buNone/>
                </a:pPr>
                <a:endParaRPr lang="pt-BR" sz="1400" dirty="0">
                  <a:latin typeface="Cambria Math"/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endParaRPr lang="pt-BR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sz="1400" dirty="0" smtClean="0"/>
                  <a:t>Tabela Z, porque o desvio padrão é de origem populacional  (não é amostral)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39" y="2852936"/>
            <a:ext cx="2605501" cy="11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1752" y="291565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2000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313167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&lt; 2000</a:t>
            </a:r>
            <a:endParaRPr lang="pt-B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6103884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0,05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2412" y="331302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462020" y="6049923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-1,64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92" y="2712271"/>
            <a:ext cx="3456384" cy="146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Z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Elaborar a resposta</a:t>
            </a:r>
          </a:p>
          <a:p>
            <a:pPr marL="457200" lvl="1" indent="0">
              <a:buNone/>
            </a:pPr>
            <a:r>
              <a:rPr lang="pt-BR" sz="1800" dirty="0" smtClean="0"/>
              <a:t>R: Com uma confiança de 95%, o fabricante deve ser multado</a:t>
            </a:r>
          </a:p>
          <a:p>
            <a:pPr marL="457200" lvl="1" indent="0">
              <a:buNone/>
            </a:pPr>
            <a:r>
              <a:rPr lang="pt-BR" sz="1800" dirty="0" smtClean="0"/>
              <a:t>Ou simplesmente</a:t>
            </a:r>
          </a:p>
          <a:p>
            <a:pPr marL="457200" lvl="1" indent="0">
              <a:buNone/>
            </a:pPr>
            <a:r>
              <a:rPr lang="pt-BR" sz="1800" dirty="0" smtClean="0"/>
              <a:t>REJEITA HO</a:t>
            </a:r>
            <a:endParaRPr lang="pt-BR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779912" y="1224941"/>
                <a:ext cx="2636747" cy="1217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1990−2000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40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64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24941"/>
                <a:ext cx="2636747" cy="12171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𝒁</m:t>
                      </m:r>
                      <m:r>
                        <a:rPr lang="pt-BR" sz="2400" b="1" i="1" smtClean="0">
                          <a:latin typeface="Cambria Math"/>
                        </a:rPr>
                        <m:t>=−</m:t>
                      </m:r>
                      <m:r>
                        <a:rPr lang="pt-BR" sz="2400" b="1" i="1" smtClean="0">
                          <a:latin typeface="Cambria Math"/>
                        </a:rPr>
                        <m:t>𝟐</m:t>
                      </m:r>
                      <m:r>
                        <a:rPr lang="pt-BR" sz="2400" b="1" i="1" smtClean="0">
                          <a:latin typeface="Cambria Math"/>
                        </a:rPr>
                        <m:t>,</m:t>
                      </m:r>
                      <m:r>
                        <a:rPr lang="pt-BR" sz="2400" b="1" i="1" smtClean="0">
                          <a:latin typeface="Cambria Math"/>
                        </a:rPr>
                        <m:t>𝟎𝟎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3046849" y="374566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-1,64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53751" y="2852936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-2,00</a:t>
            </a:r>
            <a:endParaRPr lang="pt-BR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78" y="5170444"/>
            <a:ext cx="3201646" cy="13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Uma linha de montagem de automóveis opera a um tempo médio de conclusão de 2,2 minutos. Devido ao efeito do tempo de conclusão tanto na operação precedente como na subsequente, é importante manter o tempo médio de conclusão em 2,2 minutos. Uma amostra </a:t>
                </a:r>
                <a:r>
                  <a:rPr lang="pt-BR" sz="1800" dirty="0" err="1"/>
                  <a:t>aletaoria</a:t>
                </a:r>
                <a:r>
                  <a:rPr lang="pt-BR" sz="1800" dirty="0"/>
                  <a:t> de 45 montagens mostra um tempo médio de 2,39 minutos, com um desvio padrão de 0,2 minutos. Verifique se a operação está cumprindo com seu tempo médio, com uma significância de 0,02</a:t>
                </a:r>
                <a:r>
                  <a:rPr lang="pt-BR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2,2 min (Deseja-se que a média seja 2,2 min)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 smtClean="0"/>
              </a:p>
              <a:p>
                <a:pPr marL="452438" lvl="1" indent="0">
                  <a:buNone/>
                </a:pPr>
                <a:endParaRPr lang="pt-BR" sz="1400" dirty="0" smtClean="0">
                  <a:latin typeface="Cambria Math"/>
                  <a:ea typeface="Cambria Math"/>
                </a:endParaRPr>
              </a:p>
              <a:p>
                <a:pPr marL="452438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n </a:t>
                </a:r>
                <a:r>
                  <a:rPr lang="pt-BR" sz="1400" dirty="0">
                    <a:latin typeface="Cambria Math"/>
                    <a:ea typeface="Cambria Math"/>
                  </a:rPr>
                  <a:t>= </a:t>
                </a:r>
                <a:r>
                  <a:rPr lang="pt-BR" sz="1400" dirty="0" smtClean="0">
                    <a:latin typeface="Cambria Math"/>
                    <a:ea typeface="Cambria Math"/>
                  </a:rPr>
                  <a:t>45 montagens</a:t>
                </a:r>
              </a:p>
              <a:p>
                <a:pPr marL="452438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400" dirty="0"/>
                  <a:t>  = </a:t>
                </a:r>
                <a:r>
                  <a:rPr lang="pt-BR" sz="1400" dirty="0" smtClean="0"/>
                  <a:t>0,2 min</a:t>
                </a:r>
              </a:p>
              <a:p>
                <a:pPr>
                  <a:buFont typeface="+mj-lt"/>
                  <a:buAutoNum type="arabicPeriod"/>
                </a:pPr>
                <a:endParaRPr lang="pt-BR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sz="1400" dirty="0" smtClean="0"/>
                  <a:t>Tabela Z, porque o desvio padrão é de origem amostral mas a amostra é maior que 30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546" r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68" y="2852936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1752" y="291565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2,2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31316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2,2</a:t>
            </a:r>
            <a:endParaRPr lang="pt-B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6103884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2412" y="25556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462020" y="6121931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-2,33</a:t>
            </a:r>
            <a:endParaRPr lang="pt-BR" sz="2000" i="1" dirty="0">
              <a:solidFill>
                <a:srgbClr val="C000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136838" y="3243798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884760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0,01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868144" y="612523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2,33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Z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Elaborar a resposta</a:t>
            </a:r>
          </a:p>
          <a:p>
            <a:pPr marL="457200" lvl="1" indent="0">
              <a:buNone/>
            </a:pPr>
            <a:r>
              <a:rPr lang="pt-BR" sz="1800" dirty="0" smtClean="0"/>
              <a:t>R: Com uma confiança de 98%, deve-se ajusta o tempo de produção</a:t>
            </a:r>
          </a:p>
          <a:p>
            <a:pPr marL="457200" lvl="1" indent="0">
              <a:buNone/>
            </a:pPr>
            <a:r>
              <a:rPr lang="pt-BR" sz="1800" dirty="0" smtClean="0"/>
              <a:t>Ou simplesmente</a:t>
            </a:r>
          </a:p>
          <a:p>
            <a:pPr marL="457200" lvl="1" indent="0">
              <a:buNone/>
            </a:pPr>
            <a:r>
              <a:rPr lang="pt-BR" sz="1800" dirty="0" smtClean="0"/>
              <a:t>REGEITA HO</a:t>
            </a:r>
            <a:endParaRPr lang="pt-BR" sz="1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779912" y="1224941"/>
                <a:ext cx="2252027" cy="118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2,39−2,2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0,2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45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24941"/>
                <a:ext cx="2252027" cy="1185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732240" y="1375623"/>
                <a:ext cx="1514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𝒁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𝟔</m:t>
                      </m:r>
                      <m:r>
                        <a:rPr lang="pt-BR" sz="2400" b="1" i="1" smtClean="0">
                          <a:latin typeface="Cambria Math"/>
                        </a:rPr>
                        <m:t>,</m:t>
                      </m:r>
                      <m:r>
                        <a:rPr lang="pt-BR" sz="2400" b="1" i="1" smtClean="0">
                          <a:latin typeface="Cambria Math"/>
                        </a:rPr>
                        <m:t>𝟑𝟕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75623"/>
                <a:ext cx="151458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3046849" y="374566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-1,64</a:t>
            </a:r>
            <a:endParaRPr lang="pt-BR" sz="2000" i="1" dirty="0">
              <a:solidFill>
                <a:srgbClr val="C0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04" y="3154220"/>
            <a:ext cx="3201646" cy="13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805892" y="2954165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6,37</a:t>
            </a:r>
            <a:endParaRPr lang="pt-BR" sz="2000" i="1" dirty="0">
              <a:solidFill>
                <a:schemeClr val="tx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43808" y="414908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-2,33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49932" y="4152383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2,33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1017</Words>
  <Application>Microsoft Office PowerPoint</Application>
  <PresentationFormat>Apresentação na tela (4:3)</PresentationFormat>
  <Paragraphs>289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Tema do Office</vt:lpstr>
      <vt:lpstr>Análise de Dados Aula2 – Análise de dados </vt:lpstr>
      <vt:lpstr>Testes de Hipósteses</vt:lpstr>
      <vt:lpstr>Testes de Hipósteses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Hipóteses: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Escobar</dc:creator>
  <cp:lastModifiedBy>Aluno</cp:lastModifiedBy>
  <cp:revision>88</cp:revision>
  <dcterms:created xsi:type="dcterms:W3CDTF">2014-07-15T20:25:40Z</dcterms:created>
  <dcterms:modified xsi:type="dcterms:W3CDTF">2019-04-30T21:51:49Z</dcterms:modified>
</cp:coreProperties>
</file>