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1"/>
  </p:notesMasterIdLst>
  <p:sldIdLst>
    <p:sldId id="256" r:id="rId2"/>
    <p:sldId id="275" r:id="rId3"/>
    <p:sldId id="285" r:id="rId4"/>
    <p:sldId id="289" r:id="rId5"/>
    <p:sldId id="271" r:id="rId6"/>
    <p:sldId id="290" r:id="rId7"/>
    <p:sldId id="301" r:id="rId8"/>
    <p:sldId id="295" r:id="rId9"/>
    <p:sldId id="296" r:id="rId10"/>
    <p:sldId id="288" r:id="rId11"/>
    <p:sldId id="286" r:id="rId12"/>
    <p:sldId id="274" r:id="rId13"/>
    <p:sldId id="276" r:id="rId14"/>
    <p:sldId id="277" r:id="rId15"/>
    <p:sldId id="278" r:id="rId16"/>
    <p:sldId id="279" r:id="rId17"/>
    <p:sldId id="284" r:id="rId18"/>
    <p:sldId id="280" r:id="rId19"/>
    <p:sldId id="281" r:id="rId20"/>
    <p:sldId id="283" r:id="rId21"/>
    <p:sldId id="297" r:id="rId22"/>
    <p:sldId id="298" r:id="rId23"/>
    <p:sldId id="299" r:id="rId24"/>
    <p:sldId id="282" r:id="rId25"/>
    <p:sldId id="300" r:id="rId26"/>
    <p:sldId id="292" r:id="rId27"/>
    <p:sldId id="293" r:id="rId28"/>
    <p:sldId id="294" r:id="rId29"/>
    <p:sldId id="262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urtis Baucom" initials="CB" lastIdx="1" clrIdx="0">
    <p:extLst>
      <p:ext uri="{19B8F6BF-5375-455C-9EA6-DF929625EA0E}">
        <p15:presenceInfo xmlns:p15="http://schemas.microsoft.com/office/powerpoint/2012/main" userId="01d9d41254c4879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08T12:08:59.662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A70156-D37E-4627-8506-C02D1442E589}" type="datetimeFigureOut">
              <a:rPr lang="en-US" smtClean="0"/>
              <a:t>6/8/2019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9714F-37C4-4A18-9BF0-CFEA49B2C4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419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0237" y="405320"/>
            <a:ext cx="8001000" cy="85117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237" y="3390349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2000">
              <a:schemeClr val="bg2">
                <a:tint val="97000"/>
                <a:hueMod val="162000"/>
                <a:satMod val="200000"/>
                <a:lumMod val="124000"/>
              </a:schemeClr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rewersassociation.org/statistics/number-of-breweries/" TargetMode="External"/><Relationship Id="rId3" Type="http://schemas.openxmlformats.org/officeDocument/2006/relationships/hyperlink" Target="https://www.brewersassociation.org/category/insights/" TargetMode="External"/><Relationship Id="rId7" Type="http://schemas.openxmlformats.org/officeDocument/2006/relationships/hyperlink" Target="https://s3-us-west-2.amazonaws.com/brewersassoc/wp-content/uploads/2018/08/BrewersAssociation-Economic-Impact-Study-Methodology.pdf" TargetMode="External"/><Relationship Id="rId2" Type="http://schemas.openxmlformats.org/officeDocument/2006/relationships/hyperlink" Target="https://www.brewersassociation.org/insights/shifting-demographics-among-craft-drinkers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brewersassociation.org/statistics/economic-impact-data/" TargetMode="External"/><Relationship Id="rId11" Type="http://schemas.openxmlformats.org/officeDocument/2006/relationships/hyperlink" Target="https://www.brewersassociation.org/government-affairs/laws/barrel-cap-laws/" TargetMode="External"/><Relationship Id="rId5" Type="http://schemas.openxmlformats.org/officeDocument/2006/relationships/hyperlink" Target="https://www.brewersassociation.org/statistics/national-beer-sales-production-data/" TargetMode="External"/><Relationship Id="rId10" Type="http://schemas.openxmlformats.org/officeDocument/2006/relationships/hyperlink" Target="https://www.brewersassociation.org/statistics/market-segments/" TargetMode="External"/><Relationship Id="rId4" Type="http://schemas.openxmlformats.org/officeDocument/2006/relationships/hyperlink" Target="https://www.brewersassociation.org/statistics/by-state/" TargetMode="External"/><Relationship Id="rId9" Type="http://schemas.openxmlformats.org/officeDocument/2006/relationships/hyperlink" Target="https://s3-us-west-2.amazonaws.com/brewersassoc/wp-content/uploads/2018/08/State-by-State-Breakdown-2017.pdf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ipcodeapi.com/" TargetMode="External"/><Relationship Id="rId7" Type="http://schemas.openxmlformats.org/officeDocument/2006/relationships/hyperlink" Target="https://gist.github.com/afhaque/60558290d6efd892351c4b64e5c01e9b" TargetMode="External"/><Relationship Id="rId2" Type="http://schemas.openxmlformats.org/officeDocument/2006/relationships/hyperlink" Target="https://www.openbrewerydb.org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CommerceDataService/census" TargetMode="External"/><Relationship Id="rId5" Type="http://schemas.openxmlformats.org/officeDocument/2006/relationships/hyperlink" Target="https://buildmedia.readthedocs.org/media/pdf/jupyter-gmaps/latest/jupyter-gmaps.pdf" TargetMode="External"/><Relationship Id="rId4" Type="http://schemas.openxmlformats.org/officeDocument/2006/relationships/hyperlink" Target="https://opencagedata.com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rewersassociation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5D024-015F-4917-BD76-59D88F4BD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685799"/>
            <a:ext cx="9152247" cy="2971801"/>
          </a:xfrm>
        </p:spPr>
        <p:txBody>
          <a:bodyPr anchor="t">
            <a:normAutofit/>
          </a:bodyPr>
          <a:lstStyle/>
          <a:p>
            <a:r>
              <a:rPr lang="en-US" b="1" dirty="0"/>
              <a:t>New Micro-Brewery Location Analysis</a:t>
            </a:r>
            <a:br>
              <a:rPr lang="en-US" dirty="0"/>
            </a:br>
            <a:br>
              <a:rPr lang="en-US" dirty="0"/>
            </a:br>
            <a:r>
              <a:rPr lang="en-US" sz="3600" b="1" cap="none" dirty="0"/>
              <a:t>For Yuri Entrepreneurial Partners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5A0484-DC72-4F2D-94CD-10FF9E61A7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6719" y="4003665"/>
            <a:ext cx="6146842" cy="1947333"/>
          </a:xfrm>
        </p:spPr>
        <p:txBody>
          <a:bodyPr>
            <a:normAutofit lnSpcReduction="10000"/>
          </a:bodyPr>
          <a:lstStyle/>
          <a:p>
            <a:r>
              <a:rPr lang="en-US" sz="2400" b="1" dirty="0"/>
              <a:t>Presented by The Data Analytics Group: </a:t>
            </a:r>
          </a:p>
          <a:p>
            <a:r>
              <a:rPr lang="en-US" sz="2400" dirty="0"/>
              <a:t>	- Allison May</a:t>
            </a:r>
          </a:p>
          <a:p>
            <a:r>
              <a:rPr lang="en-US" sz="2400" dirty="0"/>
              <a:t>	- Curtis Baucom</a:t>
            </a:r>
          </a:p>
          <a:p>
            <a:r>
              <a:rPr lang="en-US" sz="2400" dirty="0"/>
              <a:t>	- Jamie Miller</a:t>
            </a:r>
          </a:p>
        </p:txBody>
      </p:sp>
      <p:pic>
        <p:nvPicPr>
          <p:cNvPr id="7" name="Graphic 6" descr="Beer">
            <a:extLst>
              <a:ext uri="{FF2B5EF4-FFF2-40B4-BE49-F238E27FC236}">
                <a16:creationId xmlns:a16="http://schemas.microsoft.com/office/drawing/2014/main" id="{81022012-49CC-4757-B2FB-D473411B4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98923" y="987639"/>
            <a:ext cx="1573569" cy="1573569"/>
          </a:xfrm>
          <a:prstGeom prst="rect">
            <a:avLst/>
          </a:prstGeom>
        </p:spPr>
      </p:pic>
      <p:pic>
        <p:nvPicPr>
          <p:cNvPr id="8" name="Graphic 7" descr="Beer">
            <a:extLst>
              <a:ext uri="{FF2B5EF4-FFF2-40B4-BE49-F238E27FC236}">
                <a16:creationId xmlns:a16="http://schemas.microsoft.com/office/drawing/2014/main" id="{83A2E6F2-EFC8-498E-9208-2A10CFE90F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62889" y="598130"/>
            <a:ext cx="1573569" cy="157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833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DF13F4-DDB2-4723-9EDD-4DDB9F563089}"/>
              </a:ext>
            </a:extLst>
          </p:cNvPr>
          <p:cNvSpPr txBox="1"/>
          <p:nvPr/>
        </p:nvSpPr>
        <p:spPr>
          <a:xfrm>
            <a:off x="2039823" y="1284938"/>
            <a:ext cx="87983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Recommended State:</a:t>
            </a:r>
            <a:r>
              <a:rPr lang="en-US" sz="2400" dirty="0"/>
              <a:t>	</a:t>
            </a:r>
            <a:r>
              <a:rPr lang="en-US" sz="2400" b="1" dirty="0">
                <a:solidFill>
                  <a:srgbClr val="C00000"/>
                </a:solidFill>
              </a:rPr>
              <a:t>Pennsylvania</a:t>
            </a:r>
          </a:p>
          <a:p>
            <a:r>
              <a:rPr lang="en-US" dirty="0"/>
              <a:t>								#2 in state economic impact</a:t>
            </a:r>
          </a:p>
          <a:p>
            <a:r>
              <a:rPr lang="en-US" dirty="0"/>
              <a:t>								#3 in economic impact per capita 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Recommended City: </a:t>
            </a:r>
            <a:r>
              <a:rPr lang="en-US" sz="2400" dirty="0"/>
              <a:t>		</a:t>
            </a:r>
            <a:r>
              <a:rPr lang="en-US" sz="2400" b="1" dirty="0">
                <a:solidFill>
                  <a:srgbClr val="C00000"/>
                </a:solidFill>
              </a:rPr>
              <a:t>Greater Pittsburgh	area</a:t>
            </a:r>
            <a:r>
              <a:rPr lang="en-US" dirty="0"/>
              <a:t>											All three markets segments are 											represented in this region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FF5146-582B-4631-8246-1B021B267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3317370"/>
            <a:ext cx="5754765" cy="3113359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3A26780A-0785-4A7F-A742-FCD46A0B7228}"/>
              </a:ext>
            </a:extLst>
          </p:cNvPr>
          <p:cNvSpPr/>
          <p:nvPr/>
        </p:nvSpPr>
        <p:spPr>
          <a:xfrm>
            <a:off x="5234928" y="4442052"/>
            <a:ext cx="494822" cy="4343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B32CE85-9A41-483C-90A6-8B65E3AD91D3}"/>
              </a:ext>
            </a:extLst>
          </p:cNvPr>
          <p:cNvCxnSpPr>
            <a:cxnSpLocks/>
          </p:cNvCxnSpPr>
          <p:nvPr/>
        </p:nvCxnSpPr>
        <p:spPr>
          <a:xfrm>
            <a:off x="684212" y="1225686"/>
            <a:ext cx="10551235" cy="0"/>
          </a:xfrm>
          <a:prstGeom prst="line">
            <a:avLst/>
          </a:prstGeom>
          <a:ln w="50800" cmpd="sng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3">
            <a:extLst>
              <a:ext uri="{FF2B5EF4-FFF2-40B4-BE49-F238E27FC236}">
                <a16:creationId xmlns:a16="http://schemas.microsoft.com/office/drawing/2014/main" id="{E122CF99-807B-467B-BEEF-CBD6327CC083}"/>
              </a:ext>
            </a:extLst>
          </p:cNvPr>
          <p:cNvSpPr txBox="1">
            <a:spLocks/>
          </p:cNvSpPr>
          <p:nvPr/>
        </p:nvSpPr>
        <p:spPr>
          <a:xfrm>
            <a:off x="684212" y="572351"/>
            <a:ext cx="10714716" cy="65333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Project Findings &amp; Recommendations </a:t>
            </a:r>
            <a:r>
              <a:rPr lang="en-US" sz="2000" b="1" dirty="0">
                <a:solidFill>
                  <a:schemeClr val="bg1"/>
                </a:solidFill>
              </a:rPr>
              <a:t>(4 of 4)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D47FD4E9-47BB-4A8F-B840-E972C1F531F1}"/>
              </a:ext>
            </a:extLst>
          </p:cNvPr>
          <p:cNvSpPr/>
          <p:nvPr/>
        </p:nvSpPr>
        <p:spPr>
          <a:xfrm rot="7661071">
            <a:off x="5530003" y="4624543"/>
            <a:ext cx="399495" cy="49901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0E99148-9352-4654-A2FE-CFB341EFC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021" y="3317370"/>
            <a:ext cx="4870663" cy="3113340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310234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C7AD71-3273-4B5D-B8A7-F8559153CE35}"/>
              </a:ext>
            </a:extLst>
          </p:cNvPr>
          <p:cNvSpPr/>
          <p:nvPr/>
        </p:nvSpPr>
        <p:spPr>
          <a:xfrm>
            <a:off x="992575" y="948606"/>
            <a:ext cx="1004831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/>
              <a:t>New Micro-Brewery Location Recommendations</a:t>
            </a:r>
          </a:p>
          <a:p>
            <a:pPr algn="ctr"/>
            <a:endParaRPr lang="en-US" sz="4800" dirty="0"/>
          </a:p>
          <a:p>
            <a:pPr algn="ctr"/>
            <a:r>
              <a:rPr lang="en-US" sz="4800" b="1" dirty="0"/>
              <a:t>Part 2</a:t>
            </a:r>
          </a:p>
          <a:p>
            <a:pPr algn="ctr"/>
            <a:r>
              <a:rPr lang="en-US" sz="4800" b="1" dirty="0"/>
              <a:t>Data Analytics Framework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(Audience: Data Scientists)</a:t>
            </a:r>
          </a:p>
          <a:p>
            <a:pPr algn="ctr"/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877596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rrow: Right 17">
            <a:extLst>
              <a:ext uri="{FF2B5EF4-FFF2-40B4-BE49-F238E27FC236}">
                <a16:creationId xmlns:a16="http://schemas.microsoft.com/office/drawing/2014/main" id="{F5C7DF9E-F520-4D33-A2C2-65034F1885AD}"/>
              </a:ext>
            </a:extLst>
          </p:cNvPr>
          <p:cNvSpPr/>
          <p:nvPr/>
        </p:nvSpPr>
        <p:spPr>
          <a:xfrm>
            <a:off x="476305" y="2079704"/>
            <a:ext cx="10967016" cy="173155"/>
          </a:xfrm>
          <a:prstGeom prst="right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E56A3CC-22B4-4033-BCB6-4E8B3723C73B}"/>
              </a:ext>
            </a:extLst>
          </p:cNvPr>
          <p:cNvSpPr/>
          <p:nvPr/>
        </p:nvSpPr>
        <p:spPr>
          <a:xfrm>
            <a:off x="476304" y="3593781"/>
            <a:ext cx="10967015" cy="173156"/>
          </a:xfrm>
          <a:prstGeom prst="right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18CF5568-93B4-4324-9D7A-91BC0B6509CA}"/>
              </a:ext>
            </a:extLst>
          </p:cNvPr>
          <p:cNvSpPr/>
          <p:nvPr/>
        </p:nvSpPr>
        <p:spPr>
          <a:xfrm>
            <a:off x="476303" y="4962947"/>
            <a:ext cx="11060795" cy="167335"/>
          </a:xfrm>
          <a:prstGeom prst="right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Curved Left 20">
            <a:extLst>
              <a:ext uri="{FF2B5EF4-FFF2-40B4-BE49-F238E27FC236}">
                <a16:creationId xmlns:a16="http://schemas.microsoft.com/office/drawing/2014/main" id="{5BC13A22-320C-4DFD-94E8-0237B1C07A63}"/>
              </a:ext>
            </a:extLst>
          </p:cNvPr>
          <p:cNvSpPr/>
          <p:nvPr/>
        </p:nvSpPr>
        <p:spPr>
          <a:xfrm>
            <a:off x="11537099" y="2129337"/>
            <a:ext cx="451634" cy="732066"/>
          </a:xfrm>
          <a:prstGeom prst="curvedLeft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Arrow: Curved Left 21">
            <a:extLst>
              <a:ext uri="{FF2B5EF4-FFF2-40B4-BE49-F238E27FC236}">
                <a16:creationId xmlns:a16="http://schemas.microsoft.com/office/drawing/2014/main" id="{0696DECF-D75D-4D6A-944E-50EC36895C7D}"/>
              </a:ext>
            </a:extLst>
          </p:cNvPr>
          <p:cNvSpPr/>
          <p:nvPr/>
        </p:nvSpPr>
        <p:spPr>
          <a:xfrm>
            <a:off x="11547388" y="3613510"/>
            <a:ext cx="451634" cy="763480"/>
          </a:xfrm>
          <a:prstGeom prst="curvedLeft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FD813D1-B9E7-4959-BB7D-6BC7D46A9584}"/>
              </a:ext>
            </a:extLst>
          </p:cNvPr>
          <p:cNvSpPr/>
          <p:nvPr/>
        </p:nvSpPr>
        <p:spPr>
          <a:xfrm>
            <a:off x="8072764" y="1759997"/>
            <a:ext cx="3142695" cy="76348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Define Strategy and Metrics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56C96DD-7192-4850-A359-C5994B95137F}"/>
              </a:ext>
            </a:extLst>
          </p:cNvPr>
          <p:cNvSpPr/>
          <p:nvPr/>
        </p:nvSpPr>
        <p:spPr>
          <a:xfrm>
            <a:off x="748679" y="1835115"/>
            <a:ext cx="3142695" cy="76348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Decompose the Ask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3A8D165-9EC8-41D3-B7CD-2DE1162762F3}"/>
              </a:ext>
            </a:extLst>
          </p:cNvPr>
          <p:cNvSpPr/>
          <p:nvPr/>
        </p:nvSpPr>
        <p:spPr>
          <a:xfrm>
            <a:off x="8137228" y="4686506"/>
            <a:ext cx="3142695" cy="76348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Make the Call or Tell the Story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C49C473-432B-4C14-A180-6BE1047547A0}"/>
              </a:ext>
            </a:extLst>
          </p:cNvPr>
          <p:cNvSpPr/>
          <p:nvPr/>
        </p:nvSpPr>
        <p:spPr>
          <a:xfrm>
            <a:off x="4410722" y="1831758"/>
            <a:ext cx="3142694" cy="73206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Identify Data Resources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1176719-D6B4-46DA-AB2D-0ACEB042060C}"/>
              </a:ext>
            </a:extLst>
          </p:cNvPr>
          <p:cNvSpPr/>
          <p:nvPr/>
        </p:nvSpPr>
        <p:spPr>
          <a:xfrm>
            <a:off x="8109119" y="3296498"/>
            <a:ext cx="3142695" cy="76348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Assemble and Clean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86C7A98-9C38-4AAB-904E-E9B6A98313EB}"/>
              </a:ext>
            </a:extLst>
          </p:cNvPr>
          <p:cNvSpPr/>
          <p:nvPr/>
        </p:nvSpPr>
        <p:spPr>
          <a:xfrm>
            <a:off x="4410721" y="3296498"/>
            <a:ext cx="3142695" cy="76348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Retrieve the Data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733AC32-6E14-4630-AE89-BC979A3C4DD2}"/>
              </a:ext>
            </a:extLst>
          </p:cNvPr>
          <p:cNvSpPr/>
          <p:nvPr/>
        </p:nvSpPr>
        <p:spPr>
          <a:xfrm>
            <a:off x="712323" y="3296498"/>
            <a:ext cx="3142695" cy="76348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Build Data Retrieval Plan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F57E690-AA1E-4649-B4D6-747302829AD6}"/>
              </a:ext>
            </a:extLst>
          </p:cNvPr>
          <p:cNvSpPr/>
          <p:nvPr/>
        </p:nvSpPr>
        <p:spPr>
          <a:xfrm>
            <a:off x="4410720" y="4699028"/>
            <a:ext cx="3142695" cy="76348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Acknowledge Limitations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BC77512-57A1-408E-9599-8B84ED2AD3B9}"/>
              </a:ext>
            </a:extLst>
          </p:cNvPr>
          <p:cNvSpPr/>
          <p:nvPr/>
        </p:nvSpPr>
        <p:spPr>
          <a:xfrm>
            <a:off x="684212" y="4686506"/>
            <a:ext cx="3142695" cy="76348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Analyze for Trends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9284C8D-D80A-49F5-9F04-FBFFDB962AC1}"/>
              </a:ext>
            </a:extLst>
          </p:cNvPr>
          <p:cNvCxnSpPr>
            <a:cxnSpLocks/>
          </p:cNvCxnSpPr>
          <p:nvPr/>
        </p:nvCxnSpPr>
        <p:spPr>
          <a:xfrm>
            <a:off x="684212" y="1225686"/>
            <a:ext cx="10551235" cy="0"/>
          </a:xfrm>
          <a:prstGeom prst="line">
            <a:avLst/>
          </a:prstGeom>
          <a:ln w="50800" cmpd="sng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3">
            <a:extLst>
              <a:ext uri="{FF2B5EF4-FFF2-40B4-BE49-F238E27FC236}">
                <a16:creationId xmlns:a16="http://schemas.microsoft.com/office/drawing/2014/main" id="{78C4402E-8D7B-4283-8687-63AA1787C57D}"/>
              </a:ext>
            </a:extLst>
          </p:cNvPr>
          <p:cNvSpPr txBox="1">
            <a:spLocks/>
          </p:cNvSpPr>
          <p:nvPr/>
        </p:nvSpPr>
        <p:spPr>
          <a:xfrm>
            <a:off x="684211" y="552895"/>
            <a:ext cx="10551235" cy="65333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ANALYTICS </a:t>
            </a:r>
            <a:r>
              <a:rPr lang="en-US" b="1" dirty="0" err="1"/>
              <a:t>pARADIGM</a:t>
            </a:r>
            <a:endParaRPr lang="en-US" b="1" dirty="0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79F52F2C-05B7-48EC-A5BC-4D918BB42040}"/>
              </a:ext>
            </a:extLst>
          </p:cNvPr>
          <p:cNvSpPr/>
          <p:nvPr/>
        </p:nvSpPr>
        <p:spPr>
          <a:xfrm>
            <a:off x="10989183" y="4681875"/>
            <a:ext cx="839821" cy="732066"/>
          </a:xfrm>
          <a:prstGeom prst="star5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89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3B3BAD3B-D06C-4B0F-95FC-D47EC340414D}"/>
              </a:ext>
            </a:extLst>
          </p:cNvPr>
          <p:cNvSpPr txBox="1">
            <a:spLocks/>
          </p:cNvSpPr>
          <p:nvPr/>
        </p:nvSpPr>
        <p:spPr>
          <a:xfrm>
            <a:off x="684211" y="552895"/>
            <a:ext cx="10551235" cy="65333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Decompose the ask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74F9FBF-12EC-428C-A77A-29262528B6FF}"/>
              </a:ext>
            </a:extLst>
          </p:cNvPr>
          <p:cNvCxnSpPr>
            <a:cxnSpLocks/>
          </p:cNvCxnSpPr>
          <p:nvPr/>
        </p:nvCxnSpPr>
        <p:spPr>
          <a:xfrm>
            <a:off x="684212" y="1225686"/>
            <a:ext cx="10551235" cy="0"/>
          </a:xfrm>
          <a:prstGeom prst="line">
            <a:avLst/>
          </a:prstGeom>
          <a:ln w="50800" cmpd="sng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13355C2-5B72-48A7-9004-7CBE743E9D09}"/>
              </a:ext>
            </a:extLst>
          </p:cNvPr>
          <p:cNvSpPr txBox="1"/>
          <p:nvPr/>
        </p:nvSpPr>
        <p:spPr>
          <a:xfrm>
            <a:off x="836579" y="1731523"/>
            <a:ext cx="1032104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The Ask:  </a:t>
            </a:r>
          </a:p>
          <a:p>
            <a:r>
              <a:rPr lang="en-US" sz="2400" dirty="0"/>
              <a:t>Help Yuri Entrepreneurial Group to determine where to invest in a new craft brewery in the United States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The Breakdown: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Assume use of current state/city locations for legal regulatory purposes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Are there any geographic preferences?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Are there particular surrounding population requirements to proposed locations?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28709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F48C10A6-D62D-47D6-85E3-F068E656BEBE}"/>
              </a:ext>
            </a:extLst>
          </p:cNvPr>
          <p:cNvSpPr txBox="1">
            <a:spLocks/>
          </p:cNvSpPr>
          <p:nvPr/>
        </p:nvSpPr>
        <p:spPr>
          <a:xfrm>
            <a:off x="684211" y="552895"/>
            <a:ext cx="10551235" cy="65333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Identify data sources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DB5B5B9-2540-40E8-9101-99BBAC6D6C2C}"/>
              </a:ext>
            </a:extLst>
          </p:cNvPr>
          <p:cNvCxnSpPr>
            <a:cxnSpLocks/>
          </p:cNvCxnSpPr>
          <p:nvPr/>
        </p:nvCxnSpPr>
        <p:spPr>
          <a:xfrm>
            <a:off x="684212" y="1225686"/>
            <a:ext cx="10551235" cy="0"/>
          </a:xfrm>
          <a:prstGeom prst="line">
            <a:avLst/>
          </a:prstGeom>
          <a:ln w="50800" cmpd="sng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250F5EC-DD63-4CB4-BC8A-5ADC67E4D57F}"/>
              </a:ext>
            </a:extLst>
          </p:cNvPr>
          <p:cNvSpPr txBox="1"/>
          <p:nvPr/>
        </p:nvSpPr>
        <p:spPr>
          <a:xfrm>
            <a:off x="684211" y="1752764"/>
            <a:ext cx="980673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Brewery dataset from </a:t>
            </a:r>
            <a:r>
              <a:rPr lang="en-US" sz="2400" b="1" dirty="0" err="1"/>
              <a:t>OpenBreweryDB</a:t>
            </a:r>
            <a:endParaRPr lang="en-US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Contains information 7,800+ different breweries</a:t>
            </a:r>
          </a:p>
          <a:p>
            <a:pPr marL="800100" lvl="1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2013 Census data via </a:t>
            </a:r>
            <a:r>
              <a:rPr lang="en-US" sz="2400" b="1" dirty="0"/>
              <a:t>Census API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Population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Median 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Household Income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Google Maps API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Brewery industry associations </a:t>
            </a:r>
            <a:r>
              <a:rPr lang="en-US" sz="2400" dirty="0"/>
              <a:t>- www.brewersassociation.org</a:t>
            </a:r>
          </a:p>
        </p:txBody>
      </p:sp>
    </p:spTree>
    <p:extLst>
      <p:ext uri="{BB962C8B-B14F-4D97-AF65-F5344CB8AC3E}">
        <p14:creationId xmlns:p14="http://schemas.microsoft.com/office/powerpoint/2010/main" val="2552795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38B0224-29A8-4118-8237-0504B1FAE049}"/>
              </a:ext>
            </a:extLst>
          </p:cNvPr>
          <p:cNvSpPr txBox="1">
            <a:spLocks/>
          </p:cNvSpPr>
          <p:nvPr/>
        </p:nvSpPr>
        <p:spPr>
          <a:xfrm>
            <a:off x="684211" y="552895"/>
            <a:ext cx="10551235" cy="65333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Define strategy and Metrics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67983ED-FFE0-4C1A-946E-AE394F5A368C}"/>
              </a:ext>
            </a:extLst>
          </p:cNvPr>
          <p:cNvCxnSpPr>
            <a:cxnSpLocks/>
          </p:cNvCxnSpPr>
          <p:nvPr/>
        </p:nvCxnSpPr>
        <p:spPr>
          <a:xfrm>
            <a:off x="684212" y="1225686"/>
            <a:ext cx="10551235" cy="0"/>
          </a:xfrm>
          <a:prstGeom prst="line">
            <a:avLst/>
          </a:prstGeom>
          <a:ln w="50800" cmpd="sng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E724487-68AB-4698-8BC8-50D55D729715}"/>
              </a:ext>
            </a:extLst>
          </p:cNvPr>
          <p:cNvSpPr txBox="1"/>
          <p:nvPr/>
        </p:nvSpPr>
        <p:spPr>
          <a:xfrm>
            <a:off x="796157" y="1508921"/>
            <a:ext cx="1037195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Extract available data from Brewery and Census APIs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Interrogate data and perform </a:t>
            </a:r>
            <a:r>
              <a:rPr lang="en-US" sz="2400" dirty="0" err="1"/>
              <a:t>cleasing</a:t>
            </a:r>
            <a:r>
              <a:rPr lang="en-US" sz="2400" dirty="0"/>
              <a:t> tasks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Build </a:t>
            </a:r>
            <a:r>
              <a:rPr lang="en-US" sz="2400" dirty="0" err="1"/>
              <a:t>dataframes</a:t>
            </a:r>
            <a:r>
              <a:rPr lang="en-US" sz="2400" dirty="0"/>
              <a:t> of each dataset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Join data on zip code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err="1"/>
              <a:t>Aggreagte</a:t>
            </a:r>
            <a:r>
              <a:rPr lang="en-US" sz="2400" dirty="0"/>
              <a:t> census data based on zip codes, grouped on city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Population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Household Income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Median Age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Plot data, analyze for trends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Augment analysis with industry association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Derive final conclusions and recommendations</a:t>
            </a:r>
          </a:p>
          <a:p>
            <a:pPr marL="800100" lvl="1" indent="-342900">
              <a:buFont typeface="+mj-lt"/>
              <a:buAutoNum type="arabicPeriod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2371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071E3121-8900-4BF3-BFAC-AD8054BB3BE9}"/>
              </a:ext>
            </a:extLst>
          </p:cNvPr>
          <p:cNvSpPr txBox="1">
            <a:spLocks/>
          </p:cNvSpPr>
          <p:nvPr/>
        </p:nvSpPr>
        <p:spPr>
          <a:xfrm>
            <a:off x="684211" y="552895"/>
            <a:ext cx="10551235" cy="65333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Build data retrieval plan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210939-0A52-43C3-B93C-56A7251358DD}"/>
              </a:ext>
            </a:extLst>
          </p:cNvPr>
          <p:cNvCxnSpPr>
            <a:cxnSpLocks/>
          </p:cNvCxnSpPr>
          <p:nvPr/>
        </p:nvCxnSpPr>
        <p:spPr>
          <a:xfrm>
            <a:off x="684212" y="1225686"/>
            <a:ext cx="10551235" cy="0"/>
          </a:xfrm>
          <a:prstGeom prst="line">
            <a:avLst/>
          </a:prstGeom>
          <a:ln w="50800" cmpd="sng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71D0F5FF-2D4F-4388-9684-5CB423E5EFC9}"/>
              </a:ext>
            </a:extLst>
          </p:cNvPr>
          <p:cNvSpPr/>
          <p:nvPr/>
        </p:nvSpPr>
        <p:spPr>
          <a:xfrm>
            <a:off x="1531284" y="4936239"/>
            <a:ext cx="2041865" cy="823819"/>
          </a:xfrm>
          <a:prstGeom prst="flowChartMagneticDisk">
            <a:avLst/>
          </a:prstGeom>
          <a:solidFill>
            <a:schemeClr val="tx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Merged Data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9412EF0A-E7E6-426E-AEB5-87380F424FB5}"/>
              </a:ext>
            </a:extLst>
          </p:cNvPr>
          <p:cNvSpPr/>
          <p:nvPr/>
        </p:nvSpPr>
        <p:spPr>
          <a:xfrm>
            <a:off x="2690318" y="3543436"/>
            <a:ext cx="2041865" cy="975541"/>
          </a:xfrm>
          <a:prstGeom prst="flowChartMagneticDisk">
            <a:avLst/>
          </a:prstGeom>
          <a:solidFill>
            <a:schemeClr val="tx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Census Data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CB388FC-537C-4A56-9E71-4FE53E1582FE}"/>
              </a:ext>
            </a:extLst>
          </p:cNvPr>
          <p:cNvSpPr/>
          <p:nvPr/>
        </p:nvSpPr>
        <p:spPr>
          <a:xfrm>
            <a:off x="748266" y="1483003"/>
            <a:ext cx="3781888" cy="648052"/>
          </a:xfrm>
          <a:prstGeom prst="roundRect">
            <a:avLst/>
          </a:prstGeom>
          <a:solidFill>
            <a:schemeClr val="tx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Literature Review</a:t>
            </a:r>
          </a:p>
          <a:p>
            <a:pPr algn="ctr"/>
            <a:r>
              <a:rPr lang="en-US" dirty="0"/>
              <a:t>National Statistics</a:t>
            </a:r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AF48C54F-4DD9-489A-8D02-5CCBCFB25925}"/>
              </a:ext>
            </a:extLst>
          </p:cNvPr>
          <p:cNvSpPr/>
          <p:nvPr/>
        </p:nvSpPr>
        <p:spPr>
          <a:xfrm>
            <a:off x="393527" y="3512815"/>
            <a:ext cx="2041865" cy="1006167"/>
          </a:xfrm>
          <a:prstGeom prst="flowChartMagneticDisk">
            <a:avLst/>
          </a:prstGeom>
          <a:solidFill>
            <a:schemeClr val="tx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Brewery Data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0B578A6-1F48-48EB-ABBA-A6C5B93239F1}"/>
              </a:ext>
            </a:extLst>
          </p:cNvPr>
          <p:cNvSpPr/>
          <p:nvPr/>
        </p:nvSpPr>
        <p:spPr>
          <a:xfrm>
            <a:off x="748266" y="2412969"/>
            <a:ext cx="3781888" cy="648052"/>
          </a:xfrm>
          <a:prstGeom prst="roundRect">
            <a:avLst/>
          </a:prstGeom>
          <a:solidFill>
            <a:schemeClr val="tx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Formulate Hypothesis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4CE90296-BA2F-4667-8208-35E937187495}"/>
              </a:ext>
            </a:extLst>
          </p:cNvPr>
          <p:cNvSpPr/>
          <p:nvPr/>
        </p:nvSpPr>
        <p:spPr>
          <a:xfrm>
            <a:off x="4543105" y="1517515"/>
            <a:ext cx="686212" cy="4717832"/>
          </a:xfrm>
          <a:prstGeom prst="rightBrace">
            <a:avLst/>
          </a:prstGeom>
          <a:noFill/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7E06B001-2BE9-4645-B522-25C82345D704}"/>
              </a:ext>
            </a:extLst>
          </p:cNvPr>
          <p:cNvSpPr/>
          <p:nvPr/>
        </p:nvSpPr>
        <p:spPr>
          <a:xfrm>
            <a:off x="8614014" y="1587273"/>
            <a:ext cx="653434" cy="4717832"/>
          </a:xfrm>
          <a:prstGeom prst="rightBrace">
            <a:avLst/>
          </a:prstGeom>
          <a:noFill/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7CD9EE-BD91-42B4-9F23-F25E31E716F7}"/>
              </a:ext>
            </a:extLst>
          </p:cNvPr>
          <p:cNvSpPr txBox="1"/>
          <p:nvPr/>
        </p:nvSpPr>
        <p:spPr>
          <a:xfrm>
            <a:off x="9438676" y="1887996"/>
            <a:ext cx="2380423" cy="1624819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dirty="0"/>
              <a:t>Research Findings</a:t>
            </a:r>
          </a:p>
          <a:p>
            <a:pPr algn="l"/>
            <a:r>
              <a:rPr lang="en-US" dirty="0"/>
              <a:t>#1 Entry</a:t>
            </a:r>
          </a:p>
          <a:p>
            <a:pPr algn="l"/>
            <a:r>
              <a:rPr lang="en-US" dirty="0"/>
              <a:t>#2 Up &amp; Coming</a:t>
            </a:r>
          </a:p>
          <a:p>
            <a:pPr algn="l"/>
            <a:r>
              <a:rPr lang="en-US" dirty="0"/>
              <a:t>#3 Mature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2958CE-4361-4A57-BF8F-4F8F5011D63E}"/>
              </a:ext>
            </a:extLst>
          </p:cNvPr>
          <p:cNvSpPr txBox="1"/>
          <p:nvPr/>
        </p:nvSpPr>
        <p:spPr>
          <a:xfrm>
            <a:off x="9438676" y="4175124"/>
            <a:ext cx="2380423" cy="1624819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dirty="0"/>
              <a:t>Recommendations</a:t>
            </a:r>
          </a:p>
          <a:p>
            <a:pPr algn="l"/>
            <a:r>
              <a:rPr lang="en-US" dirty="0"/>
              <a:t> City #1</a:t>
            </a:r>
          </a:p>
          <a:p>
            <a:pPr algn="l"/>
            <a:r>
              <a:rPr lang="en-US" dirty="0"/>
              <a:t> City #2</a:t>
            </a:r>
          </a:p>
          <a:p>
            <a:pPr algn="l"/>
            <a:r>
              <a:rPr lang="en-US" dirty="0"/>
              <a:t> City #3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0D949E5-A67F-4A75-85D7-4838767D3132}"/>
              </a:ext>
            </a:extLst>
          </p:cNvPr>
          <p:cNvSpPr/>
          <p:nvPr/>
        </p:nvSpPr>
        <p:spPr>
          <a:xfrm>
            <a:off x="5479845" y="1423065"/>
            <a:ext cx="2965679" cy="648052"/>
          </a:xfrm>
          <a:prstGeom prst="roundRect">
            <a:avLst/>
          </a:prstGeom>
          <a:solidFill>
            <a:schemeClr val="tx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Analyze Results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8A7F542-5B36-407F-9F65-A493A8CA5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110" y="4588569"/>
            <a:ext cx="2933576" cy="1692731"/>
          </a:xfrm>
          <a:prstGeom prst="rect">
            <a:avLst/>
          </a:prstGeom>
          <a:ln w="15875">
            <a:solidFill>
              <a:schemeClr val="accent1">
                <a:shade val="50000"/>
                <a:hueMod val="94000"/>
              </a:schemeClr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5ACFED5-7DC4-45A6-AEDC-063D189A1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747" y="2347443"/>
            <a:ext cx="2942676" cy="1882680"/>
          </a:xfrm>
          <a:prstGeom prst="rect">
            <a:avLst/>
          </a:prstGeom>
          <a:solidFill>
            <a:schemeClr val="tx2"/>
          </a:solidFill>
          <a:ln w="15875">
            <a:solidFill>
              <a:schemeClr val="accent1">
                <a:shade val="50000"/>
                <a:hueMod val="94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49002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5A8D9EE3-73E5-4ED5-B4B0-9585B60D9B61}"/>
              </a:ext>
            </a:extLst>
          </p:cNvPr>
          <p:cNvSpPr txBox="1">
            <a:spLocks/>
          </p:cNvSpPr>
          <p:nvPr/>
        </p:nvSpPr>
        <p:spPr>
          <a:xfrm>
            <a:off x="684211" y="552895"/>
            <a:ext cx="10551235" cy="65333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Retrieve the data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0B71F14-5400-432A-878C-993A3E86BDBA}"/>
              </a:ext>
            </a:extLst>
          </p:cNvPr>
          <p:cNvCxnSpPr>
            <a:cxnSpLocks/>
          </p:cNvCxnSpPr>
          <p:nvPr/>
        </p:nvCxnSpPr>
        <p:spPr>
          <a:xfrm>
            <a:off x="684212" y="1225686"/>
            <a:ext cx="10551235" cy="0"/>
          </a:xfrm>
          <a:prstGeom prst="line">
            <a:avLst/>
          </a:prstGeom>
          <a:ln w="50800" cmpd="sng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80DAF4CA-76FA-4351-8F80-E2EE92014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41" y="4385986"/>
            <a:ext cx="4778733" cy="1630255"/>
          </a:xfrm>
          <a:prstGeom prst="rect">
            <a:avLst/>
          </a:prstGeom>
          <a:ln w="31750">
            <a:solidFill>
              <a:schemeClr val="accent1">
                <a:shade val="50000"/>
                <a:hueMod val="94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E9A905-0D6F-4D1F-B09F-29FE7FAE601D}"/>
              </a:ext>
            </a:extLst>
          </p:cNvPr>
          <p:cNvSpPr txBox="1"/>
          <p:nvPr/>
        </p:nvSpPr>
        <p:spPr>
          <a:xfrm>
            <a:off x="410246" y="3980071"/>
            <a:ext cx="3986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Google Heat Maps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E77A9B-73AE-4F65-AA69-6D5781A1E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41" y="1816269"/>
            <a:ext cx="4778733" cy="1670690"/>
          </a:xfrm>
          <a:prstGeom prst="rect">
            <a:avLst/>
          </a:prstGeom>
          <a:ln w="31750">
            <a:solidFill>
              <a:schemeClr val="accent1">
                <a:shade val="50000"/>
                <a:hueMod val="94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4D4613-5692-4DAD-8C7D-09F8BB38F9D0}"/>
              </a:ext>
            </a:extLst>
          </p:cNvPr>
          <p:cNvSpPr txBox="1"/>
          <p:nvPr/>
        </p:nvSpPr>
        <p:spPr>
          <a:xfrm>
            <a:off x="410246" y="1446936"/>
            <a:ext cx="3986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API Calls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DD69568-7913-4ECF-90BA-A50DED058D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8046" y="1825184"/>
            <a:ext cx="4286257" cy="1337689"/>
          </a:xfrm>
          <a:prstGeom prst="rect">
            <a:avLst/>
          </a:prstGeom>
          <a:ln w="31750">
            <a:solidFill>
              <a:schemeClr val="accent1">
                <a:shade val="50000"/>
                <a:hueMod val="94000"/>
              </a:schemeClr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749248E-33D0-440D-B8AA-CE2F172C652E}"/>
              </a:ext>
            </a:extLst>
          </p:cNvPr>
          <p:cNvSpPr txBox="1"/>
          <p:nvPr/>
        </p:nvSpPr>
        <p:spPr>
          <a:xfrm>
            <a:off x="6868046" y="1389686"/>
            <a:ext cx="3986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Merge Data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51A37BB-0958-454D-8F3F-A93CA66B78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8046" y="4720620"/>
            <a:ext cx="4286258" cy="1290617"/>
          </a:xfrm>
          <a:prstGeom prst="rect">
            <a:avLst/>
          </a:prstGeom>
          <a:ln w="31750">
            <a:solidFill>
              <a:schemeClr val="accent1">
                <a:shade val="50000"/>
                <a:hueMod val="94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954EA91-6EC9-4A0A-AEB9-3A8DC5A286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5150" y="2877928"/>
            <a:ext cx="3092804" cy="2071650"/>
          </a:xfrm>
          <a:prstGeom prst="rect">
            <a:avLst/>
          </a:prstGeom>
          <a:ln w="31750">
            <a:solidFill>
              <a:schemeClr val="accent1">
                <a:shade val="50000"/>
                <a:hueMod val="94000"/>
              </a:schemeClr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B1A66EF-5929-479A-9259-62CF98A102C4}"/>
              </a:ext>
            </a:extLst>
          </p:cNvPr>
          <p:cNvSpPr txBox="1"/>
          <p:nvPr/>
        </p:nvSpPr>
        <p:spPr>
          <a:xfrm>
            <a:off x="5337976" y="2508596"/>
            <a:ext cx="1436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Plot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E1D4A2-F0BA-4883-B637-334E80B227CE}"/>
              </a:ext>
            </a:extLst>
          </p:cNvPr>
          <p:cNvSpPr txBox="1"/>
          <p:nvPr/>
        </p:nvSpPr>
        <p:spPr>
          <a:xfrm>
            <a:off x="7367954" y="4275577"/>
            <a:ext cx="3986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Census Data</a:t>
            </a:r>
          </a:p>
        </p:txBody>
      </p:sp>
    </p:spTree>
    <p:extLst>
      <p:ext uri="{BB962C8B-B14F-4D97-AF65-F5344CB8AC3E}">
        <p14:creationId xmlns:p14="http://schemas.microsoft.com/office/powerpoint/2010/main" val="1172305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41F74D51-3A09-417B-9E6F-E586AC8AE637}"/>
              </a:ext>
            </a:extLst>
          </p:cNvPr>
          <p:cNvSpPr txBox="1">
            <a:spLocks/>
          </p:cNvSpPr>
          <p:nvPr/>
        </p:nvSpPr>
        <p:spPr>
          <a:xfrm>
            <a:off x="684211" y="552895"/>
            <a:ext cx="10551235" cy="65333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Assemble and clean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5C345E3-FEE9-480D-B4DA-8E398C6DF399}"/>
              </a:ext>
            </a:extLst>
          </p:cNvPr>
          <p:cNvCxnSpPr>
            <a:cxnSpLocks/>
          </p:cNvCxnSpPr>
          <p:nvPr/>
        </p:nvCxnSpPr>
        <p:spPr>
          <a:xfrm>
            <a:off x="684212" y="1225686"/>
            <a:ext cx="10551235" cy="0"/>
          </a:xfrm>
          <a:prstGeom prst="line">
            <a:avLst/>
          </a:prstGeom>
          <a:ln w="50800" cmpd="sng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E85EF15-BB99-4FCA-A08E-035D3D9EC420}"/>
              </a:ext>
            </a:extLst>
          </p:cNvPr>
          <p:cNvSpPr txBox="1"/>
          <p:nvPr/>
        </p:nvSpPr>
        <p:spPr>
          <a:xfrm>
            <a:off x="606774" y="1400468"/>
            <a:ext cx="1062867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 cleansing challenges encountered:</a:t>
            </a:r>
          </a:p>
          <a:p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Brewery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Missing data values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Zip Code information was not consistent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Column names needed to be the same for join</a:t>
            </a:r>
          </a:p>
          <a:p>
            <a:pPr marL="800100" lvl="1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Census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Location data available only by state or zip code, not exact city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Map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Initial pandas syntax not functional, additional installs were required</a:t>
            </a: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61F6A5-FC26-4C68-BD1F-4D2C36706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7464" y="1651814"/>
            <a:ext cx="1668672" cy="2538443"/>
          </a:xfrm>
          <a:prstGeom prst="rect">
            <a:avLst/>
          </a:prstGeom>
          <a:ln w="31750">
            <a:solidFill>
              <a:schemeClr val="accent1">
                <a:shade val="50000"/>
                <a:hueMod val="94000"/>
              </a:schemeClr>
            </a:solidFill>
          </a:ln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225D6A0-E088-4A8A-A0EC-138F6466F293}"/>
              </a:ext>
            </a:extLst>
          </p:cNvPr>
          <p:cNvSpPr/>
          <p:nvPr/>
        </p:nvSpPr>
        <p:spPr>
          <a:xfrm>
            <a:off x="9903970" y="2315183"/>
            <a:ext cx="671208" cy="3793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B3D21BA-47F9-42E2-B1AE-2576BF43F40D}"/>
              </a:ext>
            </a:extLst>
          </p:cNvPr>
          <p:cNvSpPr/>
          <p:nvPr/>
        </p:nvSpPr>
        <p:spPr>
          <a:xfrm>
            <a:off x="9903970" y="2959629"/>
            <a:ext cx="671208" cy="3793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13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EAC5BCAB-6A23-468E-8BD8-FAB837F4A287}"/>
              </a:ext>
            </a:extLst>
          </p:cNvPr>
          <p:cNvSpPr txBox="1">
            <a:spLocks/>
          </p:cNvSpPr>
          <p:nvPr/>
        </p:nvSpPr>
        <p:spPr>
          <a:xfrm>
            <a:off x="684211" y="552895"/>
            <a:ext cx="10551235" cy="65333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Analyze for trends – </a:t>
            </a:r>
            <a:r>
              <a:rPr lang="en-US" sz="2800" b="1" dirty="0"/>
              <a:t>where are the breweries?</a:t>
            </a:r>
            <a:endParaRPr lang="en-US" b="1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C84FA16-6358-4F52-8521-2BAE0B77AEF5}"/>
              </a:ext>
            </a:extLst>
          </p:cNvPr>
          <p:cNvCxnSpPr>
            <a:cxnSpLocks/>
          </p:cNvCxnSpPr>
          <p:nvPr/>
        </p:nvCxnSpPr>
        <p:spPr>
          <a:xfrm>
            <a:off x="684212" y="1225686"/>
            <a:ext cx="10551235" cy="0"/>
          </a:xfrm>
          <a:prstGeom prst="line">
            <a:avLst/>
          </a:prstGeom>
          <a:ln w="50800" cmpd="sng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1FA563EA-EA91-47EF-A81B-466DFA28F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035" y="1730438"/>
            <a:ext cx="8205586" cy="4439265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50591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E31ED0-FA67-482E-9BC7-891E7FF003E4}"/>
              </a:ext>
            </a:extLst>
          </p:cNvPr>
          <p:cNvSpPr txBox="1"/>
          <p:nvPr/>
        </p:nvSpPr>
        <p:spPr>
          <a:xfrm>
            <a:off x="1403900" y="1808117"/>
            <a:ext cx="90533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Part 1 – Executive Summary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Charter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Scope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Hypothesis and Goal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Approach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Project Findings and Recommendations</a:t>
            </a:r>
          </a:p>
          <a:p>
            <a:endParaRPr lang="en-US" sz="2800" dirty="0"/>
          </a:p>
          <a:p>
            <a:r>
              <a:rPr lang="en-US" sz="3200" b="1" dirty="0"/>
              <a:t>Part 2 – Data Analytics Framework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Analytics Paradigm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Questions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A678FC99-EF4E-4335-9345-B18CC42598E8}"/>
              </a:ext>
            </a:extLst>
          </p:cNvPr>
          <p:cNvSpPr txBox="1">
            <a:spLocks/>
          </p:cNvSpPr>
          <p:nvPr/>
        </p:nvSpPr>
        <p:spPr>
          <a:xfrm>
            <a:off x="684211" y="552895"/>
            <a:ext cx="10551235" cy="65333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Presentation Agenda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60FFB1D-A911-4F58-9AE7-4ECD1029BCFE}"/>
              </a:ext>
            </a:extLst>
          </p:cNvPr>
          <p:cNvCxnSpPr>
            <a:cxnSpLocks/>
          </p:cNvCxnSpPr>
          <p:nvPr/>
        </p:nvCxnSpPr>
        <p:spPr>
          <a:xfrm>
            <a:off x="684212" y="1225686"/>
            <a:ext cx="10551235" cy="0"/>
          </a:xfrm>
          <a:prstGeom prst="line">
            <a:avLst/>
          </a:prstGeom>
          <a:ln w="50800" cmpd="sng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7384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7E0347-4618-4146-B5F9-386FC1CF0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977" y="1692197"/>
            <a:ext cx="6440426" cy="4612908"/>
          </a:xfrm>
          <a:prstGeom prst="rect">
            <a:avLst/>
          </a:prstGeom>
          <a:ln w="31750">
            <a:solidFill>
              <a:schemeClr val="accent1">
                <a:shade val="50000"/>
                <a:hueMod val="94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8DC662-B0F4-4261-B2F5-9D1DF26E5CCA}"/>
              </a:ext>
            </a:extLst>
          </p:cNvPr>
          <p:cNvSpPr txBox="1"/>
          <p:nvPr/>
        </p:nvSpPr>
        <p:spPr>
          <a:xfrm>
            <a:off x="3596087" y="2414726"/>
            <a:ext cx="78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3,487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FE5E5C-9DF2-4166-8854-2C4947F770E0}"/>
              </a:ext>
            </a:extLst>
          </p:cNvPr>
          <p:cNvSpPr txBox="1"/>
          <p:nvPr/>
        </p:nvSpPr>
        <p:spPr>
          <a:xfrm>
            <a:off x="5324273" y="2588464"/>
            <a:ext cx="78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3,316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E0EA10-F0FB-4A1D-B94A-1E76D7876843}"/>
              </a:ext>
            </a:extLst>
          </p:cNvPr>
          <p:cNvSpPr txBox="1"/>
          <p:nvPr/>
        </p:nvSpPr>
        <p:spPr>
          <a:xfrm>
            <a:off x="7104246" y="4591234"/>
            <a:ext cx="78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1,067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5FD106-0244-42E6-A4BC-B0D14EF1C274}"/>
              </a:ext>
            </a:extLst>
          </p:cNvPr>
          <p:cNvSpPr txBox="1"/>
          <p:nvPr/>
        </p:nvSpPr>
        <p:spPr>
          <a:xfrm>
            <a:off x="3596087" y="5610684"/>
            <a:ext cx="78948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Entry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6D73C4-FD33-4076-AAAD-5FF1479F116C}"/>
              </a:ext>
            </a:extLst>
          </p:cNvPr>
          <p:cNvSpPr txBox="1"/>
          <p:nvPr/>
        </p:nvSpPr>
        <p:spPr>
          <a:xfrm>
            <a:off x="5184561" y="5619562"/>
            <a:ext cx="1106749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Up &amp; Coming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9DA5FB-5131-4C1D-8223-BE796869F177}"/>
              </a:ext>
            </a:extLst>
          </p:cNvPr>
          <p:cNvSpPr txBox="1"/>
          <p:nvPr/>
        </p:nvSpPr>
        <p:spPr>
          <a:xfrm>
            <a:off x="6939056" y="5632140"/>
            <a:ext cx="1106748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Mature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FEE102-1662-478E-AE71-39743186E702}"/>
              </a:ext>
            </a:extLst>
          </p:cNvPr>
          <p:cNvSpPr txBox="1"/>
          <p:nvPr/>
        </p:nvSpPr>
        <p:spPr>
          <a:xfrm>
            <a:off x="9054051" y="1969117"/>
            <a:ext cx="27979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“Binned” number of breweries in a city: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1-3 (Entry)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4-24 (Up &amp; Coming)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25+ (Mature)</a:t>
            </a: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D192B0C1-D0FB-44B4-BD9B-2F5AA7271E64}"/>
              </a:ext>
            </a:extLst>
          </p:cNvPr>
          <p:cNvSpPr txBox="1">
            <a:spLocks/>
          </p:cNvSpPr>
          <p:nvPr/>
        </p:nvSpPr>
        <p:spPr>
          <a:xfrm>
            <a:off x="684211" y="552895"/>
            <a:ext cx="10551235" cy="65333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Analyze for trends – </a:t>
            </a:r>
            <a:r>
              <a:rPr lang="en-US" sz="2800" b="1" dirty="0"/>
              <a:t>Market Segments</a:t>
            </a:r>
            <a:endParaRPr lang="en-US" b="1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D7F1EC1-EBA0-4D82-9CA4-1231973715C1}"/>
              </a:ext>
            </a:extLst>
          </p:cNvPr>
          <p:cNvCxnSpPr>
            <a:cxnSpLocks/>
          </p:cNvCxnSpPr>
          <p:nvPr/>
        </p:nvCxnSpPr>
        <p:spPr>
          <a:xfrm>
            <a:off x="684212" y="1225686"/>
            <a:ext cx="10551235" cy="0"/>
          </a:xfrm>
          <a:prstGeom prst="line">
            <a:avLst/>
          </a:prstGeom>
          <a:ln w="50800" cmpd="sng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329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9F36B4-3887-4429-A727-8D7F6EC78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014" y="1344643"/>
            <a:ext cx="8479385" cy="5291764"/>
          </a:xfrm>
          <a:prstGeom prst="rect">
            <a:avLst/>
          </a:prstGeom>
          <a:ln w="31750">
            <a:solidFill>
              <a:schemeClr val="accent1">
                <a:shade val="50000"/>
                <a:hueMod val="94000"/>
              </a:schemeClr>
            </a:solidFill>
          </a:ln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85548A9B-64C4-4FC6-956A-BF44F7754913}"/>
              </a:ext>
            </a:extLst>
          </p:cNvPr>
          <p:cNvSpPr txBox="1">
            <a:spLocks/>
          </p:cNvSpPr>
          <p:nvPr/>
        </p:nvSpPr>
        <p:spPr>
          <a:xfrm>
            <a:off x="684211" y="552895"/>
            <a:ext cx="10551235" cy="65333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Analyze for trends – </a:t>
            </a:r>
            <a:r>
              <a:rPr lang="en-US" sz="2800" b="1" dirty="0"/>
              <a:t>Household income</a:t>
            </a:r>
            <a:endParaRPr lang="en-US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683290-8E78-4D12-B96F-8AF7F45A0F78}"/>
              </a:ext>
            </a:extLst>
          </p:cNvPr>
          <p:cNvCxnSpPr>
            <a:cxnSpLocks/>
          </p:cNvCxnSpPr>
          <p:nvPr/>
        </p:nvCxnSpPr>
        <p:spPr>
          <a:xfrm>
            <a:off x="684212" y="1225686"/>
            <a:ext cx="10551235" cy="0"/>
          </a:xfrm>
          <a:prstGeom prst="line">
            <a:avLst/>
          </a:prstGeom>
          <a:ln w="50800" cmpd="sng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0480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011F23-DC35-4AB2-BB92-82E2A9158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250" y="1352225"/>
            <a:ext cx="7802756" cy="5289741"/>
          </a:xfrm>
          <a:prstGeom prst="rect">
            <a:avLst/>
          </a:prstGeom>
          <a:ln w="31750">
            <a:solidFill>
              <a:schemeClr val="accent1">
                <a:shade val="50000"/>
                <a:hueMod val="94000"/>
              </a:schemeClr>
            </a:solidFill>
          </a:ln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B293E9C3-D114-48FD-ACAA-A4090779A175}"/>
              </a:ext>
            </a:extLst>
          </p:cNvPr>
          <p:cNvSpPr txBox="1">
            <a:spLocks/>
          </p:cNvSpPr>
          <p:nvPr/>
        </p:nvSpPr>
        <p:spPr>
          <a:xfrm>
            <a:off x="684211" y="552895"/>
            <a:ext cx="10551235" cy="65333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Analyze for trends – </a:t>
            </a:r>
            <a:r>
              <a:rPr lang="en-US" sz="2800" b="1" dirty="0"/>
              <a:t>median age</a:t>
            </a:r>
            <a:endParaRPr lang="en-US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8D93911-1E1A-4C2D-9302-32FC2405E78D}"/>
              </a:ext>
            </a:extLst>
          </p:cNvPr>
          <p:cNvCxnSpPr>
            <a:cxnSpLocks/>
          </p:cNvCxnSpPr>
          <p:nvPr/>
        </p:nvCxnSpPr>
        <p:spPr>
          <a:xfrm>
            <a:off x="684212" y="1225686"/>
            <a:ext cx="10551235" cy="0"/>
          </a:xfrm>
          <a:prstGeom prst="line">
            <a:avLst/>
          </a:prstGeom>
          <a:ln w="50800" cmpd="sng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9354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1A43DD-033D-450F-B540-1E939AC4E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800" y="1406139"/>
            <a:ext cx="8051169" cy="5218635"/>
          </a:xfrm>
          <a:prstGeom prst="rect">
            <a:avLst/>
          </a:prstGeom>
          <a:ln w="31750">
            <a:solidFill>
              <a:schemeClr val="accent1">
                <a:shade val="50000"/>
                <a:hueMod val="94000"/>
              </a:schemeClr>
            </a:solidFill>
          </a:ln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4D39E246-8B6B-459C-9C3C-5ED85DF4BC4D}"/>
              </a:ext>
            </a:extLst>
          </p:cNvPr>
          <p:cNvSpPr txBox="1">
            <a:spLocks/>
          </p:cNvSpPr>
          <p:nvPr/>
        </p:nvSpPr>
        <p:spPr>
          <a:xfrm>
            <a:off x="684211" y="552895"/>
            <a:ext cx="10551235" cy="65333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Analyze for trends – </a:t>
            </a:r>
            <a:r>
              <a:rPr lang="en-US" sz="2800" b="1" dirty="0"/>
              <a:t>population</a:t>
            </a:r>
            <a:endParaRPr lang="en-US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B6FD8F2-8FAD-4C32-AB51-EDEC00E37E35}"/>
              </a:ext>
            </a:extLst>
          </p:cNvPr>
          <p:cNvCxnSpPr>
            <a:cxnSpLocks/>
          </p:cNvCxnSpPr>
          <p:nvPr/>
        </p:nvCxnSpPr>
        <p:spPr>
          <a:xfrm>
            <a:off x="684212" y="1225686"/>
            <a:ext cx="10551235" cy="0"/>
          </a:xfrm>
          <a:prstGeom prst="line">
            <a:avLst/>
          </a:prstGeom>
          <a:ln w="50800" cmpd="sng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061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3FB95EB8-F00E-467F-87F0-A7C665F0F21A}"/>
              </a:ext>
            </a:extLst>
          </p:cNvPr>
          <p:cNvSpPr txBox="1">
            <a:spLocks/>
          </p:cNvSpPr>
          <p:nvPr/>
        </p:nvSpPr>
        <p:spPr>
          <a:xfrm>
            <a:off x="684211" y="552895"/>
            <a:ext cx="10551235" cy="65333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Acknowledge limitations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A5F8308-CD6D-4399-B067-13F22CFE0F8F}"/>
              </a:ext>
            </a:extLst>
          </p:cNvPr>
          <p:cNvCxnSpPr>
            <a:cxnSpLocks/>
          </p:cNvCxnSpPr>
          <p:nvPr/>
        </p:nvCxnSpPr>
        <p:spPr>
          <a:xfrm>
            <a:off x="684212" y="1225686"/>
            <a:ext cx="10551235" cy="0"/>
          </a:xfrm>
          <a:prstGeom prst="line">
            <a:avLst/>
          </a:prstGeom>
          <a:ln w="50800" cmpd="sng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3D46A17-B003-4225-80CE-2079A75E0D75}"/>
              </a:ext>
            </a:extLst>
          </p:cNvPr>
          <p:cNvSpPr txBox="1"/>
          <p:nvPr/>
        </p:nvSpPr>
        <p:spPr>
          <a:xfrm>
            <a:off x="605917" y="1472173"/>
            <a:ext cx="1044470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Brewery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Missing data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Zip Code information was not consistent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Develop a Pandas function to determine the missing latitude and longitude coordinates for approximate 3,300+ brewery records, to support mapping plots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Census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Location data available only by state or zip code, not exact city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Map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Initial pandas syntax not functional, additional installs were required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Further research into why breweries would differ from state to state other than the information we examined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Analysis of the </a:t>
            </a:r>
            <a:r>
              <a:rPr lang="en-US" sz="2000" b="1" dirty="0"/>
              <a:t>regulatory environment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Short turnaround, </a:t>
            </a:r>
            <a:r>
              <a:rPr lang="en-US" sz="2000" dirty="0"/>
              <a:t>but guided client to a decision path</a:t>
            </a:r>
          </a:p>
          <a:p>
            <a:pPr marL="800100" lvl="1" indent="-342900">
              <a:buFont typeface="+mj-lt"/>
              <a:buAutoNum type="arabicPeriod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996417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31D04E5-3996-49BB-AA2F-5AD85D34EB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354900"/>
              </p:ext>
            </p:extLst>
          </p:nvPr>
        </p:nvGraphicFramePr>
        <p:xfrm>
          <a:off x="1238687" y="1530456"/>
          <a:ext cx="9442283" cy="1834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4164">
                  <a:extLst>
                    <a:ext uri="{9D8B030D-6E8A-4147-A177-3AD203B41FA5}">
                      <a16:colId xmlns:a16="http://schemas.microsoft.com/office/drawing/2014/main" val="4266779237"/>
                    </a:ext>
                  </a:extLst>
                </a:gridCol>
                <a:gridCol w="1926076">
                  <a:extLst>
                    <a:ext uri="{9D8B030D-6E8A-4147-A177-3AD203B41FA5}">
                      <a16:colId xmlns:a16="http://schemas.microsoft.com/office/drawing/2014/main" val="1192997167"/>
                    </a:ext>
                  </a:extLst>
                </a:gridCol>
                <a:gridCol w="1342417">
                  <a:extLst>
                    <a:ext uri="{9D8B030D-6E8A-4147-A177-3AD203B41FA5}">
                      <a16:colId xmlns:a16="http://schemas.microsoft.com/office/drawing/2014/main" val="4215431089"/>
                    </a:ext>
                  </a:extLst>
                </a:gridCol>
                <a:gridCol w="1400783">
                  <a:extLst>
                    <a:ext uri="{9D8B030D-6E8A-4147-A177-3AD203B41FA5}">
                      <a16:colId xmlns:a16="http://schemas.microsoft.com/office/drawing/2014/main" val="2219856562"/>
                    </a:ext>
                  </a:extLst>
                </a:gridCol>
                <a:gridCol w="1488332">
                  <a:extLst>
                    <a:ext uri="{9D8B030D-6E8A-4147-A177-3AD203B41FA5}">
                      <a16:colId xmlns:a16="http://schemas.microsoft.com/office/drawing/2014/main" val="162941023"/>
                    </a:ext>
                  </a:extLst>
                </a:gridCol>
                <a:gridCol w="1410511">
                  <a:extLst>
                    <a:ext uri="{9D8B030D-6E8A-4147-A177-3AD203B41FA5}">
                      <a16:colId xmlns:a16="http://schemas.microsoft.com/office/drawing/2014/main" val="8577327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Segment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Breweries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Population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Household Income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Median</a:t>
                      </a:r>
                    </a:p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8302410"/>
                  </a:ext>
                </a:extLst>
              </a:tr>
              <a:tr h="452464">
                <a:tc>
                  <a:txBody>
                    <a:bodyPr/>
                    <a:lstStyle/>
                    <a:p>
                      <a:r>
                        <a:rPr lang="en-US" dirty="0"/>
                        <a:t>Mature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Pittsburgh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302,000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44,015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2490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Up &amp; Coming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Butler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13,107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43,968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44.7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3269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Gibsonia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2,733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93,210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44.4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2961728"/>
                  </a:ext>
                </a:extLst>
              </a:tr>
            </a:tbl>
          </a:graphicData>
        </a:graphic>
      </p:graphicFrame>
      <p:sp>
        <p:nvSpPr>
          <p:cNvPr id="3" name="Title 3">
            <a:extLst>
              <a:ext uri="{FF2B5EF4-FFF2-40B4-BE49-F238E27FC236}">
                <a16:creationId xmlns:a16="http://schemas.microsoft.com/office/drawing/2014/main" id="{E6C4F27C-8296-4456-9F44-739081CA6E0C}"/>
              </a:ext>
            </a:extLst>
          </p:cNvPr>
          <p:cNvSpPr txBox="1">
            <a:spLocks/>
          </p:cNvSpPr>
          <p:nvPr/>
        </p:nvSpPr>
        <p:spPr>
          <a:xfrm>
            <a:off x="684211" y="552895"/>
            <a:ext cx="10872249" cy="65333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Make the call – </a:t>
            </a:r>
            <a:r>
              <a:rPr lang="en-US" sz="2800" b="1" dirty="0"/>
              <a:t>Greater Pittsburgh, pa area</a:t>
            </a:r>
            <a:endParaRPr lang="en-US" b="1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95E4C5B-482E-4BE9-ADF2-27A8D0B48C71}"/>
              </a:ext>
            </a:extLst>
          </p:cNvPr>
          <p:cNvCxnSpPr>
            <a:cxnSpLocks/>
          </p:cNvCxnSpPr>
          <p:nvPr/>
        </p:nvCxnSpPr>
        <p:spPr>
          <a:xfrm>
            <a:off x="684212" y="1225686"/>
            <a:ext cx="10551235" cy="0"/>
          </a:xfrm>
          <a:prstGeom prst="line">
            <a:avLst/>
          </a:prstGeom>
          <a:ln w="50800" cmpd="sng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59F9865B-7533-4E8A-8D68-E0BA268FC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687" y="3669449"/>
            <a:ext cx="4408871" cy="2818161"/>
          </a:xfrm>
          <a:prstGeom prst="rect">
            <a:avLst/>
          </a:prstGeom>
          <a:ln w="25400">
            <a:solidFill>
              <a:schemeClr val="accent1">
                <a:shade val="50000"/>
                <a:hueMod val="94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F60A02-C4C4-4EE6-A57A-E04C7759C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092" y="3669446"/>
            <a:ext cx="3865878" cy="2818162"/>
          </a:xfrm>
          <a:prstGeom prst="rect">
            <a:avLst/>
          </a:prstGeom>
          <a:ln w="28575">
            <a:solidFill>
              <a:schemeClr val="accent1">
                <a:shade val="50000"/>
                <a:hueMod val="94000"/>
              </a:schemeClr>
            </a:solidFill>
          </a:ln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66F8F168-6FDB-4B44-B67E-8ECADC22CE61}"/>
              </a:ext>
            </a:extLst>
          </p:cNvPr>
          <p:cNvSpPr/>
          <p:nvPr/>
        </p:nvSpPr>
        <p:spPr>
          <a:xfrm>
            <a:off x="7305472" y="4455267"/>
            <a:ext cx="1634247" cy="1488332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451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12E0D5D-43FB-487F-8BAD-F3A1DF81DA97}"/>
              </a:ext>
            </a:extLst>
          </p:cNvPr>
          <p:cNvSpPr txBox="1">
            <a:spLocks/>
          </p:cNvSpPr>
          <p:nvPr/>
        </p:nvSpPr>
        <p:spPr>
          <a:xfrm>
            <a:off x="684211" y="552895"/>
            <a:ext cx="10551235" cy="65333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Next Steps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87B6BB4-E16C-40DF-AD80-A59901240239}"/>
              </a:ext>
            </a:extLst>
          </p:cNvPr>
          <p:cNvCxnSpPr>
            <a:cxnSpLocks/>
          </p:cNvCxnSpPr>
          <p:nvPr/>
        </p:nvCxnSpPr>
        <p:spPr>
          <a:xfrm>
            <a:off x="684212" y="1225686"/>
            <a:ext cx="10551235" cy="0"/>
          </a:xfrm>
          <a:prstGeom prst="line">
            <a:avLst/>
          </a:prstGeom>
          <a:ln w="50800" cmpd="sng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C54E4BC-5E99-41B5-878D-A5F7849CA2B4}"/>
              </a:ext>
            </a:extLst>
          </p:cNvPr>
          <p:cNvSpPr txBox="1"/>
          <p:nvPr/>
        </p:nvSpPr>
        <p:spPr>
          <a:xfrm>
            <a:off x="605917" y="1472173"/>
            <a:ext cx="10444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F6597F-9A78-45F6-A4AD-BA51ED5044E5}"/>
              </a:ext>
            </a:extLst>
          </p:cNvPr>
          <p:cNvSpPr txBox="1"/>
          <p:nvPr/>
        </p:nvSpPr>
        <p:spPr>
          <a:xfrm>
            <a:off x="605917" y="1472173"/>
            <a:ext cx="1044470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Leverage </a:t>
            </a:r>
            <a:r>
              <a:rPr lang="en-US" sz="2400" dirty="0" err="1"/>
              <a:t>Cenus</a:t>
            </a:r>
            <a:r>
              <a:rPr lang="en-US" sz="2400" dirty="0"/>
              <a:t> </a:t>
            </a:r>
            <a:r>
              <a:rPr lang="en-US" sz="2400" b="1" dirty="0"/>
              <a:t>Standard Metropolitan Area </a:t>
            </a:r>
            <a:r>
              <a:rPr lang="en-US" sz="2400" dirty="0"/>
              <a:t>(SMA) for population analysis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Determine target </a:t>
            </a:r>
            <a:r>
              <a:rPr lang="en-US" sz="2400" b="1" dirty="0"/>
              <a:t>market segment </a:t>
            </a:r>
            <a:r>
              <a:rPr lang="en-US" sz="2400" dirty="0"/>
              <a:t>to address: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Entry – 1-3 breweries in city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Up &amp; Coming – 4-24 breweries in city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Mature – 25+ breweries in city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Determine </a:t>
            </a:r>
            <a:r>
              <a:rPr lang="en-US" sz="2400" b="1" dirty="0"/>
              <a:t>short list </a:t>
            </a:r>
            <a:r>
              <a:rPr lang="en-US" sz="2400" dirty="0"/>
              <a:t>of three cities in selected market segment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Conduct in-depth research for each of three cities in </a:t>
            </a:r>
            <a:r>
              <a:rPr lang="en-US" sz="2400" dirty="0" err="1"/>
              <a:t>conjuction</a:t>
            </a:r>
            <a:r>
              <a:rPr lang="en-US" sz="2400" dirty="0"/>
              <a:t> with the </a:t>
            </a:r>
            <a:r>
              <a:rPr lang="en-US" sz="2400" b="1" dirty="0"/>
              <a:t>Brewers Association </a:t>
            </a:r>
            <a:r>
              <a:rPr lang="en-US" sz="2400" dirty="0"/>
              <a:t>trade organization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800100" lvl="1" indent="-342900">
              <a:buFont typeface="+mj-lt"/>
              <a:buAutoNum type="arabicPeriod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067764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2F57A610-5A4E-4F0F-B8B7-E11A86B9F430}"/>
              </a:ext>
            </a:extLst>
          </p:cNvPr>
          <p:cNvSpPr txBox="1">
            <a:spLocks/>
          </p:cNvSpPr>
          <p:nvPr/>
        </p:nvSpPr>
        <p:spPr>
          <a:xfrm>
            <a:off x="684211" y="552895"/>
            <a:ext cx="10551235" cy="65333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References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F6D9A93-3C91-4DA9-A37E-37C977C45941}"/>
              </a:ext>
            </a:extLst>
          </p:cNvPr>
          <p:cNvCxnSpPr>
            <a:cxnSpLocks/>
          </p:cNvCxnSpPr>
          <p:nvPr/>
        </p:nvCxnSpPr>
        <p:spPr>
          <a:xfrm>
            <a:off x="684212" y="1225686"/>
            <a:ext cx="10551235" cy="0"/>
          </a:xfrm>
          <a:prstGeom prst="line">
            <a:avLst/>
          </a:prstGeom>
          <a:ln w="50800" cmpd="sng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3E9F747-AF42-4829-89E7-6B0F93CDFDC3}"/>
              </a:ext>
            </a:extLst>
          </p:cNvPr>
          <p:cNvSpPr txBox="1"/>
          <p:nvPr/>
        </p:nvSpPr>
        <p:spPr>
          <a:xfrm>
            <a:off x="684210" y="1332689"/>
            <a:ext cx="10551235" cy="5348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Literature Review of Craft Brewery Statistics</a:t>
            </a:r>
            <a:endParaRPr lang="en-US" sz="1600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u="sng" dirty="0">
                <a:hlinkClick r:id="rId2"/>
              </a:rPr>
              <a:t>https://www.brewersassociation.org/insights/shifting-demographics-among-craft-drinkers/</a:t>
            </a:r>
            <a:endParaRPr lang="en-US" sz="1600" u="sng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u="sng" dirty="0">
                <a:hlinkClick r:id="rId3"/>
              </a:rPr>
              <a:t>https://www.brewersassociation.org/category/insights/</a:t>
            </a:r>
            <a:endParaRPr lang="en-US" sz="1600" u="sng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u="sng" dirty="0">
                <a:hlinkClick r:id="rId4"/>
              </a:rPr>
              <a:t>https://www.brewersassociation.org/statistics/by-state/</a:t>
            </a:r>
            <a:endParaRPr lang="en-US" sz="1600" u="sng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u="sng" dirty="0">
                <a:hlinkClick r:id="rId5"/>
              </a:rPr>
              <a:t>https://www.brewersassociation.org/statistics/national-beer-sales-production-data/</a:t>
            </a:r>
            <a:endParaRPr lang="en-US" sz="1600" u="sng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u="sng" dirty="0">
                <a:hlinkClick r:id="rId6"/>
              </a:rPr>
              <a:t>https://www.brewersassociation.org/statistics/economic-impact-data/</a:t>
            </a:r>
            <a:r>
              <a:rPr lang="en-US" sz="1600" dirty="0"/>
              <a:t>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u="sng" dirty="0">
                <a:hlinkClick r:id="rId7"/>
              </a:rPr>
              <a:t>https://s3-us-west-2.amazonaws.com/brewersassoc/wp-content/uploads/2018/08/BrewersAssociation-Economic-Impact-Study-Methodology.pdf</a:t>
            </a:r>
            <a:endParaRPr lang="en-US" sz="1600" u="sng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u="sng" dirty="0">
                <a:hlinkClick r:id="rId8"/>
              </a:rPr>
              <a:t>https://www.brewersassociation.org/statistics/number-of-breweries/</a:t>
            </a:r>
            <a:r>
              <a:rPr lang="en-US" sz="1600" dirty="0"/>
              <a:t>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u="sng" dirty="0">
                <a:hlinkClick r:id="rId9"/>
              </a:rPr>
              <a:t>https://s3-us-west-2.amazonaws.com/brewersassoc/wp-content/uploads/2018/08/State-by-State-Breakdown-2017.pdf</a:t>
            </a:r>
            <a:r>
              <a:rPr lang="en-US" sz="1600" dirty="0"/>
              <a:t>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u="sng" dirty="0">
                <a:hlinkClick r:id="rId10"/>
              </a:rPr>
              <a:t>https://www.brewersassociation.org/statistics/market-segments/</a:t>
            </a:r>
            <a:endParaRPr lang="en-US" sz="1600" u="sng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u="sng" dirty="0">
                <a:hlinkClick r:id="rId11"/>
              </a:rPr>
              <a:t>https://www.brewersassociation.org/government-affairs/laws/barrel-cap-laws/</a:t>
            </a:r>
            <a:endParaRPr lang="en-US" sz="1600" u="sng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6673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A9171CFD-B3BA-475D-AA5C-3EDBF03D5F84}"/>
              </a:ext>
            </a:extLst>
          </p:cNvPr>
          <p:cNvSpPr txBox="1">
            <a:spLocks/>
          </p:cNvSpPr>
          <p:nvPr/>
        </p:nvSpPr>
        <p:spPr>
          <a:xfrm>
            <a:off x="684211" y="552895"/>
            <a:ext cx="10551235" cy="65333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References </a:t>
            </a:r>
            <a:r>
              <a:rPr lang="en-US" sz="2000" b="1" dirty="0"/>
              <a:t>(</a:t>
            </a:r>
            <a:r>
              <a:rPr lang="en-US" sz="2000" b="1" dirty="0" err="1"/>
              <a:t>con’t</a:t>
            </a:r>
            <a:r>
              <a:rPr lang="en-US" sz="2000" b="1" dirty="0"/>
              <a:t>)</a:t>
            </a:r>
            <a:endParaRPr lang="en-US" b="1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12E794E-CEB8-412B-A83B-E6B9241205AF}"/>
              </a:ext>
            </a:extLst>
          </p:cNvPr>
          <p:cNvCxnSpPr>
            <a:cxnSpLocks/>
          </p:cNvCxnSpPr>
          <p:nvPr/>
        </p:nvCxnSpPr>
        <p:spPr>
          <a:xfrm>
            <a:off x="684212" y="1225686"/>
            <a:ext cx="10551235" cy="0"/>
          </a:xfrm>
          <a:prstGeom prst="line">
            <a:avLst/>
          </a:prstGeom>
          <a:ln w="50800" cmpd="sng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043E8DC-2375-4FF0-BE20-4B658AA638C7}"/>
              </a:ext>
            </a:extLst>
          </p:cNvPr>
          <p:cNvSpPr txBox="1"/>
          <p:nvPr/>
        </p:nvSpPr>
        <p:spPr>
          <a:xfrm>
            <a:off x="684210" y="1332689"/>
            <a:ext cx="10551235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Brewery API sites</a:t>
            </a:r>
          </a:p>
          <a:p>
            <a:r>
              <a:rPr lang="en-US" u="sng" dirty="0">
                <a:hlinkClick r:id="rId2"/>
              </a:rPr>
              <a:t>https://www.openbrewerydb.org/</a:t>
            </a:r>
            <a:r>
              <a:rPr lang="en-US" dirty="0"/>
              <a:t> # includes a wrapper for making API calls by state, type brewery etc.</a:t>
            </a:r>
          </a:p>
          <a:p>
            <a:endParaRPr lang="en-US" sz="2000" b="1" dirty="0"/>
          </a:p>
          <a:p>
            <a:r>
              <a:rPr lang="en-US" sz="2000" b="1" dirty="0"/>
              <a:t>Other API sites considered / used</a:t>
            </a:r>
          </a:p>
          <a:p>
            <a:r>
              <a:rPr lang="en-US" u="sng" dirty="0">
                <a:hlinkClick r:id="rId3"/>
              </a:rPr>
              <a:t>https://www.zipcodeapi.com/</a:t>
            </a:r>
            <a:r>
              <a:rPr lang="en-US" dirty="0"/>
              <a:t> #site that translates address, city, state into </a:t>
            </a:r>
            <a:r>
              <a:rPr lang="en-US" dirty="0" err="1"/>
              <a:t>lat</a:t>
            </a:r>
            <a:r>
              <a:rPr lang="en-US" dirty="0"/>
              <a:t> </a:t>
            </a:r>
            <a:r>
              <a:rPr lang="en-US" dirty="0" err="1"/>
              <a:t>lon</a:t>
            </a:r>
            <a:r>
              <a:rPr lang="en-US" dirty="0"/>
              <a:t> coordinates </a:t>
            </a:r>
            <a:r>
              <a:rPr lang="en-US" u="sng" dirty="0">
                <a:hlinkClick r:id="rId4"/>
              </a:rPr>
              <a:t>https://opencagedata.com</a:t>
            </a:r>
            <a:r>
              <a:rPr lang="en-US" dirty="0"/>
              <a:t> #site that translates address, city, state into </a:t>
            </a:r>
            <a:r>
              <a:rPr lang="en-US" dirty="0" err="1"/>
              <a:t>lat</a:t>
            </a:r>
            <a:r>
              <a:rPr lang="en-US" dirty="0"/>
              <a:t> </a:t>
            </a:r>
            <a:r>
              <a:rPr lang="en-US" dirty="0" err="1"/>
              <a:t>lon</a:t>
            </a:r>
            <a:r>
              <a:rPr lang="en-US" dirty="0"/>
              <a:t> coordinates</a:t>
            </a:r>
          </a:p>
          <a:p>
            <a:endParaRPr lang="en-US" b="1" dirty="0"/>
          </a:p>
          <a:p>
            <a:r>
              <a:rPr lang="en-US" sz="2000" b="1" dirty="0"/>
              <a:t>Mapping using Google Maps</a:t>
            </a:r>
          </a:p>
          <a:p>
            <a:r>
              <a:rPr lang="en-US" u="sng" dirty="0">
                <a:hlinkClick r:id="rId5"/>
              </a:rPr>
              <a:t>https://buildmedia.readthedocs.org/media/pdf/jupyter-gmaps/latest/jupyter-gmaps.pdf</a:t>
            </a:r>
            <a:endParaRPr lang="en-US" u="sng" dirty="0"/>
          </a:p>
          <a:p>
            <a:endParaRPr lang="en-US" b="1" u="sng" dirty="0"/>
          </a:p>
          <a:p>
            <a:r>
              <a:rPr lang="en-US" sz="2000" b="1" dirty="0"/>
              <a:t>Census data</a:t>
            </a:r>
            <a:endParaRPr lang="en-US" b="1" dirty="0"/>
          </a:p>
          <a:p>
            <a:r>
              <a:rPr lang="en-US" dirty="0">
                <a:hlinkClick r:id="rId6"/>
              </a:rPr>
              <a:t>https://github.com/CommerceDataService/census</a:t>
            </a:r>
            <a:r>
              <a:rPr lang="en-US" dirty="0"/>
              <a:t> #wrapper for library documentation</a:t>
            </a:r>
          </a:p>
          <a:p>
            <a:r>
              <a:rPr lang="en-US" dirty="0">
                <a:hlinkClick r:id="rId7"/>
              </a:rPr>
              <a:t>https://gist.github.com/afhaque/60558290d6efd892351c4b64e5c01e9b</a:t>
            </a:r>
            <a:r>
              <a:rPr lang="en-US" dirty="0"/>
              <a:t>  #for labels</a:t>
            </a:r>
          </a:p>
        </p:txBody>
      </p:sp>
    </p:spTree>
    <p:extLst>
      <p:ext uri="{BB962C8B-B14F-4D97-AF65-F5344CB8AC3E}">
        <p14:creationId xmlns:p14="http://schemas.microsoft.com/office/powerpoint/2010/main" val="13761966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B2C84A-B40D-4C5B-83BB-D9BF64A31AEB}"/>
              </a:ext>
            </a:extLst>
          </p:cNvPr>
          <p:cNvSpPr txBox="1">
            <a:spLocks/>
          </p:cNvSpPr>
          <p:nvPr/>
        </p:nvSpPr>
        <p:spPr>
          <a:xfrm>
            <a:off x="684211" y="552895"/>
            <a:ext cx="10551235" cy="65333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Questions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9B2F14-24E2-4FEB-BA19-5865CA402ED1}"/>
              </a:ext>
            </a:extLst>
          </p:cNvPr>
          <p:cNvCxnSpPr>
            <a:cxnSpLocks/>
          </p:cNvCxnSpPr>
          <p:nvPr/>
        </p:nvCxnSpPr>
        <p:spPr>
          <a:xfrm>
            <a:off x="684212" y="1225686"/>
            <a:ext cx="10551235" cy="0"/>
          </a:xfrm>
          <a:prstGeom prst="line">
            <a:avLst/>
          </a:prstGeom>
          <a:ln w="50800" cmpd="sng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 descr="Question mark">
            <a:extLst>
              <a:ext uri="{FF2B5EF4-FFF2-40B4-BE49-F238E27FC236}">
                <a16:creationId xmlns:a16="http://schemas.microsoft.com/office/drawing/2014/main" id="{D299D4B4-0509-4B8D-B63B-5D8D93DF26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8854" y="1792323"/>
            <a:ext cx="3585452" cy="358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847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80458DC-CE7A-438B-BBE8-CB12254AE910}"/>
              </a:ext>
            </a:extLst>
          </p:cNvPr>
          <p:cNvSpPr/>
          <p:nvPr/>
        </p:nvSpPr>
        <p:spPr>
          <a:xfrm>
            <a:off x="992575" y="948606"/>
            <a:ext cx="1004831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/>
              <a:t>New Micro-Brewery </a:t>
            </a:r>
          </a:p>
          <a:p>
            <a:pPr algn="ctr"/>
            <a:r>
              <a:rPr lang="en-US" sz="4800" b="1" dirty="0"/>
              <a:t>Location Analysis</a:t>
            </a:r>
          </a:p>
          <a:p>
            <a:pPr algn="ctr"/>
            <a:endParaRPr lang="en-US" sz="4800" dirty="0"/>
          </a:p>
          <a:p>
            <a:pPr algn="ctr"/>
            <a:r>
              <a:rPr lang="en-US" sz="4800" b="1" dirty="0"/>
              <a:t>Part 1</a:t>
            </a:r>
          </a:p>
          <a:p>
            <a:pPr algn="ctr"/>
            <a:r>
              <a:rPr lang="en-US" sz="4800" b="1" dirty="0"/>
              <a:t>Executive Summary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(Audience: Business Sponsors)</a:t>
            </a:r>
          </a:p>
        </p:txBody>
      </p:sp>
    </p:spTree>
    <p:extLst>
      <p:ext uri="{BB962C8B-B14F-4D97-AF65-F5344CB8AC3E}">
        <p14:creationId xmlns:p14="http://schemas.microsoft.com/office/powerpoint/2010/main" val="983484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80CAAB9-210C-495A-95E5-5C140BA3BD19}"/>
              </a:ext>
            </a:extLst>
          </p:cNvPr>
          <p:cNvCxnSpPr>
            <a:cxnSpLocks/>
          </p:cNvCxnSpPr>
          <p:nvPr/>
        </p:nvCxnSpPr>
        <p:spPr>
          <a:xfrm>
            <a:off x="684212" y="1225686"/>
            <a:ext cx="10551235" cy="0"/>
          </a:xfrm>
          <a:prstGeom prst="line">
            <a:avLst/>
          </a:prstGeom>
          <a:ln w="50800" cmpd="sng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3">
            <a:extLst>
              <a:ext uri="{FF2B5EF4-FFF2-40B4-BE49-F238E27FC236}">
                <a16:creationId xmlns:a16="http://schemas.microsoft.com/office/drawing/2014/main" id="{0BB3D6D6-69CA-4F36-9218-1B9209D37E1F}"/>
              </a:ext>
            </a:extLst>
          </p:cNvPr>
          <p:cNvSpPr txBox="1">
            <a:spLocks/>
          </p:cNvSpPr>
          <p:nvPr/>
        </p:nvSpPr>
        <p:spPr>
          <a:xfrm>
            <a:off x="684212" y="572351"/>
            <a:ext cx="10551235" cy="65333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Project Charter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8FDA7E-2747-451A-84E1-7B11721983EA}"/>
              </a:ext>
            </a:extLst>
          </p:cNvPr>
          <p:cNvSpPr txBox="1"/>
          <p:nvPr/>
        </p:nvSpPr>
        <p:spPr>
          <a:xfrm>
            <a:off x="597777" y="1368494"/>
            <a:ext cx="562695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craft beer industry has experienced  nationwide rapid growth in recent years.  The Data Analytics Group, based out of the University of Richmond, was engaged by Yuri Entrepreneurial Partners, a national private equity firm, capitalize on this trend. 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3042BC-C44B-4CFF-86FC-C41FE7F2F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928" y="1440946"/>
            <a:ext cx="4225558" cy="20604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AF2D55-834B-481A-A9E1-B76F7639CBFD}"/>
              </a:ext>
            </a:extLst>
          </p:cNvPr>
          <p:cNvSpPr txBox="1"/>
          <p:nvPr/>
        </p:nvSpPr>
        <p:spPr>
          <a:xfrm>
            <a:off x="540326" y="3631402"/>
            <a:ext cx="11258097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Statement of Work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Provide analysis of the </a:t>
            </a:r>
            <a:r>
              <a:rPr lang="en-US" sz="2000" b="1" dirty="0"/>
              <a:t>U.S. Microbrewery </a:t>
            </a:r>
            <a:r>
              <a:rPr lang="en-US" sz="2000" dirty="0"/>
              <a:t>market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Deliver </a:t>
            </a:r>
            <a:r>
              <a:rPr lang="en-US" sz="2000" b="1" dirty="0"/>
              <a:t>data-backed insight </a:t>
            </a:r>
            <a:r>
              <a:rPr lang="en-US" sz="2000" dirty="0"/>
              <a:t>into likely risks and potential rewards at the national, regional and local level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Provide several </a:t>
            </a:r>
            <a:r>
              <a:rPr lang="en-US" sz="2000" b="1" dirty="0"/>
              <a:t>recommendations</a:t>
            </a:r>
            <a:r>
              <a:rPr lang="en-US" sz="2000" dirty="0"/>
              <a:t> on locations to invest in a microbrewery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Provide </a:t>
            </a:r>
            <a:r>
              <a:rPr lang="en-US" sz="2000" b="1" dirty="0"/>
              <a:t>next steps</a:t>
            </a:r>
            <a:r>
              <a:rPr lang="en-US" sz="2000" dirty="0"/>
              <a:t>, should engagement be  extended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Budget for three resources at 40 hours each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Quick turnaround - </a:t>
            </a:r>
            <a:r>
              <a:rPr lang="en-US" sz="2000" dirty="0" err="1"/>
              <a:t>delierables</a:t>
            </a:r>
            <a:r>
              <a:rPr lang="en-US" sz="2000" dirty="0"/>
              <a:t> due NLT 15 JUN 2019</a:t>
            </a: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4B937AB-3F58-41CA-A880-77767120E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7334" y="5364860"/>
            <a:ext cx="3729939" cy="122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557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75A644-F65D-41D0-948E-D6D79E90F6FD}"/>
              </a:ext>
            </a:extLst>
          </p:cNvPr>
          <p:cNvSpPr txBox="1"/>
          <p:nvPr/>
        </p:nvSpPr>
        <p:spPr>
          <a:xfrm>
            <a:off x="684211" y="1466930"/>
            <a:ext cx="1062594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Project Hypothesis:</a:t>
            </a:r>
          </a:p>
          <a:p>
            <a:r>
              <a:rPr lang="en-US" sz="2400" dirty="0"/>
              <a:t>Hypothesis that there are differences between the following three market segments:</a:t>
            </a:r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b="1" u="sng" dirty="0"/>
              <a:t>Project Goal: </a:t>
            </a:r>
          </a:p>
          <a:p>
            <a:r>
              <a:rPr lang="en-US" sz="2400" dirty="0"/>
              <a:t>Recommend  ideal brewery locations based on demographics and the relative saturation (brewery density) of the location 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DACFBE62-B577-48F0-B67A-25F6BA1330CD}"/>
              </a:ext>
            </a:extLst>
          </p:cNvPr>
          <p:cNvSpPr txBox="1">
            <a:spLocks/>
          </p:cNvSpPr>
          <p:nvPr/>
        </p:nvSpPr>
        <p:spPr>
          <a:xfrm>
            <a:off x="684211" y="552895"/>
            <a:ext cx="10551235" cy="65333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Hypothesis and goal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67BE28-B693-4F5A-B487-383C7B8E4248}"/>
              </a:ext>
            </a:extLst>
          </p:cNvPr>
          <p:cNvCxnSpPr>
            <a:cxnSpLocks/>
          </p:cNvCxnSpPr>
          <p:nvPr/>
        </p:nvCxnSpPr>
        <p:spPr>
          <a:xfrm>
            <a:off x="684212" y="1225686"/>
            <a:ext cx="10551235" cy="0"/>
          </a:xfrm>
          <a:prstGeom prst="line">
            <a:avLst/>
          </a:prstGeom>
          <a:ln w="50800" cmpd="sng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7A372E5-405C-4C22-B179-2B6951262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588287"/>
              </p:ext>
            </p:extLst>
          </p:nvPr>
        </p:nvGraphicFramePr>
        <p:xfrm>
          <a:off x="810827" y="2770178"/>
          <a:ext cx="9872956" cy="201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472">
                  <a:extLst>
                    <a:ext uri="{9D8B030D-6E8A-4147-A177-3AD203B41FA5}">
                      <a16:colId xmlns:a16="http://schemas.microsoft.com/office/drawing/2014/main" val="3782090628"/>
                    </a:ext>
                  </a:extLst>
                </a:gridCol>
                <a:gridCol w="1473694">
                  <a:extLst>
                    <a:ext uri="{9D8B030D-6E8A-4147-A177-3AD203B41FA5}">
                      <a16:colId xmlns:a16="http://schemas.microsoft.com/office/drawing/2014/main" val="189788669"/>
                    </a:ext>
                  </a:extLst>
                </a:gridCol>
                <a:gridCol w="3524435">
                  <a:extLst>
                    <a:ext uri="{9D8B030D-6E8A-4147-A177-3AD203B41FA5}">
                      <a16:colId xmlns:a16="http://schemas.microsoft.com/office/drawing/2014/main" val="3909746671"/>
                    </a:ext>
                  </a:extLst>
                </a:gridCol>
                <a:gridCol w="3675355">
                  <a:extLst>
                    <a:ext uri="{9D8B030D-6E8A-4147-A177-3AD203B41FA5}">
                      <a16:colId xmlns:a16="http://schemas.microsoft.com/office/drawing/2014/main" val="15414493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Segment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Breweries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Reward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77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Low</a:t>
                      </a:r>
                      <a:r>
                        <a:rPr lang="en-US" dirty="0"/>
                        <a:t> – established customer 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Low</a:t>
                      </a:r>
                      <a:r>
                        <a:rPr lang="en-US" dirty="0"/>
                        <a:t> – possible market saturation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533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Up and Coming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4-24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Low</a:t>
                      </a:r>
                      <a:r>
                        <a:rPr lang="en-US" dirty="0"/>
                        <a:t> -- established customer 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C000"/>
                          </a:solidFill>
                        </a:rPr>
                        <a:t>Medium</a:t>
                      </a:r>
                      <a:r>
                        <a:rPr lang="en-US" dirty="0"/>
                        <a:t> – fewer competitors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065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High</a:t>
                      </a:r>
                      <a:r>
                        <a:rPr lang="en-US" dirty="0"/>
                        <a:t> – limited customer 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High</a:t>
                      </a:r>
                      <a:r>
                        <a:rPr lang="en-US" dirty="0"/>
                        <a:t> – open market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097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2605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B13618-1B85-4AA3-94BF-433C9FB3C332}"/>
              </a:ext>
            </a:extLst>
          </p:cNvPr>
          <p:cNvCxnSpPr>
            <a:cxnSpLocks/>
          </p:cNvCxnSpPr>
          <p:nvPr/>
        </p:nvCxnSpPr>
        <p:spPr>
          <a:xfrm>
            <a:off x="684212" y="1225686"/>
            <a:ext cx="10551235" cy="0"/>
          </a:xfrm>
          <a:prstGeom prst="line">
            <a:avLst/>
          </a:prstGeom>
          <a:ln w="50800" cmpd="sng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3">
            <a:extLst>
              <a:ext uri="{FF2B5EF4-FFF2-40B4-BE49-F238E27FC236}">
                <a16:creationId xmlns:a16="http://schemas.microsoft.com/office/drawing/2014/main" id="{DF29AEA4-1879-4DED-9982-2E9B54974212}"/>
              </a:ext>
            </a:extLst>
          </p:cNvPr>
          <p:cNvSpPr txBox="1">
            <a:spLocks/>
          </p:cNvSpPr>
          <p:nvPr/>
        </p:nvSpPr>
        <p:spPr>
          <a:xfrm>
            <a:off x="684212" y="572351"/>
            <a:ext cx="10551235" cy="65333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Project scope &amp; Approach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D1973B-CC8F-472E-9547-6C5F267E408A}"/>
              </a:ext>
            </a:extLst>
          </p:cNvPr>
          <p:cNvSpPr txBox="1"/>
          <p:nvPr/>
        </p:nvSpPr>
        <p:spPr>
          <a:xfrm>
            <a:off x="164522" y="1311552"/>
            <a:ext cx="11154507" cy="4577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Source data APIs: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Open Brewery Database (8,100+)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U.S. census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Merge brewery and census data by zip code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Population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Household Income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Median Age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err="1"/>
              <a:t>Clense</a:t>
            </a:r>
            <a:r>
              <a:rPr lang="en-US" sz="2400" dirty="0"/>
              <a:t> and sanitize datasets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Analyze for trends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Parse (bin) locations by number of breweries in each city: 1-3, 4-24, 25+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Layer in industry analysis and metrics from </a:t>
            </a:r>
            <a:r>
              <a:rPr 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www.brewersassociation.org</a:t>
            </a:r>
            <a:endParaRPr lang="en-US" sz="2000" dirty="0"/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Summarize findings and develop conclusions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1655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DF13F4-DDB2-4723-9EDD-4DDB9F563089}"/>
              </a:ext>
            </a:extLst>
          </p:cNvPr>
          <p:cNvSpPr txBox="1"/>
          <p:nvPr/>
        </p:nvSpPr>
        <p:spPr>
          <a:xfrm>
            <a:off x="2093651" y="1331811"/>
            <a:ext cx="71909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Heatmap of U.S. Craft Brewery locations</a:t>
            </a:r>
          </a:p>
          <a:p>
            <a:pPr algn="ctr"/>
            <a:r>
              <a:rPr lang="en-US" sz="2800" b="1" dirty="0">
                <a:solidFill>
                  <a:srgbClr val="C00000"/>
                </a:solidFill>
              </a:rPr>
              <a:t>Where is the craft brewery action?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FF5146-582B-4631-8246-1B021B267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312" y="2300049"/>
            <a:ext cx="7838982" cy="4240932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B1B1B7B-D3D6-4679-9E41-6570C17B17F9}"/>
              </a:ext>
            </a:extLst>
          </p:cNvPr>
          <p:cNvSpPr/>
          <p:nvPr/>
        </p:nvSpPr>
        <p:spPr>
          <a:xfrm>
            <a:off x="2093651" y="2511250"/>
            <a:ext cx="616739" cy="8969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AEFCD86-CDAF-47B1-9DD4-E05FDE68D83D}"/>
              </a:ext>
            </a:extLst>
          </p:cNvPr>
          <p:cNvSpPr/>
          <p:nvPr/>
        </p:nvSpPr>
        <p:spPr>
          <a:xfrm>
            <a:off x="2729368" y="4837403"/>
            <a:ext cx="616739" cy="6321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199ECA4-D9F4-427D-8825-C59027418653}"/>
              </a:ext>
            </a:extLst>
          </p:cNvPr>
          <p:cNvSpPr/>
          <p:nvPr/>
        </p:nvSpPr>
        <p:spPr>
          <a:xfrm>
            <a:off x="2112629" y="4118229"/>
            <a:ext cx="616739" cy="6321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A4B1DD7-09CE-4F41-8F28-31B232A51DEA}"/>
              </a:ext>
            </a:extLst>
          </p:cNvPr>
          <p:cNvSpPr/>
          <p:nvPr/>
        </p:nvSpPr>
        <p:spPr>
          <a:xfrm>
            <a:off x="4335261" y="3893997"/>
            <a:ext cx="616739" cy="4484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A26780A-0785-4A7F-A742-FCD46A0B7228}"/>
              </a:ext>
            </a:extLst>
          </p:cNvPr>
          <p:cNvSpPr/>
          <p:nvPr/>
        </p:nvSpPr>
        <p:spPr>
          <a:xfrm>
            <a:off x="7856740" y="3788348"/>
            <a:ext cx="902938" cy="6321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4AC08D5-FAE0-40B5-A466-4CDF72ED0D40}"/>
              </a:ext>
            </a:extLst>
          </p:cNvPr>
          <p:cNvSpPr/>
          <p:nvPr/>
        </p:nvSpPr>
        <p:spPr>
          <a:xfrm>
            <a:off x="7124333" y="5730077"/>
            <a:ext cx="616739" cy="4484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9AF881-B2CC-4ECC-A8AE-ADFC9144E831}"/>
              </a:ext>
            </a:extLst>
          </p:cNvPr>
          <p:cNvCxnSpPr>
            <a:cxnSpLocks/>
          </p:cNvCxnSpPr>
          <p:nvPr/>
        </p:nvCxnSpPr>
        <p:spPr>
          <a:xfrm>
            <a:off x="684212" y="1225686"/>
            <a:ext cx="10551235" cy="0"/>
          </a:xfrm>
          <a:prstGeom prst="line">
            <a:avLst/>
          </a:prstGeom>
          <a:ln w="50800" cmpd="sng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3">
            <a:extLst>
              <a:ext uri="{FF2B5EF4-FFF2-40B4-BE49-F238E27FC236}">
                <a16:creationId xmlns:a16="http://schemas.microsoft.com/office/drawing/2014/main" id="{BECC10CF-4904-4620-A193-61CFF5A8C9CB}"/>
              </a:ext>
            </a:extLst>
          </p:cNvPr>
          <p:cNvSpPr txBox="1">
            <a:spLocks/>
          </p:cNvSpPr>
          <p:nvPr/>
        </p:nvSpPr>
        <p:spPr>
          <a:xfrm>
            <a:off x="684212" y="572351"/>
            <a:ext cx="10714716" cy="65333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Project Findings &amp; Recommendations </a:t>
            </a:r>
            <a:r>
              <a:rPr lang="en-US" sz="2000" b="1" dirty="0">
                <a:solidFill>
                  <a:schemeClr val="bg1"/>
                </a:solidFill>
              </a:rPr>
              <a:t>(1 of 4)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2B643B-2E52-4D35-8C71-90D8538E2702}"/>
              </a:ext>
            </a:extLst>
          </p:cNvPr>
          <p:cNvSpPr txBox="1"/>
          <p:nvPr/>
        </p:nvSpPr>
        <p:spPr>
          <a:xfrm>
            <a:off x="10129770" y="5257800"/>
            <a:ext cx="14284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 </a:t>
            </a:r>
          </a:p>
          <a:p>
            <a:r>
              <a:rPr lang="en-US" dirty="0"/>
              <a:t>The Data Analytics Group (us)</a:t>
            </a:r>
          </a:p>
        </p:txBody>
      </p:sp>
    </p:spTree>
    <p:extLst>
      <p:ext uri="{BB962C8B-B14F-4D97-AF65-F5344CB8AC3E}">
        <p14:creationId xmlns:p14="http://schemas.microsoft.com/office/powerpoint/2010/main" val="973133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F84D1F4-5CB7-4A0A-8E5C-6D11D6D14F25}"/>
              </a:ext>
            </a:extLst>
          </p:cNvPr>
          <p:cNvCxnSpPr>
            <a:cxnSpLocks/>
          </p:cNvCxnSpPr>
          <p:nvPr/>
        </p:nvCxnSpPr>
        <p:spPr>
          <a:xfrm>
            <a:off x="684212" y="1225686"/>
            <a:ext cx="10551235" cy="0"/>
          </a:xfrm>
          <a:prstGeom prst="line">
            <a:avLst/>
          </a:prstGeom>
          <a:ln w="50800" cmpd="sng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3">
            <a:extLst>
              <a:ext uri="{FF2B5EF4-FFF2-40B4-BE49-F238E27FC236}">
                <a16:creationId xmlns:a16="http://schemas.microsoft.com/office/drawing/2014/main" id="{A664E6A6-64C0-43AB-A6F1-1EE2E5CA0D17}"/>
              </a:ext>
            </a:extLst>
          </p:cNvPr>
          <p:cNvSpPr txBox="1">
            <a:spLocks/>
          </p:cNvSpPr>
          <p:nvPr/>
        </p:nvSpPr>
        <p:spPr>
          <a:xfrm>
            <a:off x="684212" y="572351"/>
            <a:ext cx="10714716" cy="65333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Project Findings &amp; Recommendations </a:t>
            </a:r>
            <a:r>
              <a:rPr lang="en-US" sz="2000" b="1" dirty="0">
                <a:solidFill>
                  <a:schemeClr val="bg1"/>
                </a:solidFill>
              </a:rPr>
              <a:t>(2 of 4)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8C6ABA5-895F-46EB-BAD2-34ECFDEBB7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012380"/>
              </p:ext>
            </p:extLst>
          </p:nvPr>
        </p:nvGraphicFramePr>
        <p:xfrm>
          <a:off x="1668454" y="4758736"/>
          <a:ext cx="292910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749">
                  <a:extLst>
                    <a:ext uri="{9D8B030D-6E8A-4147-A177-3AD203B41FA5}">
                      <a16:colId xmlns:a16="http://schemas.microsoft.com/office/drawing/2014/main" val="2271501188"/>
                    </a:ext>
                  </a:extLst>
                </a:gridCol>
                <a:gridCol w="846307">
                  <a:extLst>
                    <a:ext uri="{9D8B030D-6E8A-4147-A177-3AD203B41FA5}">
                      <a16:colId xmlns:a16="http://schemas.microsoft.com/office/drawing/2014/main" val="2066198050"/>
                    </a:ext>
                  </a:extLst>
                </a:gridCol>
                <a:gridCol w="1284051">
                  <a:extLst>
                    <a:ext uri="{9D8B030D-6E8A-4147-A177-3AD203B41FA5}">
                      <a16:colId xmlns:a16="http://schemas.microsoft.com/office/drawing/2014/main" val="2311495139"/>
                    </a:ext>
                  </a:extLst>
                </a:gridCol>
              </a:tblGrid>
              <a:tr h="225787">
                <a:tc>
                  <a:txBody>
                    <a:bodyPr/>
                    <a:lstStyle/>
                    <a:p>
                      <a:r>
                        <a:rPr lang="en-US" sz="1400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Revenues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137270"/>
                  </a:ext>
                </a:extLst>
              </a:tr>
              <a:tr h="294021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$8.2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867331"/>
                  </a:ext>
                </a:extLst>
              </a:tr>
              <a:tr h="294021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$6.3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49809"/>
                  </a:ext>
                </a:extLst>
              </a:tr>
              <a:tr h="294021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$5.3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245963"/>
                  </a:ext>
                </a:extLst>
              </a:tr>
              <a:tr h="294021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$4.1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467341"/>
                  </a:ext>
                </a:extLst>
              </a:tr>
              <a:tr h="294021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$3.6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81858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44CF40C-7997-41BF-AD99-67FCF36CD8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264645"/>
              </p:ext>
            </p:extLst>
          </p:nvPr>
        </p:nvGraphicFramePr>
        <p:xfrm>
          <a:off x="6818575" y="4717914"/>
          <a:ext cx="292910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749">
                  <a:extLst>
                    <a:ext uri="{9D8B030D-6E8A-4147-A177-3AD203B41FA5}">
                      <a16:colId xmlns:a16="http://schemas.microsoft.com/office/drawing/2014/main" val="2271501188"/>
                    </a:ext>
                  </a:extLst>
                </a:gridCol>
                <a:gridCol w="846307">
                  <a:extLst>
                    <a:ext uri="{9D8B030D-6E8A-4147-A177-3AD203B41FA5}">
                      <a16:colId xmlns:a16="http://schemas.microsoft.com/office/drawing/2014/main" val="2066198050"/>
                    </a:ext>
                  </a:extLst>
                </a:gridCol>
                <a:gridCol w="1284051">
                  <a:extLst>
                    <a:ext uri="{9D8B030D-6E8A-4147-A177-3AD203B41FA5}">
                      <a16:colId xmlns:a16="http://schemas.microsoft.com/office/drawing/2014/main" val="2311495139"/>
                    </a:ext>
                  </a:extLst>
                </a:gridCol>
              </a:tblGrid>
              <a:tr h="297217">
                <a:tc>
                  <a:txBody>
                    <a:bodyPr/>
                    <a:lstStyle/>
                    <a:p>
                      <a:r>
                        <a:rPr lang="en-US" sz="1400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Revenues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137270"/>
                  </a:ext>
                </a:extLst>
              </a:tr>
              <a:tr h="297217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$764.19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867331"/>
                  </a:ext>
                </a:extLst>
              </a:tr>
              <a:tr h="297217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$681.87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49809"/>
                  </a:ext>
                </a:extLst>
              </a:tr>
              <a:tr h="297217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$658.52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245963"/>
                  </a:ext>
                </a:extLst>
              </a:tr>
              <a:tr h="297217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$647.62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467341"/>
                  </a:ext>
                </a:extLst>
              </a:tr>
              <a:tr h="297217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$592.89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81858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72512559-A993-4C83-BF72-C166CDBF7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884" y="1909820"/>
            <a:ext cx="3948713" cy="27381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283531-31C5-44E3-9683-BD1376445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570" y="1879021"/>
            <a:ext cx="3993455" cy="27381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3095B2-C572-4C38-AB8C-733709AF46DE}"/>
              </a:ext>
            </a:extLst>
          </p:cNvPr>
          <p:cNvSpPr txBox="1"/>
          <p:nvPr/>
        </p:nvSpPr>
        <p:spPr>
          <a:xfrm>
            <a:off x="958401" y="1540488"/>
            <a:ext cx="4349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Economic Impact by State ($Billions)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9B244E-065F-4E35-B118-A357295EBBE0}"/>
              </a:ext>
            </a:extLst>
          </p:cNvPr>
          <p:cNvSpPr txBox="1"/>
          <p:nvPr/>
        </p:nvSpPr>
        <p:spPr>
          <a:xfrm>
            <a:off x="5708118" y="1540488"/>
            <a:ext cx="4749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Economic Impact Per Capita (adult 21+)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57BBCB-3C12-43F7-9447-AB6D5CC3E812}"/>
              </a:ext>
            </a:extLst>
          </p:cNvPr>
          <p:cNvSpPr txBox="1"/>
          <p:nvPr/>
        </p:nvSpPr>
        <p:spPr>
          <a:xfrm>
            <a:off x="10347453" y="5623384"/>
            <a:ext cx="16212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 </a:t>
            </a:r>
          </a:p>
          <a:p>
            <a:r>
              <a:rPr lang="en-US" dirty="0"/>
              <a:t>Brewer Association</a:t>
            </a:r>
          </a:p>
        </p:txBody>
      </p:sp>
    </p:spTree>
    <p:extLst>
      <p:ext uri="{BB962C8B-B14F-4D97-AF65-F5344CB8AC3E}">
        <p14:creationId xmlns:p14="http://schemas.microsoft.com/office/powerpoint/2010/main" val="260606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2846DA-2666-443C-AF0C-A8AAAA4D1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4442024"/>
            <a:ext cx="3111185" cy="198867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36C3D11-F739-4AA5-9465-F6D009A37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1" y="1430528"/>
            <a:ext cx="10439508" cy="272423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5502E2D-0AE2-4EBE-8F62-148DCEC03E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6809" y="4429875"/>
            <a:ext cx="3166911" cy="198867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A7718BA-9F92-47C0-845C-6E04F9542C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9105" y="4442024"/>
            <a:ext cx="3129721" cy="1988677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968FC2A2-94B5-446C-B36D-EE34473A2ABD}"/>
              </a:ext>
            </a:extLst>
          </p:cNvPr>
          <p:cNvSpPr/>
          <p:nvPr/>
        </p:nvSpPr>
        <p:spPr>
          <a:xfrm>
            <a:off x="2654423" y="2991775"/>
            <a:ext cx="346229" cy="8433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368E3C0-639F-4B10-A6F3-28A2B6B3B5D4}"/>
              </a:ext>
            </a:extLst>
          </p:cNvPr>
          <p:cNvSpPr/>
          <p:nvPr/>
        </p:nvSpPr>
        <p:spPr>
          <a:xfrm>
            <a:off x="3823509" y="3022805"/>
            <a:ext cx="346229" cy="5784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815CB18-DBD9-45B0-9FEB-FF2A1111BFB8}"/>
              </a:ext>
            </a:extLst>
          </p:cNvPr>
          <p:cNvSpPr/>
          <p:nvPr/>
        </p:nvSpPr>
        <p:spPr>
          <a:xfrm>
            <a:off x="8958843" y="3037781"/>
            <a:ext cx="346229" cy="6908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2AA26BC-CCDE-4CC2-A879-31514F7EF7C2}"/>
              </a:ext>
            </a:extLst>
          </p:cNvPr>
          <p:cNvCxnSpPr>
            <a:cxnSpLocks/>
          </p:cNvCxnSpPr>
          <p:nvPr/>
        </p:nvCxnSpPr>
        <p:spPr>
          <a:xfrm>
            <a:off x="684212" y="1225686"/>
            <a:ext cx="10551235" cy="0"/>
          </a:xfrm>
          <a:prstGeom prst="line">
            <a:avLst/>
          </a:prstGeom>
          <a:ln w="50800" cmpd="sng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itle 3">
            <a:extLst>
              <a:ext uri="{FF2B5EF4-FFF2-40B4-BE49-F238E27FC236}">
                <a16:creationId xmlns:a16="http://schemas.microsoft.com/office/drawing/2014/main" id="{CA34F933-4689-4476-8004-820021FD90A6}"/>
              </a:ext>
            </a:extLst>
          </p:cNvPr>
          <p:cNvSpPr txBox="1">
            <a:spLocks/>
          </p:cNvSpPr>
          <p:nvPr/>
        </p:nvSpPr>
        <p:spPr>
          <a:xfrm>
            <a:off x="684212" y="572351"/>
            <a:ext cx="10714716" cy="65333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Project Findings &amp; Recommendations </a:t>
            </a:r>
            <a:r>
              <a:rPr lang="en-US" sz="2000" b="1" dirty="0">
                <a:solidFill>
                  <a:schemeClr val="bg1"/>
                </a:solidFill>
              </a:rPr>
              <a:t>(3 of 4)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78711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5265</TotalTime>
  <Words>1297</Words>
  <Application>Microsoft Office PowerPoint</Application>
  <PresentationFormat>Widescreen</PresentationFormat>
  <Paragraphs>299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Century Gothic</vt:lpstr>
      <vt:lpstr>Wingdings 3</vt:lpstr>
      <vt:lpstr>Slice</vt:lpstr>
      <vt:lpstr>New Micro-Brewery Location Analysis  For Yuri Entrepreneurial Partners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Brewery</dc:title>
  <dc:creator>May, Allison (DOE)</dc:creator>
  <cp:lastModifiedBy>Curtis Baucom</cp:lastModifiedBy>
  <cp:revision>112</cp:revision>
  <dcterms:created xsi:type="dcterms:W3CDTF">2019-06-06T17:38:23Z</dcterms:created>
  <dcterms:modified xsi:type="dcterms:W3CDTF">2019-06-12T02:12:11Z</dcterms:modified>
</cp:coreProperties>
</file>