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78" r:id="rId2"/>
    <p:sldId id="256" r:id="rId3"/>
    <p:sldId id="275" r:id="rId4"/>
    <p:sldId id="265" r:id="rId5"/>
    <p:sldId id="266" r:id="rId6"/>
    <p:sldId id="276" r:id="rId7"/>
    <p:sldId id="268" r:id="rId8"/>
    <p:sldId id="267" r:id="rId9"/>
    <p:sldId id="269" r:id="rId10"/>
    <p:sldId id="270" r:id="rId11"/>
    <p:sldId id="274" r:id="rId12"/>
    <p:sldId id="277" r:id="rId13"/>
    <p:sldId id="288" r:id="rId14"/>
    <p:sldId id="271" r:id="rId15"/>
    <p:sldId id="272" r:id="rId16"/>
    <p:sldId id="273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87" r:id="rId25"/>
    <p:sldId id="289" r:id="rId26"/>
    <p:sldId id="290" r:id="rId27"/>
    <p:sldId id="279" r:id="rId28"/>
    <p:sldId id="281" r:id="rId29"/>
    <p:sldId id="282" r:id="rId30"/>
    <p:sldId id="283" r:id="rId31"/>
    <p:sldId id="284" r:id="rId32"/>
    <p:sldId id="285" r:id="rId33"/>
    <p:sldId id="280" r:id="rId34"/>
    <p:sldId id="286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bd9fe1e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bd9fe1e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69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baf3433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baf3433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bd9fe1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bd9fe1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bd9fe1e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bd9fe1e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af343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af343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baf3433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baf3433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baf3433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baf3433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baf3433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baf3433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baf3433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baf3433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baf3433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baf3433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baf3433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baf3433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baf343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baf343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baf3433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baf3433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baf3433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baf3433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baf3433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baf3433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baf3433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baf3433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baf3433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baf3433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bd9fe1e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bd9fe1e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bd9fe1e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bd9fe1e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92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jrebel.com/blog/solid-principles-in-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rebel.com/blog/solid-principles-in-java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1308-2B2D-413D-8F53-E251049B0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385225"/>
            <a:ext cx="8520600" cy="2052600"/>
          </a:xfrm>
        </p:spPr>
        <p:txBody>
          <a:bodyPr/>
          <a:lstStyle/>
          <a:p>
            <a:r>
              <a:rPr lang="en-US" dirty="0"/>
              <a:t>I’m trying to teach my cat 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6F529-25DA-4301-98EB-256117DCB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437825"/>
            <a:ext cx="8520600" cy="792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But he keeps complaining about a “</a:t>
            </a:r>
            <a:r>
              <a:rPr lang="en-US" dirty="0" err="1">
                <a:solidFill>
                  <a:srgbClr val="7030A0"/>
                </a:solidFill>
              </a:rPr>
              <a:t>NullLaserPointerException</a:t>
            </a:r>
            <a:r>
              <a:rPr lang="en-US" dirty="0">
                <a:solidFill>
                  <a:srgbClr val="7030A0"/>
                </a:solidFill>
              </a:rPr>
              <a:t>”</a:t>
            </a:r>
          </a:p>
        </p:txBody>
      </p:sp>
      <p:pic>
        <p:nvPicPr>
          <p:cNvPr id="1026" name="Picture 2" descr="The Cat Who Caught the Laser - YouTube">
            <a:extLst>
              <a:ext uri="{FF2B5EF4-FFF2-40B4-BE49-F238E27FC236}">
                <a16:creationId xmlns:a16="http://schemas.microsoft.com/office/drawing/2014/main" id="{4F202557-DC17-434E-8D33-5629DE7A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53" y="3602604"/>
            <a:ext cx="2132500" cy="11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s vs Laser Pointers Compilation - YouTube">
            <a:extLst>
              <a:ext uri="{FF2B5EF4-FFF2-40B4-BE49-F238E27FC236}">
                <a16:creationId xmlns:a16="http://schemas.microsoft.com/office/drawing/2014/main" id="{FA3995D7-C1C4-42DC-AE56-101692D6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1" y="3505700"/>
            <a:ext cx="2522071" cy="14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ser Pointers: Paws Up or Down? - Cat Tales">
            <a:extLst>
              <a:ext uri="{FF2B5EF4-FFF2-40B4-BE49-F238E27FC236}">
                <a16:creationId xmlns:a16="http://schemas.microsoft.com/office/drawing/2014/main" id="{55806DAF-ED2A-4FD1-818A-92824ED5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57615"/>
            <a:ext cx="2212041" cy="124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DE43A-AD4C-4622-B2E1-44550D8BDE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6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“Handling”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are the actions taken (defined by the programmer) when an exception is encountered.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122" name="Picture 2" descr="TRY CATCH EXCEPTION E Imgflipcom Java Exceptions in a Nutshell | Java Meme  on ME.ME">
            <a:extLst>
              <a:ext uri="{FF2B5EF4-FFF2-40B4-BE49-F238E27FC236}">
                <a16:creationId xmlns:a16="http://schemas.microsoft.com/office/drawing/2014/main" id="{E25A0BDE-A385-4909-9832-B35F4CF82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11" y="1646416"/>
            <a:ext cx="2511687" cy="34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909F9-2481-4DEB-A85A-BE9FC0DDC7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/ Catch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305050" y="1101525"/>
            <a:ext cx="837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Try Catch block follows the following format: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Both the catch and finally blocks are optional but one of them must be present (either try or finally, or both).</a:t>
            </a:r>
            <a:endParaRPr b="1" dirty="0"/>
          </a:p>
        </p:txBody>
      </p:sp>
      <p:sp>
        <p:nvSpPr>
          <p:cNvPr id="191" name="Google Shape;191;p31"/>
          <p:cNvSpPr txBox="1"/>
          <p:nvPr/>
        </p:nvSpPr>
        <p:spPr>
          <a:xfrm>
            <a:off x="457201" y="1906200"/>
            <a:ext cx="7866528" cy="223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where an exception might be triggered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(FileNotFoundException e)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  // Catch and specify actions to take if an exception is encountered.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  // Action to take regardless of whether an exception was encountered.	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70516-FE03-44BB-B4D8-2FCBC86972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/ Catch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670F2-61FE-4094-BA79-2E1A4656C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5" t="16282" r="3409" b="54274"/>
          <a:stretch/>
        </p:blipFill>
        <p:spPr>
          <a:xfrm>
            <a:off x="311700" y="1479176"/>
            <a:ext cx="8542915" cy="16069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14300-2A2C-48F6-885F-82ECFC6CA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7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throw some exceptions!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14300-2A2C-48F6-885F-82ECFC6CA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28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Handling: Example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311700" y="1626625"/>
            <a:ext cx="4362300" cy="193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java.io.FileNotFoundException;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Susp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ciousClass {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doSomething()</a:t>
            </a: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throws  </a:t>
            </a:r>
            <a:b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FileNotFoundException {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throw new FileNotFoundException();</a:t>
            </a:r>
            <a:endParaRPr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305050" y="1101525"/>
            <a:ext cx="5571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example: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927875" y="1625725"/>
            <a:ext cx="4083600" cy="1491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MyMainClass {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 {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Susp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ciousClass test = new </a:t>
            </a:r>
            <a:b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SuspciousClass();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test.doSomething()</a:t>
            </a: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2" name="Google Shape;162;p28"/>
          <p:cNvCxnSpPr>
            <a:cxnSpLocks/>
            <a:stCxn id="163" idx="0"/>
          </p:cNvCxnSpPr>
          <p:nvPr/>
        </p:nvCxnSpPr>
        <p:spPr>
          <a:xfrm flipV="1">
            <a:off x="2069850" y="3064287"/>
            <a:ext cx="456965" cy="11014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8"/>
          <p:cNvSpPr txBox="1"/>
          <p:nvPr/>
        </p:nvSpPr>
        <p:spPr>
          <a:xfrm>
            <a:off x="825300" y="4165725"/>
            <a:ext cx="2489100" cy="6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exception is programatically thrown.</a:t>
            </a:r>
            <a:endParaRPr/>
          </a:p>
        </p:txBody>
      </p:sp>
      <p:cxnSp>
        <p:nvCxnSpPr>
          <p:cNvPr id="164" name="Google Shape;164;p28"/>
          <p:cNvCxnSpPr>
            <a:stCxn id="165" idx="0"/>
          </p:cNvCxnSpPr>
          <p:nvPr/>
        </p:nvCxnSpPr>
        <p:spPr>
          <a:xfrm rot="10800000" flipH="1">
            <a:off x="6172425" y="2379175"/>
            <a:ext cx="910500" cy="154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8"/>
          <p:cNvSpPr txBox="1"/>
          <p:nvPr/>
        </p:nvSpPr>
        <p:spPr>
          <a:xfrm>
            <a:off x="4927875" y="3925375"/>
            <a:ext cx="2489100" cy="10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Java will complain as we try to invoke doSomething() as it expects us to handle or catch the exception.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1C5F3-9F7C-40EE-B87E-BF0035F776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Handling: Example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305050" y="1101525"/>
            <a:ext cx="837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choice is to just state that on the main method (from which we call doSomething) that there is a possibility an exception will be thrown: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1347500" y="1962725"/>
            <a:ext cx="5571000" cy="1448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</a:t>
            </a:r>
            <a:r>
              <a:rPr lang="e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br>
              <a:rPr lang="e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FileNotFoundException</a:t>
            </a: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Susp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ciousClass test = </a:t>
            </a:r>
            <a:r>
              <a:rPr lang="e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Susp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ciousClass();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test.doSomething();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242F9-F226-4CBE-AD75-14F2EDA2F2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Handling: Example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305050" y="1101525"/>
            <a:ext cx="837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Or, we could use a try / catch block to both catch the exception and specify a set of actions to do in the event we run into the exception.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311700" y="2020975"/>
            <a:ext cx="7066500" cy="2547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  SuspciousClass test = new SuspciousClass();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try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     test.doSomething();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catch</a:t>
            </a:r>
            <a:r>
              <a:rPr lang="e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 e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System.out.println("ok... that's fine, moving on.");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6264575" y="2686775"/>
            <a:ext cx="2489100" cy="87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must specify the name of the exception along with a placeholder variable.</a:t>
            </a:r>
            <a:endParaRPr/>
          </a:p>
        </p:txBody>
      </p:sp>
      <p:cxnSp>
        <p:nvCxnSpPr>
          <p:cNvPr id="183" name="Google Shape;183;p30"/>
          <p:cNvCxnSpPr>
            <a:stCxn id="182" idx="1"/>
          </p:cNvCxnSpPr>
          <p:nvPr/>
        </p:nvCxnSpPr>
        <p:spPr>
          <a:xfrm flipH="1">
            <a:off x="4124975" y="3124625"/>
            <a:ext cx="2139600" cy="4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79B15E-DB4B-4194-A0A5-922EB54D5F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Input</a:t>
            </a:r>
            <a:endParaRPr/>
          </a:p>
        </p:txBody>
      </p:sp>
      <p:pic>
        <p:nvPicPr>
          <p:cNvPr id="6146" name="Picture 2" descr="Lolcats - eating - LOL at Funny Cat Memes - Funny cat pictures with words  on them - lol | cat memes | funny cats | funny cat pictures with words on">
            <a:extLst>
              <a:ext uri="{FF2B5EF4-FFF2-40B4-BE49-F238E27FC236}">
                <a16:creationId xmlns:a16="http://schemas.microsoft.com/office/drawing/2014/main" id="{84A37055-B3C2-45DC-B1B1-BC254D45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835580"/>
            <a:ext cx="2915594" cy="194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D48E8-EF27-4A26-9B18-C21A21914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Input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has the ability to read in data stored in a text file.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is one of many forms of inputs available to Java: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Command Line user input </a:t>
            </a:r>
            <a:br>
              <a:rPr lang="en" dirty="0"/>
            </a:br>
            <a:r>
              <a:rPr lang="en" dirty="0"/>
              <a:t>(we have covered this one)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Through a relational database </a:t>
            </a:r>
            <a:br>
              <a:rPr lang="en" dirty="0"/>
            </a:br>
            <a:r>
              <a:rPr lang="en" dirty="0"/>
              <a:t>(Module 2)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Through an external API </a:t>
            </a:r>
            <a:br>
              <a:rPr lang="en" dirty="0"/>
            </a:br>
            <a:r>
              <a:rPr lang="en" dirty="0"/>
              <a:t>(Module 2)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170" name="Picture 2" descr="Ava Rogrammer I Fear No Man Java Programmers File Input Java Programmers  but That Thing It Scares Me | Java Meme on ME.ME">
            <a:extLst>
              <a:ext uri="{FF2B5EF4-FFF2-40B4-BE49-F238E27FC236}">
                <a16:creationId xmlns:a16="http://schemas.microsoft.com/office/drawing/2014/main" id="{7BDEF196-4749-41AA-A8AD-4F5ABFA5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445025"/>
            <a:ext cx="2971800" cy="38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271FF-4468-4726-901C-65084A7D19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Input : The File Class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file class is the Java class that encapsulates what it means to be a file containing data. This is an instantiation of a File object.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File</a:t>
            </a:r>
            <a:r>
              <a:rPr lang="en"/>
              <a:t> </a:t>
            </a:r>
            <a:r>
              <a:rPr lang="en" b="1">
                <a:solidFill>
                  <a:srgbClr val="0000FF"/>
                </a:solidFill>
              </a:rPr>
              <a:t>&lt;&lt;variable name&gt;&gt;</a:t>
            </a:r>
            <a:r>
              <a:rPr lang="en"/>
              <a:t> =</a:t>
            </a:r>
            <a:r>
              <a:rPr lang="en" b="1">
                <a:solidFill>
                  <a:srgbClr val="FF0000"/>
                </a:solidFill>
              </a:rPr>
              <a:t> new File</a:t>
            </a:r>
            <a:r>
              <a:rPr lang="en"/>
              <a:t>(</a:t>
            </a:r>
            <a:r>
              <a:rPr lang="en" b="1">
                <a:solidFill>
                  <a:srgbClr val="0000FF"/>
                </a:solidFill>
              </a:rPr>
              <a:t>&lt;&lt;Location of the file&gt;&gt;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its simplest form it has a constructor that takes in the location of the file (including the name). Here is a concrete example: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File</a:t>
            </a:r>
            <a:r>
              <a:rPr lang="en"/>
              <a:t> </a:t>
            </a:r>
            <a:r>
              <a:rPr lang="en" b="1">
                <a:solidFill>
                  <a:srgbClr val="0000FF"/>
                </a:solidFill>
              </a:rPr>
              <a:t>inputFile</a:t>
            </a:r>
            <a:r>
              <a:rPr lang="en"/>
              <a:t> = </a:t>
            </a:r>
            <a:r>
              <a:rPr lang="en" b="1">
                <a:solidFill>
                  <a:srgbClr val="FF0000"/>
                </a:solidFill>
              </a:rPr>
              <a:t>new File</a:t>
            </a:r>
            <a:r>
              <a:rPr lang="en"/>
              <a:t>(</a:t>
            </a:r>
            <a:r>
              <a:rPr lang="en" b="1">
                <a:solidFill>
                  <a:srgbClr val="0000FF"/>
                </a:solidFill>
              </a:rPr>
              <a:t>"testFile.txt"</a:t>
            </a:r>
            <a:r>
              <a:rPr lang="en"/>
              <a:t>);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610C7-27BF-435A-BBC1-7F9934AC24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1-16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Exceptions</a:t>
            </a:r>
          </a:p>
          <a:p>
            <a:pPr marL="0" indent="0"/>
            <a:r>
              <a:rPr lang="en-US" dirty="0"/>
              <a:t>File Input</a:t>
            </a:r>
          </a:p>
        </p:txBody>
      </p:sp>
      <p:pic>
        <p:nvPicPr>
          <p:cNvPr id="2052" name="Picture 4" descr="How To Make A Meme in PaintShop Pro">
            <a:extLst>
              <a:ext uri="{FF2B5EF4-FFF2-40B4-BE49-F238E27FC236}">
                <a16:creationId xmlns:a16="http://schemas.microsoft.com/office/drawing/2014/main" id="{DEC866D9-D628-4591-8733-C1E82E20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69" y="157582"/>
            <a:ext cx="2848367" cy="174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20B32-7366-42E7-AEC4-4FC730715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34E449-1272-44AC-A147-5EDF536DD2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5" r="17685" b="19629"/>
          <a:stretch/>
        </p:blipFill>
        <p:spPr>
          <a:xfrm>
            <a:off x="4710126" y="2258066"/>
            <a:ext cx="1818421" cy="1890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BE848-1959-4F42-AD4C-078527878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8" t="2965" r="27905" b="34064"/>
          <a:stretch/>
        </p:blipFill>
        <p:spPr>
          <a:xfrm>
            <a:off x="311700" y="2263283"/>
            <a:ext cx="2102876" cy="2084295"/>
          </a:xfrm>
          <a:prstGeom prst="rect">
            <a:avLst/>
          </a:prstGeom>
        </p:spPr>
      </p:pic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Input : The File Class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file location corresponds to the root of that particular Java project. Again, in this example our file is testFile.txt: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75011" y="2421475"/>
            <a:ext cx="2986063" cy="118906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</a:rPr>
              <a:t>In this example, rtn.txt is located in the project root, we can refer to it like so:</a:t>
            </a:r>
            <a:endParaRPr sz="12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" sz="1100" dirty="0">
                <a:solidFill>
                  <a:schemeClr val="dk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" sz="1100" dirty="0">
                <a:solidFill>
                  <a:schemeClr val="dk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br>
              <a:rPr lang="e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File</a:t>
            </a:r>
            <a:r>
              <a:rPr lang="en" sz="1100" dirty="0">
                <a:solidFill>
                  <a:schemeClr val="dk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“rtn.txt"</a:t>
            </a:r>
            <a:r>
              <a:rPr lang="en" sz="1100" dirty="0">
                <a:solidFill>
                  <a:schemeClr val="dk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72313" y="3184399"/>
            <a:ext cx="2748701" cy="1384476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</a:rPr>
              <a:t>In this example, rtn.txt has been moved</a:t>
            </a:r>
            <a:r>
              <a:rPr lang="en" sz="1200" b="1" dirty="0">
                <a:solidFill>
                  <a:srgbClr val="434343"/>
                </a:solidFill>
              </a:rPr>
              <a:t> inside a folder called resources</a:t>
            </a:r>
            <a:r>
              <a:rPr lang="en" sz="1200" dirty="0">
                <a:solidFill>
                  <a:srgbClr val="434343"/>
                </a:solidFill>
              </a:rPr>
              <a:t>.</a:t>
            </a:r>
            <a:endParaRPr sz="12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" sz="1050" dirty="0">
                <a:solidFill>
                  <a:schemeClr val="dk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" sz="1050" dirty="0">
                <a:solidFill>
                  <a:schemeClr val="dk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br>
              <a:rPr lang="e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" sz="1050" dirty="0">
                <a:solidFill>
                  <a:schemeClr val="dk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"resources/rtn.txt"</a:t>
            </a:r>
            <a:r>
              <a:rPr lang="en" sz="1050" dirty="0">
                <a:solidFill>
                  <a:schemeClr val="dk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E7220-42FC-47A5-9B73-02A6A4EEAC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44E70-A350-44B8-B17A-A36F4EF1DAEA}"/>
              </a:ext>
            </a:extLst>
          </p:cNvPr>
          <p:cNvSpPr/>
          <p:nvPr/>
        </p:nvSpPr>
        <p:spPr>
          <a:xfrm>
            <a:off x="4761074" y="2723029"/>
            <a:ext cx="1343891" cy="268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Input : The File Class Methods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</a:t>
            </a:r>
            <a:r>
              <a:rPr lang="en-US" dirty="0"/>
              <a:t>several</a:t>
            </a:r>
            <a:r>
              <a:rPr lang="en" dirty="0"/>
              <a:t> methods of the file class that can be used for file input: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.exists()</a:t>
            </a:r>
            <a:r>
              <a:rPr lang="en" dirty="0"/>
              <a:t>: returns a boolean to check to see if a file exists. We would not want to proceed to parse a file if the file itself was missing!</a:t>
            </a:r>
          </a:p>
          <a:p>
            <a:pPr>
              <a:spcBef>
                <a:spcPts val="1600"/>
              </a:spcBef>
            </a:pP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isFile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: returns a </a:t>
            </a:r>
            <a:r>
              <a:rPr lang="en-US" dirty="0" err="1"/>
              <a:t>boolean</a:t>
            </a:r>
            <a:r>
              <a:rPr lang="en-US" dirty="0"/>
              <a:t> to check to see if what we are looking at is a File.  Returns false if it is not a file (perhaps a folder)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.getAbsoluteFile()</a:t>
            </a:r>
            <a:r>
              <a:rPr lang="en" dirty="0"/>
              <a:t>: returns the same File object you instantiated but with an absolute path. You can think of this as a getter. It returns a File object.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80E38-AD76-4453-80E8-4A5D81E7A7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and Scanner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File object and a Scanner object will work in conjunction with one another to read the file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a file object exists, we instantiate a Scanner object with the file as a constructor argument. Previously, we used System.in as the argument.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18" name="Picture 2" descr="Jacksonville Humane SocietyYou've Cat to be Kitten Me | Jacksonville Humane  Society">
            <a:extLst>
              <a:ext uri="{FF2B5EF4-FFF2-40B4-BE49-F238E27FC236}">
                <a16:creationId xmlns:a16="http://schemas.microsoft.com/office/drawing/2014/main" id="{D484BC04-77DE-407B-8DE1-E653AD9A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3" y="2864224"/>
            <a:ext cx="1737433" cy="198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F482A-3676-41DC-AB16-652FB447CB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and Scanner: Example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 this example: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2" name="Google Shape;102;p20"/>
          <p:cNvSpPr txBox="1"/>
          <p:nvPr/>
        </p:nvSpPr>
        <p:spPr>
          <a:xfrm>
            <a:off x="221877" y="1524850"/>
            <a:ext cx="6010835" cy="351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  <a:r>
              <a:rPr lang="e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050" b="1" dirty="0">
                <a:solidFill>
                  <a:srgbClr val="4A86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FileNotFoundException</a:t>
            </a: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File inputFile = new File("resources/testFile.txt");</a:t>
            </a:r>
            <a:endParaRPr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inputFile.exists()</a:t>
            </a: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System.out.println("found the file");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inputScanner = new Scanner(inputFi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inputScanner.hasNextLine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String lineInput = inputScanner.nextLine();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String [] wordsOnLine = lineInput.split(" ");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for (String word : wordsOnLine) {				     System.out.print(word + "&gt;&gt;&gt;");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6379653" y="989478"/>
            <a:ext cx="2489100" cy="93533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need to handle  an exception, but we can pass it up to the parent class.</a:t>
            </a:r>
            <a:endParaRPr dirty="0"/>
          </a:p>
        </p:txBody>
      </p:sp>
      <p:cxnSp>
        <p:nvCxnSpPr>
          <p:cNvPr id="104" name="Google Shape;104;p20"/>
          <p:cNvCxnSpPr>
            <a:cxnSpLocks/>
          </p:cNvCxnSpPr>
          <p:nvPr/>
        </p:nvCxnSpPr>
        <p:spPr>
          <a:xfrm flipH="1">
            <a:off x="5346753" y="1614329"/>
            <a:ext cx="1032900" cy="103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20"/>
          <p:cNvSpPr txBox="1"/>
          <p:nvPr/>
        </p:nvSpPr>
        <p:spPr>
          <a:xfrm>
            <a:off x="6322535" y="2014294"/>
            <a:ext cx="2489100" cy="6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New file object being instantiated.</a:t>
            </a:r>
            <a:endParaRPr dirty="0"/>
          </a:p>
        </p:txBody>
      </p:sp>
      <p:cxnSp>
        <p:nvCxnSpPr>
          <p:cNvPr id="106" name="Google Shape;106;p20"/>
          <p:cNvCxnSpPr>
            <a:cxnSpLocks/>
          </p:cNvCxnSpPr>
          <p:nvPr/>
        </p:nvCxnSpPr>
        <p:spPr>
          <a:xfrm rot="10800000">
            <a:off x="4625239" y="2022506"/>
            <a:ext cx="1625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20"/>
          <p:cNvSpPr txBox="1"/>
          <p:nvPr/>
        </p:nvSpPr>
        <p:spPr>
          <a:xfrm>
            <a:off x="6343200" y="2777720"/>
            <a:ext cx="2489100" cy="84387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Instantiating a scanner but using a file object instead of System.in.</a:t>
            </a:r>
            <a:endParaRPr dirty="0"/>
          </a:p>
        </p:txBody>
      </p:sp>
      <p:cxnSp>
        <p:nvCxnSpPr>
          <p:cNvPr id="108" name="Google Shape;108;p20"/>
          <p:cNvCxnSpPr>
            <a:cxnSpLocks/>
          </p:cNvCxnSpPr>
          <p:nvPr/>
        </p:nvCxnSpPr>
        <p:spPr>
          <a:xfrm flipH="1" flipV="1">
            <a:off x="4313671" y="3051632"/>
            <a:ext cx="2029529" cy="2866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20"/>
          <p:cNvSpPr txBox="1"/>
          <p:nvPr/>
        </p:nvSpPr>
        <p:spPr>
          <a:xfrm>
            <a:off x="6379653" y="3821068"/>
            <a:ext cx="2489100" cy="88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while loop will iterate until it has processed all lines.</a:t>
            </a:r>
            <a:endParaRPr dirty="0"/>
          </a:p>
        </p:txBody>
      </p:sp>
      <p:cxnSp>
        <p:nvCxnSpPr>
          <p:cNvPr id="110" name="Google Shape;110;p20"/>
          <p:cNvCxnSpPr>
            <a:cxnSpLocks/>
            <a:stCxn id="109" idx="1"/>
          </p:cNvCxnSpPr>
          <p:nvPr/>
        </p:nvCxnSpPr>
        <p:spPr>
          <a:xfrm flipH="1" flipV="1">
            <a:off x="4074459" y="3321424"/>
            <a:ext cx="2305194" cy="941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4952A-587A-4774-8F82-CBD7A988C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F5F949-2FEA-4ACB-9AE5-C9F7BC10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9531"/>
            <a:ext cx="8520600" cy="572700"/>
          </a:xfrm>
        </p:spPr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3148-DAF2-4C8C-9B2E-8F64B4EF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906371"/>
            <a:ext cx="8520600" cy="1047598"/>
          </a:xfrm>
        </p:spPr>
        <p:txBody>
          <a:bodyPr/>
          <a:lstStyle/>
          <a:p>
            <a:pPr marL="114300" indent="0">
              <a:spcBef>
                <a:spcPts val="600"/>
              </a:spcBef>
              <a:buNone/>
            </a:pPr>
            <a:r>
              <a:rPr lang="en-US" dirty="0">
                <a:hlinkClick r:id="rId2"/>
              </a:rPr>
              <a:t>https://www.educative.io/edpresso/what-are-the-solid-principles-in-java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US" dirty="0">
                <a:hlinkClick r:id="rId2"/>
              </a:rPr>
              <a:t>https://www.jrebel.com/blog/solid-principles-in-java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DC074-D5FD-4C84-BD1B-93D2AD7E7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1026" name="Picture 2" descr="Solid Principles | Aboelkassem blog">
            <a:extLst>
              <a:ext uri="{FF2B5EF4-FFF2-40B4-BE49-F238E27FC236}">
                <a16:creationId xmlns:a16="http://schemas.microsoft.com/office/drawing/2014/main" id="{6C7236EC-4DEF-4599-9918-E459519E1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37" y="880782"/>
            <a:ext cx="5502571" cy="28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254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472033-0FDE-472B-9435-A423A938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26" y="1390498"/>
            <a:ext cx="4659516" cy="35634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F5F949-2FEA-4ACB-9AE5-C9F7BC10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9531"/>
            <a:ext cx="8520600" cy="572700"/>
          </a:xfrm>
        </p:spPr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3148-DAF2-4C8C-9B2E-8F64B4EF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2231"/>
            <a:ext cx="8520600" cy="817798"/>
          </a:xfrm>
        </p:spPr>
        <p:txBody>
          <a:bodyPr/>
          <a:lstStyle/>
          <a:p>
            <a:r>
              <a:rPr lang="en-US" sz="1600" dirty="0"/>
              <a:t>SRP – Single Responsibility Principle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Every class (or similar structure) should only have one job to do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DC074-D5FD-4C84-BD1B-93D2AD7E7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DA2189-22AF-4012-9CD9-6DA11F5976D1}"/>
              </a:ext>
            </a:extLst>
          </p:cNvPr>
          <p:cNvSpPr/>
          <p:nvPr/>
        </p:nvSpPr>
        <p:spPr>
          <a:xfrm rot="10800000">
            <a:off x="4390464" y="1744754"/>
            <a:ext cx="1069041" cy="45047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2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F5F949-2FEA-4ACB-9AE5-C9F7BC10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9531"/>
            <a:ext cx="8520600" cy="572700"/>
          </a:xfrm>
        </p:spPr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3148-DAF2-4C8C-9B2E-8F64B4EF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2231"/>
            <a:ext cx="8520600" cy="4191738"/>
          </a:xfrm>
        </p:spPr>
        <p:txBody>
          <a:bodyPr/>
          <a:lstStyle/>
          <a:p>
            <a:r>
              <a:rPr lang="en-US" sz="1600" dirty="0"/>
              <a:t>SRP – Single Responsibility Principle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Every class (or similar structure) should only have one job to do</a:t>
            </a:r>
          </a:p>
          <a:p>
            <a:r>
              <a:rPr lang="en-US" sz="1600" dirty="0"/>
              <a:t>OCP – Open Closed Principle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Classes should be open for extension but closed for modification </a:t>
            </a:r>
          </a:p>
          <a:p>
            <a:r>
              <a:rPr lang="en-US" sz="1600" dirty="0"/>
              <a:t>LSP – </a:t>
            </a:r>
            <a:r>
              <a:rPr lang="en-US" sz="1600" dirty="0" err="1"/>
              <a:t>Liskov</a:t>
            </a:r>
            <a:r>
              <a:rPr lang="en-US" sz="1600" dirty="0"/>
              <a:t> Substitution Principle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In inheritance, design your classes so that dependencies can be substituted without needing modification in the client (use interfaces)</a:t>
            </a:r>
          </a:p>
          <a:p>
            <a:pPr lvl="2">
              <a:spcBef>
                <a:spcPts val="600"/>
              </a:spcBef>
            </a:pPr>
            <a:r>
              <a:rPr lang="en-US" sz="1200" dirty="0"/>
              <a:t>If it looks like a Duck, quacks like a Duck, but needs batteries, you probable have the wrong extraction  (Tractor was not a child of </a:t>
            </a:r>
            <a:r>
              <a:rPr lang="en-US" sz="1200" dirty="0" err="1"/>
              <a:t>FarmAnimal</a:t>
            </a:r>
            <a:r>
              <a:rPr lang="en-US" sz="1200" dirty="0"/>
              <a:t>)</a:t>
            </a:r>
          </a:p>
          <a:p>
            <a:r>
              <a:rPr lang="en-US" sz="1600" dirty="0"/>
              <a:t>ISP – Interface Segregation Principle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Keep interfaces small so you don’t force classes to provide methods that have no meaning</a:t>
            </a:r>
          </a:p>
          <a:p>
            <a:r>
              <a:rPr lang="en-US" sz="1600" dirty="0"/>
              <a:t>DIP – Dependency Inversion Principle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High-level modules should not depend on low-level modules, they should depend on abstractions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US" dirty="0">
                <a:hlinkClick r:id="rId2"/>
              </a:rPr>
              <a:t>https://www.jrebel.com/blog/solid-principles-in-java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DC074-D5FD-4C84-BD1B-93D2AD7E7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9162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2A145F-3ED3-4902-BEC6-52BAA89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D68D-3542-4E21-B48D-5F75362D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491678"/>
          </a:xfrm>
        </p:spPr>
        <p:txBody>
          <a:bodyPr/>
          <a:lstStyle/>
          <a:p>
            <a:pPr lvl="0"/>
            <a:r>
              <a:rPr lang="en-US" dirty="0"/>
              <a:t>Describe the concept of exception handling</a:t>
            </a:r>
          </a:p>
          <a:p>
            <a:pPr lvl="0"/>
            <a:r>
              <a:rPr lang="en-US" dirty="0"/>
              <a:t>Implement a try/catch structure in a program</a:t>
            </a:r>
          </a:p>
          <a:p>
            <a:pPr lvl="0"/>
            <a:r>
              <a:rPr lang="en-US" dirty="0"/>
              <a:t>Understand the java.io library File and Directory classes</a:t>
            </a:r>
          </a:p>
          <a:p>
            <a:pPr lvl="0"/>
            <a:r>
              <a:rPr lang="en-US" dirty="0"/>
              <a:t>Explain what a character stream is</a:t>
            </a:r>
          </a:p>
          <a:p>
            <a:pPr lvl="0"/>
            <a:r>
              <a:rPr lang="en-US" dirty="0"/>
              <a:t>Use a try-with-resources block</a:t>
            </a:r>
          </a:p>
          <a:p>
            <a:pPr lvl="0"/>
            <a:r>
              <a:rPr lang="en-US" dirty="0"/>
              <a:t>Handle File I/O exceptions and how to recover from them</a:t>
            </a:r>
          </a:p>
          <a:p>
            <a:pPr lvl="0"/>
            <a:r>
              <a:rPr lang="en-US" dirty="0"/>
              <a:t>Know how File I/O might be used on a job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387D3B-F4A6-47D4-A7DE-5973474E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44" y="467285"/>
            <a:ext cx="1705656" cy="21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A9F5F-8F70-4E9E-B4D6-2037B124C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334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2A145F-3ED3-4902-BEC6-52BAA89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D68D-3542-4E21-B48D-5F75362D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635984"/>
          </a:xfrm>
        </p:spPr>
        <p:txBody>
          <a:bodyPr/>
          <a:lstStyle/>
          <a:p>
            <a:pPr lvl="0"/>
            <a:r>
              <a:rPr lang="en-US" dirty="0"/>
              <a:t>Describe the concept of exception handling</a:t>
            </a:r>
          </a:p>
        </p:txBody>
      </p:sp>
      <p:pic>
        <p:nvPicPr>
          <p:cNvPr id="10242" name="Picture 2" descr="Exception Handling in Java | Exception Handler, Example - Scientech Easy">
            <a:extLst>
              <a:ext uri="{FF2B5EF4-FFF2-40B4-BE49-F238E27FC236}">
                <a16:creationId xmlns:a16="http://schemas.microsoft.com/office/drawing/2014/main" id="{5255E80A-4EB6-4E61-BE05-8216A83F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8" y="1734670"/>
            <a:ext cx="3245784" cy="216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xception handling in java with examples">
            <a:extLst>
              <a:ext uri="{FF2B5EF4-FFF2-40B4-BE49-F238E27FC236}">
                <a16:creationId xmlns:a16="http://schemas.microsoft.com/office/drawing/2014/main" id="{D43BF747-5F38-4648-A5D4-85F1D95C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86" y="2407023"/>
            <a:ext cx="4470026" cy="22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CF4E4-4E24-44BE-8376-276400A79E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978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2A145F-3ED3-4902-BEC6-52BAA89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D68D-3542-4E21-B48D-5F75362D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25096"/>
          </a:xfrm>
        </p:spPr>
        <p:txBody>
          <a:bodyPr/>
          <a:lstStyle/>
          <a:p>
            <a:pPr lvl="0"/>
            <a:r>
              <a:rPr lang="en-US" dirty="0"/>
              <a:t>Describe the concept of exception handling</a:t>
            </a:r>
          </a:p>
          <a:p>
            <a:pPr lvl="0"/>
            <a:r>
              <a:rPr lang="en-US" dirty="0"/>
              <a:t>Implement a try/catch structure in a program</a:t>
            </a:r>
          </a:p>
        </p:txBody>
      </p:sp>
      <p:pic>
        <p:nvPicPr>
          <p:cNvPr id="11266" name="Picture 2" descr="Java try-catch Examples - JournalDev">
            <a:extLst>
              <a:ext uri="{FF2B5EF4-FFF2-40B4-BE49-F238E27FC236}">
                <a16:creationId xmlns:a16="http://schemas.microsoft.com/office/drawing/2014/main" id="{0A8D11FE-D9AC-48A3-B769-7D1A7F33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652" y="2048688"/>
            <a:ext cx="3536577" cy="203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andling Exceptions: The Easy Way | by Dmitry Si | ProAndroidDev">
            <a:extLst>
              <a:ext uri="{FF2B5EF4-FFF2-40B4-BE49-F238E27FC236}">
                <a16:creationId xmlns:a16="http://schemas.microsoft.com/office/drawing/2014/main" id="{EE33B1D3-4174-406E-AE91-E6142E33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1" y="2326341"/>
            <a:ext cx="4702210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47599-8DFF-4262-A18D-C615A36D7A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203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2A145F-3ED3-4902-BEC6-52BAA89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D68D-3542-4E21-B48D-5F75362D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491678"/>
          </a:xfrm>
        </p:spPr>
        <p:txBody>
          <a:bodyPr/>
          <a:lstStyle/>
          <a:p>
            <a:pPr lvl="0"/>
            <a:r>
              <a:rPr lang="en-US" dirty="0"/>
              <a:t>Describe the concept of exception handling</a:t>
            </a:r>
          </a:p>
          <a:p>
            <a:pPr lvl="0"/>
            <a:r>
              <a:rPr lang="en-US" dirty="0"/>
              <a:t>Implement a try/catch structure in a program</a:t>
            </a:r>
          </a:p>
          <a:p>
            <a:pPr lvl="0"/>
            <a:r>
              <a:rPr lang="en-US" dirty="0"/>
              <a:t>Understand the java.io library File and Directory classes</a:t>
            </a:r>
          </a:p>
          <a:p>
            <a:pPr lvl="0"/>
            <a:r>
              <a:rPr lang="en-US" dirty="0"/>
              <a:t>Explain what a character stream is</a:t>
            </a:r>
          </a:p>
          <a:p>
            <a:pPr lvl="0"/>
            <a:r>
              <a:rPr lang="en-US" dirty="0"/>
              <a:t>Use a try-with-resources block</a:t>
            </a:r>
          </a:p>
          <a:p>
            <a:pPr lvl="0"/>
            <a:r>
              <a:rPr lang="en-US" dirty="0"/>
              <a:t>Handle File I/O exceptions and how to recover from them</a:t>
            </a:r>
          </a:p>
          <a:p>
            <a:pPr lvl="0"/>
            <a:r>
              <a:rPr lang="en-US" dirty="0"/>
              <a:t>Know how File I/O might be used on a job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387D3B-F4A6-47D4-A7DE-5973474E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44" y="467285"/>
            <a:ext cx="1705656" cy="21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05BDC-5ED6-4276-AB71-F38C8C635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772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2A145F-3ED3-4902-BEC6-52BAA89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D68D-3542-4E21-B48D-5F75362D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220931"/>
          </a:xfrm>
        </p:spPr>
        <p:txBody>
          <a:bodyPr/>
          <a:lstStyle/>
          <a:p>
            <a:pPr lvl="0"/>
            <a:r>
              <a:rPr lang="en-US" dirty="0"/>
              <a:t>Describe the concept of exception handling</a:t>
            </a:r>
          </a:p>
          <a:p>
            <a:pPr lvl="0"/>
            <a:r>
              <a:rPr lang="en-US" dirty="0"/>
              <a:t>Implement a try/catch structure in a program</a:t>
            </a:r>
          </a:p>
          <a:p>
            <a:pPr lvl="0"/>
            <a:r>
              <a:rPr lang="en-US" dirty="0"/>
              <a:t>Understand the java.io library File and Directory classes</a:t>
            </a:r>
          </a:p>
        </p:txBody>
      </p:sp>
      <p:pic>
        <p:nvPicPr>
          <p:cNvPr id="12290" name="Picture 2" descr="Java File Class - java.io.File - JournalDev">
            <a:extLst>
              <a:ext uri="{FF2B5EF4-FFF2-40B4-BE49-F238E27FC236}">
                <a16:creationId xmlns:a16="http://schemas.microsoft.com/office/drawing/2014/main" id="{688A16C8-D1CC-450F-90ED-18BF35F39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8" y="2373406"/>
            <a:ext cx="3297434" cy="263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Java File Class (java.io.File) - Uncover the Methods and Constructors used  in it! - DataFlair">
            <a:extLst>
              <a:ext uri="{FF2B5EF4-FFF2-40B4-BE49-F238E27FC236}">
                <a16:creationId xmlns:a16="http://schemas.microsoft.com/office/drawing/2014/main" id="{79193AF2-FA84-4413-82DB-5CA40A03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792" y="2286259"/>
            <a:ext cx="2819680" cy="25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12FE2-1A39-413A-9EB9-3C4CF0695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4692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2A145F-3ED3-4902-BEC6-52BAA89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D68D-3542-4E21-B48D-5F75362D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441535"/>
          </a:xfrm>
        </p:spPr>
        <p:txBody>
          <a:bodyPr/>
          <a:lstStyle/>
          <a:p>
            <a:pPr lvl="0"/>
            <a:r>
              <a:rPr lang="en-US" dirty="0"/>
              <a:t>Describe the concept of exception handling</a:t>
            </a:r>
          </a:p>
          <a:p>
            <a:pPr lvl="0"/>
            <a:r>
              <a:rPr lang="en-US" dirty="0"/>
              <a:t>Implement a try/catch structure in a program</a:t>
            </a:r>
          </a:p>
          <a:p>
            <a:pPr lvl="0"/>
            <a:r>
              <a:rPr lang="en-US" dirty="0"/>
              <a:t>Understand the java.io library File and Directory classes</a:t>
            </a:r>
          </a:p>
          <a:p>
            <a:pPr lvl="0"/>
            <a:r>
              <a:rPr lang="en-US" dirty="0"/>
              <a:t>Explain what a character stream is</a:t>
            </a:r>
          </a:p>
        </p:txBody>
      </p:sp>
      <p:pic>
        <p:nvPicPr>
          <p:cNvPr id="13314" name="Picture 2" descr="Java-Stream Classes - Java Tutorial">
            <a:extLst>
              <a:ext uri="{FF2B5EF4-FFF2-40B4-BE49-F238E27FC236}">
                <a16:creationId xmlns:a16="http://schemas.microsoft.com/office/drawing/2014/main" id="{11892ACA-F9F4-40B4-8DDA-2439E786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26" y="2649070"/>
            <a:ext cx="2679634" cy="21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ading and writing character streams">
            <a:extLst>
              <a:ext uri="{FF2B5EF4-FFF2-40B4-BE49-F238E27FC236}">
                <a16:creationId xmlns:a16="http://schemas.microsoft.com/office/drawing/2014/main" id="{92A55F8D-05B3-4607-A0B9-66673CB2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24" y="2390230"/>
            <a:ext cx="4336676" cy="244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AEBFC-F7A3-461C-B0AE-49AF621E7D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130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2A145F-3ED3-4902-BEC6-52BAA89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D68D-3542-4E21-B48D-5F75362D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819325"/>
          </a:xfrm>
        </p:spPr>
        <p:txBody>
          <a:bodyPr/>
          <a:lstStyle/>
          <a:p>
            <a:pPr lvl="0"/>
            <a:r>
              <a:rPr lang="en-US" dirty="0"/>
              <a:t>Describe the concept of exception handling</a:t>
            </a:r>
          </a:p>
          <a:p>
            <a:pPr lvl="0"/>
            <a:r>
              <a:rPr lang="en-US" dirty="0"/>
              <a:t>Implement a try/catch structure in a program</a:t>
            </a:r>
          </a:p>
          <a:p>
            <a:pPr lvl="0"/>
            <a:r>
              <a:rPr lang="en-US" dirty="0"/>
              <a:t>Understand the java.io library File and Directory classes</a:t>
            </a:r>
          </a:p>
          <a:p>
            <a:pPr lvl="0"/>
            <a:r>
              <a:rPr lang="en-US" dirty="0"/>
              <a:t>Explain what a character stream is</a:t>
            </a:r>
          </a:p>
          <a:p>
            <a:pPr lvl="0"/>
            <a:r>
              <a:rPr lang="en-US" dirty="0"/>
              <a:t>Use a try-with-resources block</a:t>
            </a:r>
          </a:p>
        </p:txBody>
      </p:sp>
      <p:pic>
        <p:nvPicPr>
          <p:cNvPr id="14338" name="Picture 2" descr="Try with resources | Shristi Tech Labs">
            <a:extLst>
              <a:ext uri="{FF2B5EF4-FFF2-40B4-BE49-F238E27FC236}">
                <a16:creationId xmlns:a16="http://schemas.microsoft.com/office/drawing/2014/main" id="{E298581F-42E6-4BEB-AB28-47ACABB9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3" y="3080349"/>
            <a:ext cx="3382775" cy="161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A4C92-E3F5-43A0-ACD6-D6C02D3B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18" y="2474607"/>
            <a:ext cx="4291943" cy="17382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C349E-AF37-47DA-9E86-4A8F2A6FE0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844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2A145F-3ED3-4902-BEC6-52BAA89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D68D-3542-4E21-B48D-5F75362D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54529" cy="2142054"/>
          </a:xfrm>
        </p:spPr>
        <p:txBody>
          <a:bodyPr/>
          <a:lstStyle/>
          <a:p>
            <a:pPr lvl="0"/>
            <a:r>
              <a:rPr lang="en-US" dirty="0"/>
              <a:t>Describe the concept of exception handling</a:t>
            </a:r>
          </a:p>
          <a:p>
            <a:pPr lvl="0"/>
            <a:r>
              <a:rPr lang="en-US" dirty="0"/>
              <a:t>Implement a try/catch structure in a program</a:t>
            </a:r>
          </a:p>
          <a:p>
            <a:pPr lvl="0"/>
            <a:r>
              <a:rPr lang="en-US" dirty="0"/>
              <a:t>Understand the java.io library File and Directory classes</a:t>
            </a:r>
          </a:p>
          <a:p>
            <a:pPr lvl="0"/>
            <a:r>
              <a:rPr lang="en-US" dirty="0"/>
              <a:t>Explain what a character stream is</a:t>
            </a:r>
          </a:p>
          <a:p>
            <a:pPr lvl="0"/>
            <a:r>
              <a:rPr lang="en-US" dirty="0"/>
              <a:t>Use a try-with-resources block</a:t>
            </a:r>
          </a:p>
          <a:p>
            <a:pPr lvl="0"/>
            <a:r>
              <a:rPr lang="en-US" dirty="0"/>
              <a:t>Handle File I/O exceptions and how to recover from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C864A-2961-4D53-BEE7-F62E59A9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16" y="2142144"/>
            <a:ext cx="3904613" cy="24123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02308-9EC2-4746-8EE5-39B2ACB2D7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6071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F64EC9-0F73-4055-A80E-C9976DA8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31" y="3302628"/>
            <a:ext cx="3986493" cy="13958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2A145F-3ED3-4902-BEC6-52BAA89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D68D-3542-4E21-B48D-5F75362D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491678"/>
          </a:xfrm>
        </p:spPr>
        <p:txBody>
          <a:bodyPr/>
          <a:lstStyle/>
          <a:p>
            <a:pPr lvl="0"/>
            <a:r>
              <a:rPr lang="en-US" dirty="0"/>
              <a:t>Describe the concept of exception handling</a:t>
            </a:r>
          </a:p>
          <a:p>
            <a:pPr lvl="0"/>
            <a:r>
              <a:rPr lang="en-US" dirty="0"/>
              <a:t>Implement a try/catch structure in a program</a:t>
            </a:r>
          </a:p>
          <a:p>
            <a:pPr lvl="0"/>
            <a:r>
              <a:rPr lang="en-US" dirty="0"/>
              <a:t>Understand the java.io library File and Directory classes</a:t>
            </a:r>
          </a:p>
          <a:p>
            <a:pPr lvl="0"/>
            <a:r>
              <a:rPr lang="en-US" dirty="0"/>
              <a:t>Explain what a character stream is</a:t>
            </a:r>
          </a:p>
          <a:p>
            <a:pPr lvl="0"/>
            <a:r>
              <a:rPr lang="en-US" dirty="0"/>
              <a:t>Use a try-with-resources block</a:t>
            </a:r>
          </a:p>
          <a:p>
            <a:pPr lvl="0"/>
            <a:r>
              <a:rPr lang="en-US" dirty="0"/>
              <a:t>Handle File I/O exceptions and how to recover from them</a:t>
            </a:r>
          </a:p>
          <a:p>
            <a:pPr lvl="0"/>
            <a:r>
              <a:rPr lang="en-US" dirty="0"/>
              <a:t>Know how File I/O might be used on a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3F808-B645-4447-97C3-CEA37613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37" y="3411240"/>
            <a:ext cx="3986493" cy="1644574"/>
          </a:xfrm>
          <a:prstGeom prst="rect">
            <a:avLst/>
          </a:prstGeom>
        </p:spPr>
      </p:pic>
      <p:pic>
        <p:nvPicPr>
          <p:cNvPr id="15362" name="Picture 2" descr="So many cute kittens videos compilation 2018 - YouTube">
            <a:extLst>
              <a:ext uri="{FF2B5EF4-FFF2-40B4-BE49-F238E27FC236}">
                <a16:creationId xmlns:a16="http://schemas.microsoft.com/office/drawing/2014/main" id="{EE706799-C55F-44EA-918D-4554F0A13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6" b="12526"/>
          <a:stretch/>
        </p:blipFill>
        <p:spPr bwMode="auto">
          <a:xfrm>
            <a:off x="6120476" y="361600"/>
            <a:ext cx="2579771" cy="14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09EE60-1BCE-4A5A-84BE-3FA62C6B8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086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B316DD-D83E-4A46-AB77-32A3719E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0" y="243055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D3EC5E-83BA-41E2-9F9E-67A2154690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Exceptions?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are occurrences that alter the flow of the program away from the ideal or “happy” path.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Sometimes it’s the developer’s fault</a:t>
            </a:r>
            <a:r>
              <a:rPr lang="en"/>
              <a:t>: i.e. accessing an array element greater than the actual number of elements present.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Other times it’s not</a:t>
            </a:r>
            <a:r>
              <a:rPr lang="en"/>
              <a:t>: i.e. loss of internet connection, a data file that was supposed to be there has been removed by a systems admin.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B6C46-577B-418D-968D-0734DF013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9046-0C57-4850-82FC-5ED63E91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vs. Unchecked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0E25-C015-4738-BF3F-D1B21E35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Checked are compile-time exceptions</a:t>
            </a:r>
          </a:p>
          <a:p>
            <a:pPr lvl="1"/>
            <a:r>
              <a:rPr lang="en-US" dirty="0"/>
              <a:t>If code in a method throws a checked exception, method must handle it </a:t>
            </a:r>
          </a:p>
          <a:p>
            <a:pPr lvl="2"/>
            <a:r>
              <a:rPr lang="en-US" dirty="0"/>
              <a:t>Handle in method or pass up to parent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Unchecked are run-time exceptions</a:t>
            </a:r>
          </a:p>
          <a:p>
            <a:pPr lvl="1"/>
            <a:r>
              <a:rPr lang="en-US" dirty="0"/>
              <a:t>User or code does something that causes program to stop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CFDE-A5B8-4B13-8128-035221B1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80982"/>
            <a:ext cx="4397207" cy="1193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D3B4DC-8FC9-409C-9786-9E476AF3D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94" y="4263658"/>
            <a:ext cx="6703359" cy="6104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9BAE-3998-4BE9-8B69-DC8F75140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248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Compile-time Exceptions (</a:t>
            </a:r>
            <a:r>
              <a:rPr lang="en" dirty="0"/>
              <a:t>Checked Exceptions)</a:t>
            </a:r>
            <a:endParaRPr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They are not runtime exceptions, but they must be handled or declared.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FileNotFoundException</a:t>
            </a:r>
            <a:r>
              <a:rPr lang="en" dirty="0"/>
              <a:t>: This is thrown programmatically, when the program tries to do something with a file that doesn’t exist.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IOException</a:t>
            </a:r>
            <a:r>
              <a:rPr lang="en" dirty="0"/>
              <a:t>: A more general exception related to problems reading or writing to a file.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Note that FileNotFoundException extends from IOException.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DD1EFA-A8ED-4A63-B911-D14C3A6DF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67" r="8563" b="25177"/>
          <a:stretch/>
        </p:blipFill>
        <p:spPr>
          <a:xfrm>
            <a:off x="2608729" y="3852582"/>
            <a:ext cx="5125533" cy="9669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4A180-9488-43B4-9945-4952D0C786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Runtime Exceptions (</a:t>
            </a:r>
            <a:r>
              <a:rPr lang="en-US" dirty="0"/>
              <a:t>Unchecked Exceptions)</a:t>
            </a: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exceptions are errors that occur whilst the program is executing in the JVM. Here are three common examples: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NullPointerException</a:t>
            </a:r>
            <a:r>
              <a:rPr lang="en"/>
              <a:t>: you tried to call a method or access a data member for a null reference.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ArithmeticException</a:t>
            </a:r>
            <a:r>
              <a:rPr lang="en"/>
              <a:t>: you tried to divide by zero.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ArrayIndexOutOfBoundsException</a:t>
            </a:r>
            <a:r>
              <a:rPr lang="en"/>
              <a:t>: you tried to access an array element with an index that is out of bounds.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72BF4-CC3E-4F51-BC9A-82F187F2C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“Throwing”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Throwing means making everyone aware that a deviation from normal program flow has occurred.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Throwing can be done behind the scenes by the JVM.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triggered via code, by using the </a:t>
            </a:r>
            <a:r>
              <a:rPr lang="en" i="1"/>
              <a:t>throw</a:t>
            </a:r>
            <a:r>
              <a:rPr lang="en"/>
              <a:t> statement.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98" name="Picture 2" descr="19 Vomit Memes That Will Make You Laugh So Hard | SayingImages.com">
            <a:extLst>
              <a:ext uri="{FF2B5EF4-FFF2-40B4-BE49-F238E27FC236}">
                <a16:creationId xmlns:a16="http://schemas.microsoft.com/office/drawing/2014/main" id="{982095D0-3F48-4BE3-8845-8944363B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14" y="2467534"/>
            <a:ext cx="1911815" cy="244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242A2E-2A55-442F-8C1C-EAFADC2EC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1881</Words>
  <Application>Microsoft Office PowerPoint</Application>
  <PresentationFormat>On-screen Show (16:9)</PresentationFormat>
  <Paragraphs>274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Courier New</vt:lpstr>
      <vt:lpstr>Simple Light</vt:lpstr>
      <vt:lpstr>I’m trying to teach my cat Java programming</vt:lpstr>
      <vt:lpstr>Module 1-16</vt:lpstr>
      <vt:lpstr>Objectives</vt:lpstr>
      <vt:lpstr>Exceptions</vt:lpstr>
      <vt:lpstr>What are Exceptions?</vt:lpstr>
      <vt:lpstr>Checked vs. Unchecked Exceptions</vt:lpstr>
      <vt:lpstr>Compile-time Exceptions (Checked Exceptions)</vt:lpstr>
      <vt:lpstr>Runtime Exceptions (Unchecked Exceptions)</vt:lpstr>
      <vt:lpstr>Exceptions “Throwing”</vt:lpstr>
      <vt:lpstr>Exceptions “Handling”</vt:lpstr>
      <vt:lpstr>Try / Catch</vt:lpstr>
      <vt:lpstr>Try / Catch</vt:lpstr>
      <vt:lpstr>Let’s throw some exceptions!</vt:lpstr>
      <vt:lpstr>Exceptions Handling: Example</vt:lpstr>
      <vt:lpstr>Exceptions Handling: Example</vt:lpstr>
      <vt:lpstr>Exceptions Handling: Example</vt:lpstr>
      <vt:lpstr>File Input</vt:lpstr>
      <vt:lpstr>File Input</vt:lpstr>
      <vt:lpstr>File Input : The File Class</vt:lpstr>
      <vt:lpstr>File Input : The File Class</vt:lpstr>
      <vt:lpstr>File Input : The File Class Methods</vt:lpstr>
      <vt:lpstr>File and Scanner</vt:lpstr>
      <vt:lpstr>File and Scanner: Example</vt:lpstr>
      <vt:lpstr>SOLID Principles</vt:lpstr>
      <vt:lpstr>SOLID Principles</vt:lpstr>
      <vt:lpstr>SOLID Principles</vt:lpstr>
      <vt:lpstr>Objectives</vt:lpstr>
      <vt:lpstr>Objectives</vt:lpstr>
      <vt:lpstr>Objectives</vt:lpstr>
      <vt:lpstr>Objectives</vt:lpstr>
      <vt:lpstr>Objectives</vt:lpstr>
      <vt:lpstr>Objectives</vt:lpstr>
      <vt:lpstr>Objectives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1-17</dc:title>
  <dc:creator>Margaret Green</dc:creator>
  <cp:lastModifiedBy>Margaret Green</cp:lastModifiedBy>
  <cp:revision>31</cp:revision>
  <dcterms:modified xsi:type="dcterms:W3CDTF">2022-11-14T12:35:21Z</dcterms:modified>
</cp:coreProperties>
</file>