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
  </p:notes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0" autoAdjust="0"/>
    <p:restoredTop sz="94825" autoAdjust="0"/>
  </p:normalViewPr>
  <p:slideViewPr>
    <p:cSldViewPr snapToGrid="0">
      <p:cViewPr>
        <p:scale>
          <a:sx n="51" d="100"/>
          <a:sy n="51" d="100"/>
        </p:scale>
        <p:origin x="144"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4ED6CE-786A-B142-ACC0-F0E3AB5B29A9}" type="datetimeFigureOut">
              <a:rPr lang="en-BD" smtClean="0"/>
              <a:t>16/3/23</a:t>
            </a:fld>
            <a:endParaRPr lang="en-BD"/>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B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C1431B-CECF-E54C-9406-BB99A052CF65}" type="slidenum">
              <a:rPr lang="en-BD" smtClean="0"/>
              <a:t>‹#›</a:t>
            </a:fld>
            <a:endParaRPr lang="en-BD"/>
          </a:p>
        </p:txBody>
      </p:sp>
    </p:spTree>
    <p:extLst>
      <p:ext uri="{BB962C8B-B14F-4D97-AF65-F5344CB8AC3E}">
        <p14:creationId xmlns:p14="http://schemas.microsoft.com/office/powerpoint/2010/main" val="512212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D" dirty="0"/>
          </a:p>
        </p:txBody>
      </p:sp>
      <p:sp>
        <p:nvSpPr>
          <p:cNvPr id="4" name="Slide Number Placeholder 3"/>
          <p:cNvSpPr>
            <a:spLocks noGrp="1"/>
          </p:cNvSpPr>
          <p:nvPr>
            <p:ph type="sldNum" sz="quarter" idx="5"/>
          </p:nvPr>
        </p:nvSpPr>
        <p:spPr/>
        <p:txBody>
          <a:bodyPr/>
          <a:lstStyle/>
          <a:p>
            <a:fld id="{B3C1431B-CECF-E54C-9406-BB99A052CF65}" type="slidenum">
              <a:rPr lang="en-BD" smtClean="0"/>
              <a:t>1</a:t>
            </a:fld>
            <a:endParaRPr lang="en-BD"/>
          </a:p>
        </p:txBody>
      </p:sp>
    </p:spTree>
    <p:extLst>
      <p:ext uri="{BB962C8B-B14F-4D97-AF65-F5344CB8AC3E}">
        <p14:creationId xmlns:p14="http://schemas.microsoft.com/office/powerpoint/2010/main" val="1844937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B6A0C50-A864-4918-AC42-F99F37DBB7FB}" type="datetimeFigureOut">
              <a:rPr lang="en-US" smtClean="0"/>
              <a:t>3/16/23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78136A-62B6-4BC7-B44D-4F6FD787ABEC}" type="slidenum">
              <a:rPr lang="en-US" smtClean="0"/>
              <a:t>‹#›</a:t>
            </a:fld>
            <a:endParaRPr lang="en-US"/>
          </a:p>
        </p:txBody>
      </p:sp>
    </p:spTree>
    <p:extLst>
      <p:ext uri="{BB962C8B-B14F-4D97-AF65-F5344CB8AC3E}">
        <p14:creationId xmlns:p14="http://schemas.microsoft.com/office/powerpoint/2010/main" val="3662591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6A0C50-A864-4918-AC42-F99F37DBB7FB}" type="datetimeFigureOut">
              <a:rPr lang="en-US" smtClean="0"/>
              <a:t>3/16/23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78136A-62B6-4BC7-B44D-4F6FD787ABEC}" type="slidenum">
              <a:rPr lang="en-US" smtClean="0"/>
              <a:t>‹#›</a:t>
            </a:fld>
            <a:endParaRPr lang="en-US"/>
          </a:p>
        </p:txBody>
      </p:sp>
    </p:spTree>
    <p:extLst>
      <p:ext uri="{BB962C8B-B14F-4D97-AF65-F5344CB8AC3E}">
        <p14:creationId xmlns:p14="http://schemas.microsoft.com/office/powerpoint/2010/main" val="894314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6A0C50-A864-4918-AC42-F99F37DBB7FB}" type="datetimeFigureOut">
              <a:rPr lang="en-US" smtClean="0"/>
              <a:t>3/16/23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78136A-62B6-4BC7-B44D-4F6FD787ABEC}" type="slidenum">
              <a:rPr lang="en-US" smtClean="0"/>
              <a:t>‹#›</a:t>
            </a:fld>
            <a:endParaRPr lang="en-US"/>
          </a:p>
        </p:txBody>
      </p:sp>
    </p:spTree>
    <p:extLst>
      <p:ext uri="{BB962C8B-B14F-4D97-AF65-F5344CB8AC3E}">
        <p14:creationId xmlns:p14="http://schemas.microsoft.com/office/powerpoint/2010/main" val="1029557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6A0C50-A864-4918-AC42-F99F37DBB7FB}" type="datetimeFigureOut">
              <a:rPr lang="en-US" smtClean="0"/>
              <a:t>3/16/23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78136A-62B6-4BC7-B44D-4F6FD787ABEC}" type="slidenum">
              <a:rPr lang="en-US" smtClean="0"/>
              <a:t>‹#›</a:t>
            </a:fld>
            <a:endParaRPr lang="en-US"/>
          </a:p>
        </p:txBody>
      </p:sp>
    </p:spTree>
    <p:extLst>
      <p:ext uri="{BB962C8B-B14F-4D97-AF65-F5344CB8AC3E}">
        <p14:creationId xmlns:p14="http://schemas.microsoft.com/office/powerpoint/2010/main" val="2523637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6A0C50-A864-4918-AC42-F99F37DBB7FB}" type="datetimeFigureOut">
              <a:rPr lang="en-US" smtClean="0"/>
              <a:t>3/16/23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78136A-62B6-4BC7-B44D-4F6FD787ABEC}" type="slidenum">
              <a:rPr lang="en-US" smtClean="0"/>
              <a:t>‹#›</a:t>
            </a:fld>
            <a:endParaRPr lang="en-US"/>
          </a:p>
        </p:txBody>
      </p:sp>
    </p:spTree>
    <p:extLst>
      <p:ext uri="{BB962C8B-B14F-4D97-AF65-F5344CB8AC3E}">
        <p14:creationId xmlns:p14="http://schemas.microsoft.com/office/powerpoint/2010/main" val="188207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6A0C50-A864-4918-AC42-F99F37DBB7FB}" type="datetimeFigureOut">
              <a:rPr lang="en-US" smtClean="0"/>
              <a:t>3/16/23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78136A-62B6-4BC7-B44D-4F6FD787ABEC}" type="slidenum">
              <a:rPr lang="en-US" smtClean="0"/>
              <a:t>‹#›</a:t>
            </a:fld>
            <a:endParaRPr lang="en-US"/>
          </a:p>
        </p:txBody>
      </p:sp>
    </p:spTree>
    <p:extLst>
      <p:ext uri="{BB962C8B-B14F-4D97-AF65-F5344CB8AC3E}">
        <p14:creationId xmlns:p14="http://schemas.microsoft.com/office/powerpoint/2010/main" val="4157515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6A0C50-A864-4918-AC42-F99F37DBB7FB}" type="datetimeFigureOut">
              <a:rPr lang="en-US" smtClean="0"/>
              <a:t>3/16/23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78136A-62B6-4BC7-B44D-4F6FD787ABEC}" type="slidenum">
              <a:rPr lang="en-US" smtClean="0"/>
              <a:t>‹#›</a:t>
            </a:fld>
            <a:endParaRPr lang="en-US"/>
          </a:p>
        </p:txBody>
      </p:sp>
    </p:spTree>
    <p:extLst>
      <p:ext uri="{BB962C8B-B14F-4D97-AF65-F5344CB8AC3E}">
        <p14:creationId xmlns:p14="http://schemas.microsoft.com/office/powerpoint/2010/main" val="1557041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6A0C50-A864-4918-AC42-F99F37DBB7FB}" type="datetimeFigureOut">
              <a:rPr lang="en-US" smtClean="0"/>
              <a:t>3/16/23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78136A-62B6-4BC7-B44D-4F6FD787ABEC}" type="slidenum">
              <a:rPr lang="en-US" smtClean="0"/>
              <a:t>‹#›</a:t>
            </a:fld>
            <a:endParaRPr lang="en-US"/>
          </a:p>
        </p:txBody>
      </p:sp>
    </p:spTree>
    <p:extLst>
      <p:ext uri="{BB962C8B-B14F-4D97-AF65-F5344CB8AC3E}">
        <p14:creationId xmlns:p14="http://schemas.microsoft.com/office/powerpoint/2010/main" val="2863502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6A0C50-A864-4918-AC42-F99F37DBB7FB}" type="datetimeFigureOut">
              <a:rPr lang="en-US" smtClean="0"/>
              <a:t>3/16/23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78136A-62B6-4BC7-B44D-4F6FD787ABEC}" type="slidenum">
              <a:rPr lang="en-US" smtClean="0"/>
              <a:t>‹#›</a:t>
            </a:fld>
            <a:endParaRPr lang="en-US"/>
          </a:p>
        </p:txBody>
      </p:sp>
    </p:spTree>
    <p:extLst>
      <p:ext uri="{BB962C8B-B14F-4D97-AF65-F5344CB8AC3E}">
        <p14:creationId xmlns:p14="http://schemas.microsoft.com/office/powerpoint/2010/main" val="2247736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8B6A0C50-A864-4918-AC42-F99F37DBB7FB}" type="datetimeFigureOut">
              <a:rPr lang="en-US" smtClean="0"/>
              <a:t>3/16/23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78136A-62B6-4BC7-B44D-4F6FD787ABEC}" type="slidenum">
              <a:rPr lang="en-US" smtClean="0"/>
              <a:t>‹#›</a:t>
            </a:fld>
            <a:endParaRPr lang="en-US"/>
          </a:p>
        </p:txBody>
      </p:sp>
    </p:spTree>
    <p:extLst>
      <p:ext uri="{BB962C8B-B14F-4D97-AF65-F5344CB8AC3E}">
        <p14:creationId xmlns:p14="http://schemas.microsoft.com/office/powerpoint/2010/main" val="3082128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8B6A0C50-A864-4918-AC42-F99F37DBB7FB}" type="datetimeFigureOut">
              <a:rPr lang="en-US" smtClean="0"/>
              <a:t>3/16/23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78136A-62B6-4BC7-B44D-4F6FD787ABEC}" type="slidenum">
              <a:rPr lang="en-US" smtClean="0"/>
              <a:t>‹#›</a:t>
            </a:fld>
            <a:endParaRPr lang="en-US"/>
          </a:p>
        </p:txBody>
      </p:sp>
    </p:spTree>
    <p:extLst>
      <p:ext uri="{BB962C8B-B14F-4D97-AF65-F5344CB8AC3E}">
        <p14:creationId xmlns:p14="http://schemas.microsoft.com/office/powerpoint/2010/main" val="26796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8B6A0C50-A864-4918-AC42-F99F37DBB7FB}" type="datetimeFigureOut">
              <a:rPr lang="en-US" smtClean="0"/>
              <a:t>3/16/23</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C178136A-62B6-4BC7-B44D-4F6FD787ABEC}" type="slidenum">
              <a:rPr lang="en-US" smtClean="0"/>
              <a:t>‹#›</a:t>
            </a:fld>
            <a:endParaRPr lang="en-US"/>
          </a:p>
        </p:txBody>
      </p:sp>
    </p:spTree>
    <p:extLst>
      <p:ext uri="{BB962C8B-B14F-4D97-AF65-F5344CB8AC3E}">
        <p14:creationId xmlns:p14="http://schemas.microsoft.com/office/powerpoint/2010/main" val="301946167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438ED17-0212-E734-8184-E79CFB873035}"/>
              </a:ext>
            </a:extLst>
          </p:cNvPr>
          <p:cNvSpPr txBox="1"/>
          <p:nvPr/>
        </p:nvSpPr>
        <p:spPr>
          <a:xfrm>
            <a:off x="0" y="256247"/>
            <a:ext cx="43891200" cy="4893647"/>
          </a:xfrm>
          <a:prstGeom prst="rect">
            <a:avLst/>
          </a:prstGeom>
          <a:solidFill>
            <a:schemeClr val="accent3">
              <a:lumMod val="20000"/>
              <a:lumOff val="80000"/>
            </a:schemeClr>
          </a:solidFill>
        </p:spPr>
        <p:txBody>
          <a:bodyPr wrap="square" rtlCol="0">
            <a:spAutoFit/>
          </a:bodyPr>
          <a:lstStyle/>
          <a:p>
            <a:pPr marL="0" marR="0" lvl="0" indent="0" algn="ctr" defTabSz="914400" eaLnBrk="1" fontAlgn="base" latinLnBrk="0" hangingPunct="1">
              <a:lnSpc>
                <a:spcPct val="100000"/>
              </a:lnSpc>
              <a:spcBef>
                <a:spcPts val="0"/>
              </a:spcBef>
              <a:spcAft>
                <a:spcPts val="0"/>
              </a:spcAft>
              <a:buClrTx/>
              <a:buSzTx/>
              <a:buFontTx/>
              <a:buNone/>
              <a:tabLst/>
              <a:defRPr/>
            </a:pPr>
            <a:r>
              <a:rPr lang="en-US" sz="7200" b="1" kern="0" dirty="0">
                <a:solidFill>
                  <a:prstClr val="black"/>
                </a:solidFill>
                <a:latin typeface="Times New Roman" panose="02020603050405020304" pitchFamily="18" charset="0"/>
                <a:cs typeface="Times New Roman" panose="02020603050405020304" pitchFamily="18" charset="0"/>
              </a:rPr>
              <a:t> Integrating </a:t>
            </a:r>
            <a:r>
              <a:rPr lang="en-US" sz="7200" b="1" kern="0" dirty="0" err="1">
                <a:solidFill>
                  <a:prstClr val="black"/>
                </a:solidFill>
                <a:latin typeface="Times New Roman" panose="02020603050405020304" pitchFamily="18" charset="0"/>
                <a:cs typeface="Times New Roman" panose="02020603050405020304" pitchFamily="18" charset="0"/>
              </a:rPr>
              <a:t>GeoVisualization</a:t>
            </a:r>
            <a:r>
              <a:rPr lang="en-US" sz="7200" b="1" kern="0" dirty="0">
                <a:solidFill>
                  <a:prstClr val="black"/>
                </a:solidFill>
                <a:latin typeface="Times New Roman" panose="02020603050405020304" pitchFamily="18" charset="0"/>
                <a:cs typeface="Times New Roman" panose="02020603050405020304" pitchFamily="18" charset="0"/>
              </a:rPr>
              <a:t>, Machine Learning, and Deep Learning for  Classification and Prediction of Rocky Mountain Spotted Fever in Arizona</a:t>
            </a:r>
            <a:endParaRPr kumimoji="0" lang="en-US" sz="7200" b="0" i="0" u="none" strike="noStrike" kern="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endParaRPr>
          </a:p>
          <a:p>
            <a:pPr marL="0" marR="0" lvl="0" indent="0" algn="ctr" defTabSz="914400" eaLnBrk="1" fontAlgn="base" latinLnBrk="0" hangingPunct="1">
              <a:lnSpc>
                <a:spcPct val="100000"/>
              </a:lnSpc>
              <a:spcBef>
                <a:spcPts val="0"/>
              </a:spcBef>
              <a:spcAft>
                <a:spcPts val="0"/>
              </a:spcAft>
              <a:buClrTx/>
              <a:buSzTx/>
              <a:buFontTx/>
              <a:buNone/>
              <a:tabLst/>
              <a:defRPr/>
            </a:pPr>
            <a:endParaRPr kumimoji="0" lang="en-US" sz="3600" b="0" i="0" u="none" strike="noStrike" kern="0" cap="none" spc="0" normalizeH="0" baseline="-2500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0" indent="0" algn="ctr" defTabSz="914400" eaLnBrk="1" fontAlgn="base" latinLnBrk="0" hangingPunct="1">
              <a:lnSpc>
                <a:spcPct val="100000"/>
              </a:lnSpc>
              <a:spcBef>
                <a:spcPts val="0"/>
              </a:spcBef>
              <a:spcAft>
                <a:spcPts val="0"/>
              </a:spcAft>
              <a:buClrTx/>
              <a:buSzTx/>
              <a:buFontTx/>
              <a:buNone/>
              <a:tabLst/>
              <a:defRPr/>
            </a:pPr>
            <a:r>
              <a:rPr kumimoji="0" lang="en-US" sz="36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Al Ekram Elahee Hridoy</a:t>
            </a:r>
            <a:r>
              <a:rPr kumimoji="0" lang="en-US" sz="3600" b="0" i="0" u="none" strike="noStrike" kern="0" cap="none" spc="0" normalizeH="0" baseline="30000" noProof="0" dirty="0">
                <a:ln>
                  <a:noFill/>
                </a:ln>
                <a:solidFill>
                  <a:prstClr val="black"/>
                </a:solidFill>
                <a:effectLst/>
                <a:uLnTx/>
                <a:uFillTx/>
                <a:latin typeface="Times New Roman" panose="02020603050405020304" pitchFamily="18" charset="0"/>
                <a:cs typeface="Times New Roman" panose="02020603050405020304" pitchFamily="18" charset="0"/>
              </a:rPr>
              <a:t>1,2</a:t>
            </a:r>
            <a:r>
              <a:rPr kumimoji="0" lang="en-US" sz="36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BS; Yan Lin</a:t>
            </a:r>
            <a:r>
              <a:rPr kumimoji="0" lang="en-US" sz="3600" b="0" i="0" u="none" strike="noStrike" kern="0" cap="none" spc="0" normalizeH="0" baseline="30000" noProof="0" dirty="0">
                <a:ln>
                  <a:noFill/>
                </a:ln>
                <a:solidFill>
                  <a:prstClr val="black"/>
                </a:solidFill>
                <a:effectLst/>
                <a:uLnTx/>
                <a:uFillTx/>
                <a:latin typeface="Times New Roman" panose="02020603050405020304" pitchFamily="18" charset="0"/>
                <a:cs typeface="Times New Roman" panose="02020603050405020304" pitchFamily="18" charset="0"/>
              </a:rPr>
              <a:t>1,2</a:t>
            </a:r>
            <a:r>
              <a:rPr kumimoji="0" lang="en-US" sz="36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PhD; Zhuoming Liu</a:t>
            </a:r>
            <a:r>
              <a:rPr kumimoji="0" lang="en-US" sz="3600" b="0" i="0" u="none" strike="noStrike" kern="0" cap="none" spc="0" normalizeH="0" baseline="30000" noProof="0" dirty="0">
                <a:ln>
                  <a:noFill/>
                </a:ln>
                <a:solidFill>
                  <a:prstClr val="black"/>
                </a:solidFill>
                <a:effectLst/>
                <a:uLnTx/>
                <a:uFillTx/>
                <a:latin typeface="Times New Roman" panose="02020603050405020304" pitchFamily="18" charset="0"/>
                <a:cs typeface="Times New Roman" panose="02020603050405020304" pitchFamily="18" charset="0"/>
              </a:rPr>
              <a:t>2,3</a:t>
            </a:r>
            <a:r>
              <a:rPr kumimoji="0" lang="en-US" sz="36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MS</a:t>
            </a:r>
            <a:br>
              <a:rPr kumimoji="0" lang="en-US" sz="36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br>
            <a:r>
              <a:rPr kumimoji="0" lang="en-US" sz="3600" b="0" i="0" u="none" strike="noStrike" kern="0" cap="none" spc="0" normalizeH="0" baseline="30000" noProof="0" dirty="0">
                <a:ln>
                  <a:noFill/>
                </a:ln>
                <a:solidFill>
                  <a:prstClr val="black"/>
                </a:solidFill>
                <a:effectLst/>
                <a:uLnTx/>
                <a:uFillTx/>
                <a:latin typeface="Times New Roman" panose="02020603050405020304" pitchFamily="18" charset="0"/>
                <a:cs typeface="Times New Roman" panose="02020603050405020304" pitchFamily="18" charset="0"/>
              </a:rPr>
              <a:t>1</a:t>
            </a:r>
            <a:r>
              <a:rPr kumimoji="0" lang="en-US" sz="36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Department of Geography and Environmental Studies, University of New Mexico​</a:t>
            </a:r>
            <a:br>
              <a:rPr kumimoji="0" lang="en-US" sz="36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br>
            <a:r>
              <a:rPr kumimoji="0" lang="en-US" sz="36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kumimoji="0" lang="en-US" sz="3600" b="0" i="0" u="none" strike="noStrike" kern="0" cap="none" spc="0" normalizeH="0" baseline="30000" noProof="0" dirty="0">
                <a:ln>
                  <a:noFill/>
                </a:ln>
                <a:solidFill>
                  <a:prstClr val="black"/>
                </a:solidFill>
                <a:effectLst/>
                <a:uLnTx/>
                <a:uFillTx/>
                <a:latin typeface="Times New Roman" panose="02020603050405020304" pitchFamily="18" charset="0"/>
                <a:cs typeface="Times New Roman" panose="02020603050405020304" pitchFamily="18" charset="0"/>
              </a:rPr>
              <a:t>2</a:t>
            </a:r>
            <a:r>
              <a:rPr kumimoji="0" lang="en-US" sz="36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UNM Advanced Spatial Informatics Research and Education(ASPIRE)</a:t>
            </a:r>
            <a:br>
              <a:rPr kumimoji="0" lang="en-US" sz="36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br>
            <a:r>
              <a:rPr kumimoji="0" lang="en-US" sz="3600" b="0" i="0" u="none" strike="noStrike" kern="0" cap="none" spc="0" normalizeH="0" baseline="30000" noProof="0" dirty="0">
                <a:ln>
                  <a:noFill/>
                </a:ln>
                <a:solidFill>
                  <a:prstClr val="black"/>
                </a:solidFill>
                <a:effectLst/>
                <a:uLnTx/>
                <a:uFillTx/>
                <a:latin typeface="Times New Roman" panose="02020603050405020304" pitchFamily="18" charset="0"/>
                <a:cs typeface="Times New Roman" panose="02020603050405020304" pitchFamily="18" charset="0"/>
              </a:rPr>
              <a:t>3</a:t>
            </a:r>
            <a:r>
              <a:rPr kumimoji="0" lang="en-US" sz="36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Department of Computer Science, University of New Mexico</a:t>
            </a:r>
          </a:p>
        </p:txBody>
      </p:sp>
      <p:pic>
        <p:nvPicPr>
          <p:cNvPr id="10" name="Picture 9">
            <a:extLst>
              <a:ext uri="{FF2B5EF4-FFF2-40B4-BE49-F238E27FC236}">
                <a16:creationId xmlns:a16="http://schemas.microsoft.com/office/drawing/2014/main" id="{4375E1D5-9631-16B9-3FA0-948BB14569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3227" y="2377352"/>
            <a:ext cx="3855027" cy="2512193"/>
          </a:xfrm>
          <a:prstGeom prst="rect">
            <a:avLst/>
          </a:prstGeom>
        </p:spPr>
      </p:pic>
      <p:sp>
        <p:nvSpPr>
          <p:cNvPr id="2" name="TextBox 1">
            <a:extLst>
              <a:ext uri="{FF2B5EF4-FFF2-40B4-BE49-F238E27FC236}">
                <a16:creationId xmlns:a16="http://schemas.microsoft.com/office/drawing/2014/main" id="{BDDA337A-71B7-32F9-B156-8F39D4E90FDB}"/>
              </a:ext>
            </a:extLst>
          </p:cNvPr>
          <p:cNvSpPr txBox="1"/>
          <p:nvPr/>
        </p:nvSpPr>
        <p:spPr>
          <a:xfrm>
            <a:off x="275310" y="5983711"/>
            <a:ext cx="13944600" cy="861768"/>
          </a:xfrm>
          <a:prstGeom prst="rect">
            <a:avLst/>
          </a:prstGeom>
          <a:solidFill>
            <a:schemeClr val="tx2">
              <a:lumMod val="20000"/>
              <a:lumOff val="80000"/>
            </a:schemeClr>
          </a:solidFill>
          <a:ln w="25400">
            <a:noFill/>
          </a:ln>
        </p:spPr>
        <p:txBody>
          <a:bodyPr lIns="91434" tIns="45717" rIns="91434" bIns="45717">
            <a:spAutoFit/>
          </a:bodyPr>
          <a:lstStyle/>
          <a:p>
            <a:pPr marL="227013" defTabSz="5015811" fontAlgn="auto">
              <a:spcBef>
                <a:spcPts val="0"/>
              </a:spcBef>
              <a:spcAft>
                <a:spcPts val="0"/>
              </a:spcAft>
              <a:defRPr/>
            </a:pPr>
            <a:r>
              <a:rPr lang="en-US" sz="5000" b="1" cap="small" dirty="0">
                <a:latin typeface="Times New Roman" panose="02020603050405020304" pitchFamily="18" charset="0"/>
                <a:cs typeface="Times New Roman" panose="02020603050405020304" pitchFamily="18" charset="0"/>
              </a:rPr>
              <a:t>Problem statement</a:t>
            </a:r>
          </a:p>
        </p:txBody>
      </p:sp>
      <p:sp>
        <p:nvSpPr>
          <p:cNvPr id="3" name="TextBox 53">
            <a:extLst>
              <a:ext uri="{FF2B5EF4-FFF2-40B4-BE49-F238E27FC236}">
                <a16:creationId xmlns:a16="http://schemas.microsoft.com/office/drawing/2014/main" id="{137A54B1-4F55-83E1-F44D-4AEEBD803E50}"/>
              </a:ext>
            </a:extLst>
          </p:cNvPr>
          <p:cNvSpPr txBox="1">
            <a:spLocks noChangeArrowheads="1"/>
          </p:cNvSpPr>
          <p:nvPr/>
        </p:nvSpPr>
        <p:spPr bwMode="auto">
          <a:xfrm>
            <a:off x="275308" y="7033189"/>
            <a:ext cx="13940753" cy="4616642"/>
          </a:xfrm>
          <a:prstGeom prst="rect">
            <a:avLst/>
          </a:prstGeom>
          <a:noFill/>
          <a:ln>
            <a:noFill/>
          </a:ln>
        </p:spPr>
        <p:txBody>
          <a:bodyPr wrap="square" lIns="91434" tIns="45717" rIns="91434" bIns="45717">
            <a:spAutoFit/>
          </a:bodyPr>
          <a:lstStyle>
            <a:lvl1pPr marL="914400" indent="-457200" eaLnBrk="0" hangingPunct="0">
              <a:defRPr sz="9900">
                <a:solidFill>
                  <a:schemeClr val="tx1"/>
                </a:solidFill>
                <a:latin typeface="Arial" charset="0"/>
              </a:defRPr>
            </a:lvl1pPr>
            <a:lvl2pPr marL="742950" indent="-285750" eaLnBrk="0" hangingPunct="0">
              <a:defRPr sz="9900">
                <a:solidFill>
                  <a:schemeClr val="tx1"/>
                </a:solidFill>
                <a:latin typeface="Arial" charset="0"/>
              </a:defRPr>
            </a:lvl2pPr>
            <a:lvl3pPr marL="1143000" indent="-228600" eaLnBrk="0" hangingPunct="0">
              <a:defRPr sz="9900">
                <a:solidFill>
                  <a:schemeClr val="tx1"/>
                </a:solidFill>
                <a:latin typeface="Arial" charset="0"/>
              </a:defRPr>
            </a:lvl3pPr>
            <a:lvl4pPr marL="1600200" indent="-228600" eaLnBrk="0" hangingPunct="0">
              <a:defRPr sz="9900">
                <a:solidFill>
                  <a:schemeClr val="tx1"/>
                </a:solidFill>
                <a:latin typeface="Arial" charset="0"/>
              </a:defRPr>
            </a:lvl4pPr>
            <a:lvl5pPr marL="2057400" indent="-228600" eaLnBrk="0" hangingPunct="0">
              <a:defRPr sz="9900">
                <a:solidFill>
                  <a:schemeClr val="tx1"/>
                </a:solidFill>
                <a:latin typeface="Arial" charset="0"/>
              </a:defRPr>
            </a:lvl5pPr>
            <a:lvl6pPr marL="2514600" indent="-228600" defTabSz="5013325" eaLnBrk="0" fontAlgn="base" hangingPunct="0">
              <a:spcBef>
                <a:spcPct val="0"/>
              </a:spcBef>
              <a:spcAft>
                <a:spcPct val="0"/>
              </a:spcAft>
              <a:defRPr sz="9900">
                <a:solidFill>
                  <a:schemeClr val="tx1"/>
                </a:solidFill>
                <a:latin typeface="Arial" charset="0"/>
              </a:defRPr>
            </a:lvl6pPr>
            <a:lvl7pPr marL="2971800" indent="-228600" defTabSz="5013325" eaLnBrk="0" fontAlgn="base" hangingPunct="0">
              <a:spcBef>
                <a:spcPct val="0"/>
              </a:spcBef>
              <a:spcAft>
                <a:spcPct val="0"/>
              </a:spcAft>
              <a:defRPr sz="9900">
                <a:solidFill>
                  <a:schemeClr val="tx1"/>
                </a:solidFill>
                <a:latin typeface="Arial" charset="0"/>
              </a:defRPr>
            </a:lvl7pPr>
            <a:lvl8pPr marL="3429000" indent="-228600" defTabSz="5013325" eaLnBrk="0" fontAlgn="base" hangingPunct="0">
              <a:spcBef>
                <a:spcPct val="0"/>
              </a:spcBef>
              <a:spcAft>
                <a:spcPct val="0"/>
              </a:spcAft>
              <a:defRPr sz="9900">
                <a:solidFill>
                  <a:schemeClr val="tx1"/>
                </a:solidFill>
                <a:latin typeface="Arial" charset="0"/>
              </a:defRPr>
            </a:lvl8pPr>
            <a:lvl9pPr marL="3886200" indent="-228600" defTabSz="5013325" eaLnBrk="0" fontAlgn="base" hangingPunct="0">
              <a:spcBef>
                <a:spcPct val="0"/>
              </a:spcBef>
              <a:spcAft>
                <a:spcPct val="0"/>
              </a:spcAft>
              <a:defRPr sz="9900">
                <a:solidFill>
                  <a:schemeClr val="tx1"/>
                </a:solidFill>
                <a:latin typeface="Arial" charset="0"/>
              </a:defRPr>
            </a:lvl9pPr>
          </a:lstStyle>
          <a:p>
            <a:pPr marL="685800" algn="just" eaLnBrk="1" hangingPunct="1">
              <a:buFont typeface="Arial" charset="0"/>
              <a:buChar char="•"/>
              <a:defRPr/>
            </a:pPr>
            <a:r>
              <a:rPr lang="en-GB" sz="2000" dirty="0">
                <a:latin typeface="Times New Roman" panose="02020603050405020304" pitchFamily="18" charset="0"/>
                <a:cs typeface="Times New Roman" panose="02020603050405020304" pitchFamily="18" charset="0"/>
              </a:rPr>
              <a:t>Rocky Mountain Spotted Fever (RMSF) is a potentially fatal Tick Disease (TD) caused by the bacterium Rickettsia and has disproportionally affected communities in southwest US (e.g., Arizona, and Navajo Nation). To address this problem, we have developed a machine and deep  learning classification and prediction system that uses </a:t>
            </a:r>
            <a:r>
              <a:rPr lang="en-GB" sz="2000" dirty="0" err="1">
                <a:latin typeface="Times New Roman" panose="02020603050405020304" pitchFamily="18" charset="0"/>
                <a:cs typeface="Times New Roman" panose="02020603050405020304" pitchFamily="18" charset="0"/>
              </a:rPr>
              <a:t>geovisualization</a:t>
            </a:r>
            <a:r>
              <a:rPr lang="en-GB" sz="2000" dirty="0">
                <a:latin typeface="Times New Roman" panose="02020603050405020304" pitchFamily="18" charset="0"/>
                <a:cs typeface="Times New Roman" panose="02020603050405020304" pitchFamily="18" charset="0"/>
              </a:rPr>
              <a:t> techniques to identify high-risk areas for RMSF in Arizona.</a:t>
            </a:r>
          </a:p>
          <a:p>
            <a:pPr marL="685800" algn="just" eaLnBrk="1" hangingPunct="1">
              <a:buFont typeface="Arial" charset="0"/>
              <a:buChar char="•"/>
              <a:defRPr/>
            </a:pPr>
            <a:endParaRPr lang="en-GB" sz="2000" dirty="0">
              <a:latin typeface="Times New Roman" panose="02020603050405020304" pitchFamily="18" charset="0"/>
              <a:cs typeface="Times New Roman" panose="02020603050405020304" pitchFamily="18" charset="0"/>
            </a:endParaRPr>
          </a:p>
          <a:p>
            <a:pPr marL="685800" algn="just" eaLnBrk="1" hangingPunct="1">
              <a:buFont typeface="Arial" charset="0"/>
              <a:buChar char="•"/>
              <a:defRPr/>
            </a:pPr>
            <a:r>
              <a:rPr lang="en-GB" sz="2000" dirty="0">
                <a:latin typeface="Times New Roman" panose="02020603050405020304" pitchFamily="18" charset="0"/>
                <a:cs typeface="Times New Roman" panose="02020603050405020304" pitchFamily="18" charset="0"/>
              </a:rPr>
              <a:t>Our system includes a first-of-its-kind climate-based classification model with a Receiver Operating Characteristic Area Under the Curve (ROC AUC ) of 0.97, which can accurately predict which counties in Arizona are most likely to have a high incidence of RMSF. Additionally, we have implemented a deep learning method known as  Long-Short Term Neural Networks(LSTM) to predict the possible occurrence of RMSF in each county.</a:t>
            </a:r>
          </a:p>
          <a:p>
            <a:pPr marL="685800" algn="just" eaLnBrk="1" hangingPunct="1">
              <a:buFont typeface="Arial" charset="0"/>
              <a:buChar char="•"/>
              <a:defRPr/>
            </a:pPr>
            <a:r>
              <a:rPr lang="en-GB" sz="2000" dirty="0">
                <a:latin typeface="Times New Roman" panose="02020603050405020304" pitchFamily="18" charset="0"/>
                <a:cs typeface="Times New Roman" panose="02020603050405020304" pitchFamily="18" charset="0"/>
              </a:rPr>
              <a:t>Our approach to predicting the spread of RMSF will enable public health officials to take timely preventive measures and allocate resources to the areas at greatest risk. Our machine learning system has the potential to significantly reduce the incidence of this potentially fatal disease in the southwestern United States.</a:t>
            </a:r>
          </a:p>
          <a:p>
            <a:pPr marL="685800" algn="just" eaLnBrk="1" hangingPunct="1">
              <a:buFont typeface="Arial" charset="0"/>
              <a:buChar char="•"/>
              <a:defRPr/>
            </a:pPr>
            <a:endParaRPr lang="en-GB" sz="1800" dirty="0">
              <a:latin typeface="Times New Roman" panose="02020603050405020304" pitchFamily="18" charset="0"/>
              <a:cs typeface="Times New Roman" panose="02020603050405020304" pitchFamily="18" charset="0"/>
            </a:endParaRPr>
          </a:p>
          <a:p>
            <a:pPr marL="685800" algn="just" eaLnBrk="1" hangingPunct="1">
              <a:buFont typeface="Arial" charset="0"/>
              <a:buChar char="•"/>
              <a:defRPr/>
            </a:pPr>
            <a:endParaRPr lang="en-GB" sz="1800" dirty="0">
              <a:latin typeface="Times New Roman" panose="02020603050405020304" pitchFamily="18" charset="0"/>
              <a:cs typeface="Times New Roman" panose="02020603050405020304" pitchFamily="18" charset="0"/>
            </a:endParaRPr>
          </a:p>
          <a:p>
            <a:pPr marL="685800" algn="just" eaLnBrk="1" hangingPunct="1">
              <a:buFont typeface="Arial" charset="0"/>
              <a:buChar char="•"/>
              <a:defRPr/>
            </a:pPr>
            <a:endParaRPr lang="en-GB" sz="18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D575AD8-6F42-118D-669D-2F37A560B158}"/>
              </a:ext>
            </a:extLst>
          </p:cNvPr>
          <p:cNvSpPr txBox="1"/>
          <p:nvPr/>
        </p:nvSpPr>
        <p:spPr>
          <a:xfrm>
            <a:off x="481785" y="11244222"/>
            <a:ext cx="13940753" cy="862013"/>
          </a:xfrm>
          <a:prstGeom prst="rect">
            <a:avLst/>
          </a:prstGeom>
          <a:solidFill>
            <a:schemeClr val="tx2">
              <a:lumMod val="20000"/>
              <a:lumOff val="80000"/>
            </a:schemeClr>
          </a:solidFill>
          <a:ln w="25400">
            <a:noFill/>
          </a:ln>
        </p:spPr>
        <p:txBody>
          <a:bodyPr wrap="square" lIns="91434" tIns="45717" rIns="91434" bIns="45717">
            <a:spAutoFit/>
          </a:bodyPr>
          <a:lstStyle/>
          <a:p>
            <a:pPr marL="227013" defTabSz="5015811" fontAlgn="auto">
              <a:spcBef>
                <a:spcPts val="0"/>
              </a:spcBef>
              <a:spcAft>
                <a:spcPts val="0"/>
              </a:spcAft>
              <a:defRPr/>
            </a:pPr>
            <a:r>
              <a:rPr lang="en-US" sz="5000" b="1" cap="small" dirty="0">
                <a:latin typeface="Times New Roman" panose="02020603050405020304" pitchFamily="18" charset="0"/>
                <a:cs typeface="Times New Roman" panose="02020603050405020304" pitchFamily="18" charset="0"/>
              </a:rPr>
              <a:t>Data sources</a:t>
            </a:r>
          </a:p>
        </p:txBody>
      </p:sp>
      <p:sp>
        <p:nvSpPr>
          <p:cNvPr id="5" name="TextBox 52">
            <a:extLst>
              <a:ext uri="{FF2B5EF4-FFF2-40B4-BE49-F238E27FC236}">
                <a16:creationId xmlns:a16="http://schemas.microsoft.com/office/drawing/2014/main" id="{2713E3B7-576F-D978-F969-9C7C0339F0DC}"/>
              </a:ext>
            </a:extLst>
          </p:cNvPr>
          <p:cNvSpPr txBox="1">
            <a:spLocks noChangeArrowheads="1"/>
          </p:cNvSpPr>
          <p:nvPr/>
        </p:nvSpPr>
        <p:spPr bwMode="auto">
          <a:xfrm>
            <a:off x="275308" y="12481424"/>
            <a:ext cx="13662365" cy="252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lIns="91434" tIns="45717" rIns="91434" bIns="45717">
            <a:spAutoFit/>
          </a:bodyPr>
          <a:lstStyle>
            <a:lvl1pPr marL="914400" indent="-457200" eaLnBrk="0" hangingPunct="0">
              <a:defRPr sz="9900">
                <a:solidFill>
                  <a:schemeClr val="tx1"/>
                </a:solidFill>
                <a:latin typeface="Arial" charset="0"/>
              </a:defRPr>
            </a:lvl1pPr>
            <a:lvl2pPr marL="742950" indent="-285750" eaLnBrk="0" hangingPunct="0">
              <a:defRPr sz="9900">
                <a:solidFill>
                  <a:schemeClr val="tx1"/>
                </a:solidFill>
                <a:latin typeface="Arial" charset="0"/>
              </a:defRPr>
            </a:lvl2pPr>
            <a:lvl3pPr marL="1143000" indent="-228600" eaLnBrk="0" hangingPunct="0">
              <a:defRPr sz="9900">
                <a:solidFill>
                  <a:schemeClr val="tx1"/>
                </a:solidFill>
                <a:latin typeface="Arial" charset="0"/>
              </a:defRPr>
            </a:lvl3pPr>
            <a:lvl4pPr marL="1600200" indent="-228600" eaLnBrk="0" hangingPunct="0">
              <a:defRPr sz="9900">
                <a:solidFill>
                  <a:schemeClr val="tx1"/>
                </a:solidFill>
                <a:latin typeface="Arial" charset="0"/>
              </a:defRPr>
            </a:lvl4pPr>
            <a:lvl5pPr marL="2057400" indent="-228600" eaLnBrk="0" hangingPunct="0">
              <a:defRPr sz="9900">
                <a:solidFill>
                  <a:schemeClr val="tx1"/>
                </a:solidFill>
                <a:latin typeface="Arial" charset="0"/>
              </a:defRPr>
            </a:lvl5pPr>
            <a:lvl6pPr marL="2514600" indent="-228600" defTabSz="5013325" eaLnBrk="0" fontAlgn="base" hangingPunct="0">
              <a:spcBef>
                <a:spcPct val="0"/>
              </a:spcBef>
              <a:spcAft>
                <a:spcPct val="0"/>
              </a:spcAft>
              <a:defRPr sz="9900">
                <a:solidFill>
                  <a:schemeClr val="tx1"/>
                </a:solidFill>
                <a:latin typeface="Arial" charset="0"/>
              </a:defRPr>
            </a:lvl6pPr>
            <a:lvl7pPr marL="2971800" indent="-228600" defTabSz="5013325" eaLnBrk="0" fontAlgn="base" hangingPunct="0">
              <a:spcBef>
                <a:spcPct val="0"/>
              </a:spcBef>
              <a:spcAft>
                <a:spcPct val="0"/>
              </a:spcAft>
              <a:defRPr sz="9900">
                <a:solidFill>
                  <a:schemeClr val="tx1"/>
                </a:solidFill>
                <a:latin typeface="Arial" charset="0"/>
              </a:defRPr>
            </a:lvl7pPr>
            <a:lvl8pPr marL="3429000" indent="-228600" defTabSz="5013325" eaLnBrk="0" fontAlgn="base" hangingPunct="0">
              <a:spcBef>
                <a:spcPct val="0"/>
              </a:spcBef>
              <a:spcAft>
                <a:spcPct val="0"/>
              </a:spcAft>
              <a:defRPr sz="9900">
                <a:solidFill>
                  <a:schemeClr val="tx1"/>
                </a:solidFill>
                <a:latin typeface="Arial" charset="0"/>
              </a:defRPr>
            </a:lvl8pPr>
            <a:lvl9pPr marL="3886200" indent="-228600" defTabSz="5013325" eaLnBrk="0" fontAlgn="base" hangingPunct="0">
              <a:spcBef>
                <a:spcPct val="0"/>
              </a:spcBef>
              <a:spcAft>
                <a:spcPct val="0"/>
              </a:spcAft>
              <a:defRPr sz="9900">
                <a:solidFill>
                  <a:schemeClr val="tx1"/>
                </a:solidFill>
                <a:latin typeface="Arial" charset="0"/>
              </a:defRPr>
            </a:lvl9pPr>
          </a:lstStyle>
          <a:p>
            <a:pPr marL="685800" eaLnBrk="1" hangingPunct="1">
              <a:buFont typeface="Arial" charset="0"/>
              <a:buChar char="•"/>
            </a:pPr>
            <a:r>
              <a:rPr lang="en-US" sz="2000" dirty="0">
                <a:latin typeface="Times New Roman" panose="02020603050405020304" pitchFamily="18" charset="0"/>
                <a:cs typeface="Times New Roman" panose="02020603050405020304" pitchFamily="18" charset="0"/>
              </a:rPr>
              <a:t>ARIZONA DEPARTMENT OF HEALTH SERVICES</a:t>
            </a:r>
          </a:p>
          <a:p>
            <a:pPr marL="685800" eaLnBrk="1" hangingPunct="1">
              <a:buFont typeface="Arial" charset="0"/>
              <a:buChar char="•"/>
            </a:pPr>
            <a:r>
              <a:rPr lang="en-US" sz="2000" dirty="0">
                <a:latin typeface="Times New Roman" panose="02020603050405020304" pitchFamily="18" charset="0"/>
                <a:cs typeface="Times New Roman" panose="02020603050405020304" pitchFamily="18" charset="0"/>
              </a:rPr>
              <a:t>ERA5 Daily Aggregates - Latest Climate Reanalysis Produced by ECMWF /Copernicus  Climate Change Service</a:t>
            </a:r>
          </a:p>
          <a:p>
            <a:pPr marL="685800" eaLnBrk="1" hangingPunct="1">
              <a:buFont typeface="Arial" charset="0"/>
              <a:buChar char="•"/>
            </a:pPr>
            <a:r>
              <a:rPr lang="en-US" sz="2000" dirty="0">
                <a:latin typeface="Times New Roman" panose="02020603050405020304" pitchFamily="18" charset="0"/>
                <a:cs typeface="Times New Roman" panose="02020603050405020304" pitchFamily="18" charset="0"/>
              </a:rPr>
              <a:t>GRIDMET: University of Idaho Gridded Surface Meteorological Dataset</a:t>
            </a:r>
          </a:p>
          <a:p>
            <a:pPr marL="685800" eaLnBrk="1" hangingPunct="1">
              <a:buFont typeface="Arial" charset="0"/>
              <a:buChar char="•"/>
            </a:pPr>
            <a:r>
              <a:rPr lang="en-US" sz="2000" dirty="0">
                <a:latin typeface="Times New Roman" panose="02020603050405020304" pitchFamily="18" charset="0"/>
                <a:cs typeface="Times New Roman" panose="02020603050405020304" pitchFamily="18" charset="0"/>
              </a:rPr>
              <a:t>MODIS Land Surface Temperature and Emissivity (MOD11)</a:t>
            </a:r>
          </a:p>
          <a:p>
            <a:pPr marL="685800" eaLnBrk="1" hangingPunct="1">
              <a:buFont typeface="Arial" charset="0"/>
              <a:buChar char="•"/>
            </a:pPr>
            <a:r>
              <a:rPr lang="en-US" sz="2000" dirty="0">
                <a:latin typeface="Times New Roman" panose="02020603050405020304" pitchFamily="18" charset="0"/>
                <a:cs typeface="Times New Roman" panose="02020603050405020304" pitchFamily="18" charset="0"/>
              </a:rPr>
              <a:t>MODIS Terra Daily NDVI</a:t>
            </a:r>
          </a:p>
          <a:p>
            <a:pPr marL="685800" eaLnBrk="1" hangingPunct="1">
              <a:buFont typeface="Arial" charset="0"/>
              <a:buChar char="•"/>
            </a:pPr>
            <a:r>
              <a:rPr lang="en-US" sz="2000" dirty="0">
                <a:latin typeface="Times New Roman" panose="02020603050405020304" pitchFamily="18" charset="0"/>
                <a:cs typeface="Times New Roman" panose="02020603050405020304" pitchFamily="18" charset="0"/>
              </a:rPr>
              <a:t>ESRI 2020 Land Cover</a:t>
            </a:r>
          </a:p>
          <a:p>
            <a:pPr marL="685800" eaLnBrk="1" hangingPunct="1">
              <a:buFont typeface="Arial" charset="0"/>
              <a:buChar char="•"/>
            </a:pPr>
            <a:r>
              <a:rPr lang="en-US" sz="2000" dirty="0">
                <a:latin typeface="Times New Roman" panose="02020603050405020304" pitchFamily="18" charset="0"/>
                <a:cs typeface="Times New Roman" panose="02020603050405020304" pitchFamily="18" charset="0"/>
              </a:rPr>
              <a:t>CDC Social Vulnerability Index</a:t>
            </a:r>
          </a:p>
          <a:p>
            <a:pPr marL="685800" eaLnBrk="1" hangingPunct="1">
              <a:buFont typeface="Arial" charset="0"/>
              <a:buChar char="•"/>
            </a:pPr>
            <a:endParaRPr lang="en-US" sz="18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6E0A19D8-1FF0-9CE4-2724-A37E88C1BF4E}"/>
              </a:ext>
            </a:extLst>
          </p:cNvPr>
          <p:cNvSpPr txBox="1"/>
          <p:nvPr/>
        </p:nvSpPr>
        <p:spPr>
          <a:xfrm>
            <a:off x="452394" y="14863125"/>
            <a:ext cx="13940753" cy="862013"/>
          </a:xfrm>
          <a:prstGeom prst="rect">
            <a:avLst/>
          </a:prstGeom>
          <a:solidFill>
            <a:schemeClr val="tx2">
              <a:lumMod val="20000"/>
              <a:lumOff val="80000"/>
            </a:schemeClr>
          </a:solidFill>
          <a:ln w="25400">
            <a:noFill/>
          </a:ln>
        </p:spPr>
        <p:txBody>
          <a:bodyPr wrap="square" lIns="91434" tIns="45717" rIns="91434" bIns="45717">
            <a:spAutoFit/>
          </a:bodyPr>
          <a:lstStyle/>
          <a:p>
            <a:pPr marL="227013" defTabSz="5015811" fontAlgn="auto">
              <a:spcBef>
                <a:spcPts val="0"/>
              </a:spcBef>
              <a:spcAft>
                <a:spcPts val="0"/>
              </a:spcAft>
              <a:defRPr/>
            </a:pPr>
            <a:r>
              <a:rPr lang="en-US" sz="5000" b="1" cap="small" dirty="0">
                <a:latin typeface="Times New Roman" panose="02020603050405020304" pitchFamily="18" charset="0"/>
                <a:cs typeface="Times New Roman" panose="02020603050405020304" pitchFamily="18" charset="0"/>
              </a:rPr>
              <a:t>Dataset and variable selection</a:t>
            </a:r>
          </a:p>
        </p:txBody>
      </p:sp>
      <p:sp>
        <p:nvSpPr>
          <p:cNvPr id="9" name="TextBox 52">
            <a:extLst>
              <a:ext uri="{FF2B5EF4-FFF2-40B4-BE49-F238E27FC236}">
                <a16:creationId xmlns:a16="http://schemas.microsoft.com/office/drawing/2014/main" id="{A7C6E560-E57E-C3B2-1CBF-AE1C2678D69C}"/>
              </a:ext>
            </a:extLst>
          </p:cNvPr>
          <p:cNvSpPr txBox="1">
            <a:spLocks noChangeArrowheads="1"/>
          </p:cNvSpPr>
          <p:nvPr/>
        </p:nvSpPr>
        <p:spPr bwMode="auto">
          <a:xfrm>
            <a:off x="293380" y="15926782"/>
            <a:ext cx="11437329" cy="2554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lIns="91434" tIns="45717" rIns="91434" bIns="45717">
            <a:spAutoFit/>
          </a:bodyPr>
          <a:lstStyle>
            <a:lvl1pPr marL="914400" indent="-457200" eaLnBrk="0" hangingPunct="0">
              <a:defRPr sz="9900">
                <a:solidFill>
                  <a:schemeClr val="tx1"/>
                </a:solidFill>
                <a:latin typeface="Arial" charset="0"/>
              </a:defRPr>
            </a:lvl1pPr>
            <a:lvl2pPr marL="742950" indent="-285750" eaLnBrk="0" hangingPunct="0">
              <a:defRPr sz="9900">
                <a:solidFill>
                  <a:schemeClr val="tx1"/>
                </a:solidFill>
                <a:latin typeface="Arial" charset="0"/>
              </a:defRPr>
            </a:lvl2pPr>
            <a:lvl3pPr marL="1143000" indent="-228600" eaLnBrk="0" hangingPunct="0">
              <a:defRPr sz="9900">
                <a:solidFill>
                  <a:schemeClr val="tx1"/>
                </a:solidFill>
                <a:latin typeface="Arial" charset="0"/>
              </a:defRPr>
            </a:lvl3pPr>
            <a:lvl4pPr marL="1600200" indent="-228600" eaLnBrk="0" hangingPunct="0">
              <a:defRPr sz="9900">
                <a:solidFill>
                  <a:schemeClr val="tx1"/>
                </a:solidFill>
                <a:latin typeface="Arial" charset="0"/>
              </a:defRPr>
            </a:lvl4pPr>
            <a:lvl5pPr marL="2057400" indent="-228600" eaLnBrk="0" hangingPunct="0">
              <a:defRPr sz="9900">
                <a:solidFill>
                  <a:schemeClr val="tx1"/>
                </a:solidFill>
                <a:latin typeface="Arial" charset="0"/>
              </a:defRPr>
            </a:lvl5pPr>
            <a:lvl6pPr marL="2514600" indent="-228600" defTabSz="5013325" eaLnBrk="0" fontAlgn="base" hangingPunct="0">
              <a:spcBef>
                <a:spcPct val="0"/>
              </a:spcBef>
              <a:spcAft>
                <a:spcPct val="0"/>
              </a:spcAft>
              <a:defRPr sz="9900">
                <a:solidFill>
                  <a:schemeClr val="tx1"/>
                </a:solidFill>
                <a:latin typeface="Arial" charset="0"/>
              </a:defRPr>
            </a:lvl6pPr>
            <a:lvl7pPr marL="2971800" indent="-228600" defTabSz="5013325" eaLnBrk="0" fontAlgn="base" hangingPunct="0">
              <a:spcBef>
                <a:spcPct val="0"/>
              </a:spcBef>
              <a:spcAft>
                <a:spcPct val="0"/>
              </a:spcAft>
              <a:defRPr sz="9900">
                <a:solidFill>
                  <a:schemeClr val="tx1"/>
                </a:solidFill>
                <a:latin typeface="Arial" charset="0"/>
              </a:defRPr>
            </a:lvl7pPr>
            <a:lvl8pPr marL="3429000" indent="-228600" defTabSz="5013325" eaLnBrk="0" fontAlgn="base" hangingPunct="0">
              <a:spcBef>
                <a:spcPct val="0"/>
              </a:spcBef>
              <a:spcAft>
                <a:spcPct val="0"/>
              </a:spcAft>
              <a:defRPr sz="9900">
                <a:solidFill>
                  <a:schemeClr val="tx1"/>
                </a:solidFill>
                <a:latin typeface="Arial" charset="0"/>
              </a:defRPr>
            </a:lvl8pPr>
            <a:lvl9pPr marL="3886200" indent="-228600" defTabSz="5013325" eaLnBrk="0" fontAlgn="base" hangingPunct="0">
              <a:spcBef>
                <a:spcPct val="0"/>
              </a:spcBef>
              <a:spcAft>
                <a:spcPct val="0"/>
              </a:spcAft>
              <a:defRPr sz="9900">
                <a:solidFill>
                  <a:schemeClr val="tx1"/>
                </a:solidFill>
                <a:latin typeface="Arial" charset="0"/>
              </a:defRPr>
            </a:lvl9pPr>
          </a:lstStyle>
          <a:p>
            <a:pPr marL="228600" indent="0" eaLnBrk="1" hangingPunct="1"/>
            <a:r>
              <a:rPr lang="en-GB" sz="2000" dirty="0">
                <a:latin typeface="Times New Roman" panose="02020603050405020304" pitchFamily="18" charset="0"/>
                <a:cs typeface="Times New Roman" panose="02020603050405020304" pitchFamily="18" charset="0"/>
              </a:rPr>
              <a:t>We used yearly  time-series data from 2006 to 2021.</a:t>
            </a:r>
          </a:p>
          <a:p>
            <a:pPr marL="685800" eaLnBrk="1" hangingPunct="1">
              <a:buFont typeface="Arial" charset="0"/>
              <a:buChar char="•"/>
            </a:pPr>
            <a:r>
              <a:rPr lang="en-GB" sz="2000" dirty="0">
                <a:latin typeface="Times New Roman" panose="02020603050405020304" pitchFamily="18" charset="0"/>
                <a:cs typeface="Times New Roman" panose="02020603050405020304" pitchFamily="18" charset="0"/>
              </a:rPr>
              <a:t>Average Temperature( Degree Celsius)</a:t>
            </a:r>
          </a:p>
          <a:p>
            <a:pPr marL="685800" eaLnBrk="1" hangingPunct="1">
              <a:buFont typeface="Arial" charset="0"/>
              <a:buChar char="•"/>
            </a:pPr>
            <a:r>
              <a:rPr lang="en-GB" sz="2000" dirty="0">
                <a:latin typeface="Times New Roman" panose="02020603050405020304" pitchFamily="18" charset="0"/>
                <a:cs typeface="Times New Roman" panose="02020603050405020304" pitchFamily="18" charset="0"/>
              </a:rPr>
              <a:t>Land Surface Temperature( Degree Celsius)</a:t>
            </a:r>
          </a:p>
          <a:p>
            <a:pPr marL="685800" eaLnBrk="1" hangingPunct="1">
              <a:buFont typeface="Arial" charset="0"/>
              <a:buChar char="•"/>
            </a:pPr>
            <a:r>
              <a:rPr lang="en-GB" sz="2000" dirty="0">
                <a:latin typeface="Times New Roman" panose="02020603050405020304" pitchFamily="18" charset="0"/>
                <a:cs typeface="Times New Roman" panose="02020603050405020304" pitchFamily="18" charset="0"/>
              </a:rPr>
              <a:t>Relative Humidity( In Percentage)</a:t>
            </a:r>
          </a:p>
          <a:p>
            <a:pPr marL="685800" eaLnBrk="1" hangingPunct="1">
              <a:buFont typeface="Arial" charset="0"/>
              <a:buChar char="•"/>
            </a:pPr>
            <a:r>
              <a:rPr lang="en-GB" sz="2000" dirty="0">
                <a:latin typeface="Times New Roman" panose="02020603050405020304" pitchFamily="18" charset="0"/>
                <a:cs typeface="Times New Roman" panose="02020603050405020304" pitchFamily="18" charset="0"/>
              </a:rPr>
              <a:t>Precipitation( mm, daily total)</a:t>
            </a:r>
          </a:p>
          <a:p>
            <a:pPr marL="685800" eaLnBrk="1" hangingPunct="1">
              <a:buFont typeface="Arial" charset="0"/>
              <a:buChar char="•"/>
            </a:pPr>
            <a:r>
              <a:rPr lang="en-GB" sz="2000" dirty="0">
                <a:latin typeface="Times New Roman" panose="02020603050405020304" pitchFamily="18" charset="0"/>
                <a:cs typeface="Times New Roman" panose="02020603050405020304" pitchFamily="18" charset="0"/>
              </a:rPr>
              <a:t>NDVI( Unit Less)</a:t>
            </a:r>
          </a:p>
          <a:p>
            <a:pPr marL="685800" eaLnBrk="1" hangingPunct="1">
              <a:buFont typeface="Arial" charset="0"/>
              <a:buChar char="•"/>
            </a:pPr>
            <a:r>
              <a:rPr lang="en-GB" sz="2000" dirty="0">
                <a:latin typeface="Times New Roman" panose="02020603050405020304" pitchFamily="18" charset="0"/>
                <a:cs typeface="Times New Roman" panose="02020603050405020304" pitchFamily="18" charset="0"/>
              </a:rPr>
              <a:t>CDC Social Vulnerability index (SVC) </a:t>
            </a:r>
          </a:p>
          <a:p>
            <a:pPr marL="685800" eaLnBrk="1" hangingPunct="1">
              <a:buFont typeface="Arial" charset="0"/>
              <a:buChar char="•"/>
            </a:pPr>
            <a:r>
              <a:rPr lang="en-GB" sz="2000" dirty="0">
                <a:latin typeface="Times New Roman" panose="02020603050405020304" pitchFamily="18" charset="0"/>
                <a:cs typeface="Times New Roman" panose="02020603050405020304" pitchFamily="18" charset="0"/>
              </a:rPr>
              <a:t>Total population</a:t>
            </a:r>
          </a:p>
        </p:txBody>
      </p:sp>
      <p:sp>
        <p:nvSpPr>
          <p:cNvPr id="13" name="TextBox 12">
            <a:extLst>
              <a:ext uri="{FF2B5EF4-FFF2-40B4-BE49-F238E27FC236}">
                <a16:creationId xmlns:a16="http://schemas.microsoft.com/office/drawing/2014/main" id="{8D7C5676-F1B3-5101-BA63-90C09CD93351}"/>
              </a:ext>
            </a:extLst>
          </p:cNvPr>
          <p:cNvSpPr txBox="1"/>
          <p:nvPr/>
        </p:nvSpPr>
        <p:spPr>
          <a:xfrm>
            <a:off x="481785" y="26781059"/>
            <a:ext cx="13940751" cy="862013"/>
          </a:xfrm>
          <a:prstGeom prst="rect">
            <a:avLst/>
          </a:prstGeom>
          <a:solidFill>
            <a:schemeClr val="tx2">
              <a:lumMod val="20000"/>
              <a:lumOff val="80000"/>
            </a:schemeClr>
          </a:solidFill>
          <a:ln w="25400">
            <a:noFill/>
          </a:ln>
        </p:spPr>
        <p:txBody>
          <a:bodyPr wrap="square" lIns="91434" tIns="45717" rIns="91434" bIns="45717">
            <a:spAutoFit/>
          </a:bodyPr>
          <a:lstStyle/>
          <a:p>
            <a:pPr marL="227013" defTabSz="5015811" fontAlgn="auto">
              <a:spcBef>
                <a:spcPts val="0"/>
              </a:spcBef>
              <a:spcAft>
                <a:spcPts val="0"/>
              </a:spcAft>
              <a:defRPr/>
            </a:pPr>
            <a:r>
              <a:rPr lang="en-US" sz="5000" b="1" cap="small" dirty="0">
                <a:latin typeface="Times New Roman" panose="02020603050405020304" pitchFamily="18" charset="0"/>
                <a:cs typeface="Times New Roman" panose="02020603050405020304" pitchFamily="18" charset="0"/>
              </a:rPr>
              <a:t>Objectives</a:t>
            </a:r>
          </a:p>
        </p:txBody>
      </p:sp>
      <p:sp>
        <p:nvSpPr>
          <p:cNvPr id="14" name="TextBox 53">
            <a:extLst>
              <a:ext uri="{FF2B5EF4-FFF2-40B4-BE49-F238E27FC236}">
                <a16:creationId xmlns:a16="http://schemas.microsoft.com/office/drawing/2014/main" id="{6176AB70-0678-79DB-92B9-855AFAF6C32F}"/>
              </a:ext>
            </a:extLst>
          </p:cNvPr>
          <p:cNvSpPr txBox="1">
            <a:spLocks noChangeArrowheads="1"/>
          </p:cNvSpPr>
          <p:nvPr/>
        </p:nvSpPr>
        <p:spPr bwMode="auto">
          <a:xfrm>
            <a:off x="481785" y="27795840"/>
            <a:ext cx="13940750" cy="1169545"/>
          </a:xfrm>
          <a:prstGeom prst="rect">
            <a:avLst/>
          </a:prstGeom>
          <a:noFill/>
          <a:ln>
            <a:noFill/>
          </a:ln>
        </p:spPr>
        <p:txBody>
          <a:bodyPr wrap="square" lIns="91434" tIns="45717" rIns="91434" bIns="45717">
            <a:spAutoFit/>
          </a:bodyPr>
          <a:lstStyle>
            <a:lvl1pPr marL="914400" indent="-457200" eaLnBrk="0" hangingPunct="0">
              <a:defRPr sz="9900">
                <a:solidFill>
                  <a:schemeClr val="tx1"/>
                </a:solidFill>
                <a:latin typeface="Arial" charset="0"/>
              </a:defRPr>
            </a:lvl1pPr>
            <a:lvl2pPr marL="742950" indent="-285750" eaLnBrk="0" hangingPunct="0">
              <a:defRPr sz="9900">
                <a:solidFill>
                  <a:schemeClr val="tx1"/>
                </a:solidFill>
                <a:latin typeface="Arial" charset="0"/>
              </a:defRPr>
            </a:lvl2pPr>
            <a:lvl3pPr marL="1143000" indent="-228600" eaLnBrk="0" hangingPunct="0">
              <a:defRPr sz="9900">
                <a:solidFill>
                  <a:schemeClr val="tx1"/>
                </a:solidFill>
                <a:latin typeface="Arial" charset="0"/>
              </a:defRPr>
            </a:lvl3pPr>
            <a:lvl4pPr marL="1600200" indent="-228600" eaLnBrk="0" hangingPunct="0">
              <a:defRPr sz="9900">
                <a:solidFill>
                  <a:schemeClr val="tx1"/>
                </a:solidFill>
                <a:latin typeface="Arial" charset="0"/>
              </a:defRPr>
            </a:lvl4pPr>
            <a:lvl5pPr marL="2057400" indent="-228600" eaLnBrk="0" hangingPunct="0">
              <a:defRPr sz="9900">
                <a:solidFill>
                  <a:schemeClr val="tx1"/>
                </a:solidFill>
                <a:latin typeface="Arial" charset="0"/>
              </a:defRPr>
            </a:lvl5pPr>
            <a:lvl6pPr marL="2514600" indent="-228600" defTabSz="5013325" eaLnBrk="0" fontAlgn="base" hangingPunct="0">
              <a:spcBef>
                <a:spcPct val="0"/>
              </a:spcBef>
              <a:spcAft>
                <a:spcPct val="0"/>
              </a:spcAft>
              <a:defRPr sz="9900">
                <a:solidFill>
                  <a:schemeClr val="tx1"/>
                </a:solidFill>
                <a:latin typeface="Arial" charset="0"/>
              </a:defRPr>
            </a:lvl6pPr>
            <a:lvl7pPr marL="2971800" indent="-228600" defTabSz="5013325" eaLnBrk="0" fontAlgn="base" hangingPunct="0">
              <a:spcBef>
                <a:spcPct val="0"/>
              </a:spcBef>
              <a:spcAft>
                <a:spcPct val="0"/>
              </a:spcAft>
              <a:defRPr sz="9900">
                <a:solidFill>
                  <a:schemeClr val="tx1"/>
                </a:solidFill>
                <a:latin typeface="Arial" charset="0"/>
              </a:defRPr>
            </a:lvl7pPr>
            <a:lvl8pPr marL="3429000" indent="-228600" defTabSz="5013325" eaLnBrk="0" fontAlgn="base" hangingPunct="0">
              <a:spcBef>
                <a:spcPct val="0"/>
              </a:spcBef>
              <a:spcAft>
                <a:spcPct val="0"/>
              </a:spcAft>
              <a:defRPr sz="9900">
                <a:solidFill>
                  <a:schemeClr val="tx1"/>
                </a:solidFill>
                <a:latin typeface="Arial" charset="0"/>
              </a:defRPr>
            </a:lvl8pPr>
            <a:lvl9pPr marL="3886200" indent="-228600" defTabSz="5013325" eaLnBrk="0" fontAlgn="base" hangingPunct="0">
              <a:spcBef>
                <a:spcPct val="0"/>
              </a:spcBef>
              <a:spcAft>
                <a:spcPct val="0"/>
              </a:spcAft>
              <a:defRPr sz="9900">
                <a:solidFill>
                  <a:schemeClr val="tx1"/>
                </a:solidFill>
                <a:latin typeface="Arial" charset="0"/>
              </a:defRPr>
            </a:lvl9pPr>
          </a:lstStyle>
          <a:p>
            <a:pPr marL="685800" algn="just" eaLnBrk="1" hangingPunct="1">
              <a:buFont typeface="Arial" charset="0"/>
              <a:buChar char="•"/>
              <a:defRPr/>
            </a:pPr>
            <a:r>
              <a:rPr lang="en-GB" sz="2000" dirty="0">
                <a:latin typeface="Times New Roman" panose="02020603050405020304" pitchFamily="18" charset="0"/>
                <a:cs typeface="Times New Roman" panose="02020603050405020304" pitchFamily="18" charset="0"/>
              </a:rPr>
              <a:t>To visualize RMSF disease statistics in a web application.</a:t>
            </a:r>
          </a:p>
          <a:p>
            <a:pPr marL="685800" algn="just" eaLnBrk="1" hangingPunct="1">
              <a:buFont typeface="Arial" charset="0"/>
              <a:buChar char="•"/>
              <a:defRPr/>
            </a:pPr>
            <a:r>
              <a:rPr lang="en-GB" sz="2000" dirty="0">
                <a:latin typeface="Times New Roman" panose="02020603050405020304" pitchFamily="18" charset="0"/>
                <a:cs typeface="Times New Roman" panose="02020603050405020304" pitchFamily="18" charset="0"/>
              </a:rPr>
              <a:t>To implement climate-based classification system to map most likely to have a high incidence of RMSF.</a:t>
            </a:r>
          </a:p>
          <a:p>
            <a:pPr marL="685800" algn="just" eaLnBrk="1" hangingPunct="1">
              <a:buFont typeface="Arial" charset="0"/>
              <a:buChar char="•"/>
              <a:defRPr/>
            </a:pPr>
            <a:r>
              <a:rPr lang="en-GB" sz="2000" dirty="0">
                <a:latin typeface="Times New Roman" panose="02020603050405020304" pitchFamily="18" charset="0"/>
                <a:cs typeface="Times New Roman" panose="02020603050405020304" pitchFamily="18" charset="0"/>
              </a:rPr>
              <a:t>To implement deep learning based prediction of RMSF incidence system for each county</a:t>
            </a:r>
            <a:r>
              <a:rPr lang="en-GB" sz="3000" dirty="0">
                <a:latin typeface="Times New Roman" panose="02020603050405020304" pitchFamily="18" charset="0"/>
                <a:cs typeface="Times New Roman" panose="02020603050405020304" pitchFamily="18" charset="0"/>
              </a:rPr>
              <a:t>.</a:t>
            </a:r>
          </a:p>
        </p:txBody>
      </p:sp>
      <p:sp>
        <p:nvSpPr>
          <p:cNvPr id="15" name="TextBox 14">
            <a:extLst>
              <a:ext uri="{FF2B5EF4-FFF2-40B4-BE49-F238E27FC236}">
                <a16:creationId xmlns:a16="http://schemas.microsoft.com/office/drawing/2014/main" id="{0AF27253-36D3-8911-FE14-EECD412ACC6F}"/>
              </a:ext>
            </a:extLst>
          </p:cNvPr>
          <p:cNvSpPr txBox="1"/>
          <p:nvPr/>
        </p:nvSpPr>
        <p:spPr>
          <a:xfrm>
            <a:off x="14973300" y="5983711"/>
            <a:ext cx="13944600" cy="862013"/>
          </a:xfrm>
          <a:prstGeom prst="rect">
            <a:avLst/>
          </a:prstGeom>
          <a:solidFill>
            <a:schemeClr val="tx2">
              <a:lumMod val="20000"/>
              <a:lumOff val="80000"/>
            </a:schemeClr>
          </a:solidFill>
          <a:ln w="25400">
            <a:noFill/>
          </a:ln>
        </p:spPr>
        <p:txBody>
          <a:bodyPr lIns="91434" tIns="45717" rIns="91434" bIns="45717">
            <a:spAutoFit/>
          </a:bodyPr>
          <a:lstStyle/>
          <a:p>
            <a:pPr marL="227013" defTabSz="5015811" fontAlgn="auto">
              <a:spcBef>
                <a:spcPts val="0"/>
              </a:spcBef>
              <a:spcAft>
                <a:spcPts val="0"/>
              </a:spcAft>
              <a:defRPr/>
            </a:pPr>
            <a:r>
              <a:rPr lang="en-US" sz="5000" b="1" cap="small" dirty="0">
                <a:latin typeface="Times New Roman" panose="02020603050405020304" pitchFamily="18" charset="0"/>
                <a:cs typeface="Times New Roman" panose="02020603050405020304" pitchFamily="18" charset="0"/>
              </a:rPr>
              <a:t>Methods</a:t>
            </a:r>
          </a:p>
        </p:txBody>
      </p:sp>
      <p:sp>
        <p:nvSpPr>
          <p:cNvPr id="16" name="TextBox 53">
            <a:extLst>
              <a:ext uri="{FF2B5EF4-FFF2-40B4-BE49-F238E27FC236}">
                <a16:creationId xmlns:a16="http://schemas.microsoft.com/office/drawing/2014/main" id="{82F6710E-146E-306B-F8CE-44459B060CB2}"/>
              </a:ext>
            </a:extLst>
          </p:cNvPr>
          <p:cNvSpPr txBox="1">
            <a:spLocks noChangeArrowheads="1"/>
          </p:cNvSpPr>
          <p:nvPr/>
        </p:nvSpPr>
        <p:spPr bwMode="auto">
          <a:xfrm>
            <a:off x="14973301" y="7153500"/>
            <a:ext cx="13944600" cy="3447091"/>
          </a:xfrm>
          <a:prstGeom prst="rect">
            <a:avLst/>
          </a:prstGeom>
          <a:noFill/>
          <a:ln>
            <a:noFill/>
          </a:ln>
        </p:spPr>
        <p:txBody>
          <a:bodyPr wrap="square" lIns="91434" tIns="45717" rIns="91434" bIns="45717">
            <a:spAutoFit/>
          </a:bodyPr>
          <a:lstStyle>
            <a:lvl1pPr marL="914400" indent="-457200" eaLnBrk="0" hangingPunct="0">
              <a:defRPr sz="9900">
                <a:solidFill>
                  <a:schemeClr val="tx1"/>
                </a:solidFill>
                <a:latin typeface="Arial" charset="0"/>
              </a:defRPr>
            </a:lvl1pPr>
            <a:lvl2pPr marL="742950" indent="-285750" eaLnBrk="0" hangingPunct="0">
              <a:defRPr sz="9900">
                <a:solidFill>
                  <a:schemeClr val="tx1"/>
                </a:solidFill>
                <a:latin typeface="Arial" charset="0"/>
              </a:defRPr>
            </a:lvl2pPr>
            <a:lvl3pPr marL="1143000" indent="-228600" eaLnBrk="0" hangingPunct="0">
              <a:defRPr sz="9900">
                <a:solidFill>
                  <a:schemeClr val="tx1"/>
                </a:solidFill>
                <a:latin typeface="Arial" charset="0"/>
              </a:defRPr>
            </a:lvl3pPr>
            <a:lvl4pPr marL="1600200" indent="-228600" eaLnBrk="0" hangingPunct="0">
              <a:defRPr sz="9900">
                <a:solidFill>
                  <a:schemeClr val="tx1"/>
                </a:solidFill>
                <a:latin typeface="Arial" charset="0"/>
              </a:defRPr>
            </a:lvl4pPr>
            <a:lvl5pPr marL="2057400" indent="-228600" eaLnBrk="0" hangingPunct="0">
              <a:defRPr sz="9900">
                <a:solidFill>
                  <a:schemeClr val="tx1"/>
                </a:solidFill>
                <a:latin typeface="Arial" charset="0"/>
              </a:defRPr>
            </a:lvl5pPr>
            <a:lvl6pPr marL="2514600" indent="-228600" defTabSz="5013325" eaLnBrk="0" fontAlgn="base" hangingPunct="0">
              <a:spcBef>
                <a:spcPct val="0"/>
              </a:spcBef>
              <a:spcAft>
                <a:spcPct val="0"/>
              </a:spcAft>
              <a:defRPr sz="9900">
                <a:solidFill>
                  <a:schemeClr val="tx1"/>
                </a:solidFill>
                <a:latin typeface="Arial" charset="0"/>
              </a:defRPr>
            </a:lvl6pPr>
            <a:lvl7pPr marL="2971800" indent="-228600" defTabSz="5013325" eaLnBrk="0" fontAlgn="base" hangingPunct="0">
              <a:spcBef>
                <a:spcPct val="0"/>
              </a:spcBef>
              <a:spcAft>
                <a:spcPct val="0"/>
              </a:spcAft>
              <a:defRPr sz="9900">
                <a:solidFill>
                  <a:schemeClr val="tx1"/>
                </a:solidFill>
                <a:latin typeface="Arial" charset="0"/>
              </a:defRPr>
            </a:lvl7pPr>
            <a:lvl8pPr marL="3429000" indent="-228600" defTabSz="5013325" eaLnBrk="0" fontAlgn="base" hangingPunct="0">
              <a:spcBef>
                <a:spcPct val="0"/>
              </a:spcBef>
              <a:spcAft>
                <a:spcPct val="0"/>
              </a:spcAft>
              <a:defRPr sz="9900">
                <a:solidFill>
                  <a:schemeClr val="tx1"/>
                </a:solidFill>
                <a:latin typeface="Arial" charset="0"/>
              </a:defRPr>
            </a:lvl8pPr>
            <a:lvl9pPr marL="3886200" indent="-228600" defTabSz="5013325" eaLnBrk="0" fontAlgn="base" hangingPunct="0">
              <a:spcBef>
                <a:spcPct val="0"/>
              </a:spcBef>
              <a:spcAft>
                <a:spcPct val="0"/>
              </a:spcAft>
              <a:defRPr sz="9900">
                <a:solidFill>
                  <a:schemeClr val="tx1"/>
                </a:solidFill>
                <a:latin typeface="Arial" charset="0"/>
              </a:defRPr>
            </a:lvl9pPr>
          </a:lstStyle>
          <a:p>
            <a:pPr marL="685800" eaLnBrk="1" hangingPunct="1">
              <a:buFont typeface="Arial" charset="0"/>
              <a:buChar char="•"/>
              <a:defRPr/>
            </a:pPr>
            <a:r>
              <a:rPr lang="en-GB" sz="2000" dirty="0">
                <a:latin typeface="Times New Roman" panose="02020603050405020304" pitchFamily="18" charset="0"/>
                <a:cs typeface="Times New Roman" panose="02020603050405020304" pitchFamily="18" charset="0"/>
              </a:rPr>
              <a:t>We used several machine learning methods for classification problems and built  a  Random Forest algorithm pipeline which gave 0.95 accuracy with ROC AUC 0.82 before tuning and after hyper parameter tuning we achieved ROC AUC of   0.974 with 5 k-fold cross validation. Class imbalance of high. Incidence and low incidence was addressed by </a:t>
            </a:r>
            <a:r>
              <a:rPr lang="en-GB" sz="2000" dirty="0" err="1">
                <a:latin typeface="Times New Roman" panose="02020603050405020304" pitchFamily="18" charset="0"/>
                <a:cs typeface="Times New Roman" panose="02020603050405020304" pitchFamily="18" charset="0"/>
              </a:rPr>
              <a:t>RandomOverSampler</a:t>
            </a:r>
            <a:r>
              <a:rPr lang="en-GB" sz="2000" dirty="0">
                <a:latin typeface="Times New Roman" panose="02020603050405020304" pitchFamily="18" charset="0"/>
                <a:cs typeface="Times New Roman" panose="02020603050405020304" pitchFamily="18" charset="0"/>
              </a:rPr>
              <a:t>  technique.</a:t>
            </a:r>
          </a:p>
          <a:p>
            <a:pPr marL="685800" eaLnBrk="1" hangingPunct="1">
              <a:buFont typeface="Arial" charset="0"/>
              <a:buChar char="•"/>
              <a:defRPr/>
            </a:pPr>
            <a:endParaRPr lang="en-GB" sz="2000" dirty="0">
              <a:latin typeface="Times New Roman" panose="02020603050405020304" pitchFamily="18" charset="0"/>
              <a:cs typeface="Times New Roman" panose="02020603050405020304" pitchFamily="18" charset="0"/>
            </a:endParaRPr>
          </a:p>
          <a:p>
            <a:pPr marL="685800" eaLnBrk="1" hangingPunct="1">
              <a:buFont typeface="Arial" charset="0"/>
              <a:buChar char="•"/>
              <a:defRPr/>
            </a:pPr>
            <a:r>
              <a:rPr lang="en-GB" sz="2000" dirty="0">
                <a:latin typeface="Times New Roman" panose="02020603050405020304" pitchFamily="18" charset="0"/>
                <a:cs typeface="Times New Roman" panose="02020603050405020304" pitchFamily="18" charset="0"/>
              </a:rPr>
              <a:t>For  prediction of RMSF, we used a deep learning technique, Long Short Term Neural Networks( LSTMs). The architecture of the model consists of two LSTM layers, each with 64 units and a </a:t>
            </a:r>
            <a:r>
              <a:rPr lang="en-GB" sz="2000" dirty="0" err="1">
                <a:latin typeface="Times New Roman" panose="02020603050405020304" pitchFamily="18" charset="0"/>
                <a:cs typeface="Times New Roman" panose="02020603050405020304" pitchFamily="18" charset="0"/>
              </a:rPr>
              <a:t>ReLU</a:t>
            </a:r>
            <a:r>
              <a:rPr lang="en-GB" sz="2000" dirty="0">
                <a:latin typeface="Times New Roman" panose="02020603050405020304" pitchFamily="18" charset="0"/>
                <a:cs typeface="Times New Roman" panose="02020603050405020304" pitchFamily="18" charset="0"/>
              </a:rPr>
              <a:t> activation function, followed by a single Dense layer with one unit, and the model is compiled with the mean absolute error (MAE) loss function and the Adam optimizer .</a:t>
            </a:r>
          </a:p>
          <a:p>
            <a:pPr marL="685800" eaLnBrk="1" hangingPunct="1">
              <a:buFont typeface="Arial" charset="0"/>
              <a:buChar char="•"/>
              <a:defRPr/>
            </a:pPr>
            <a:endParaRPr lang="en-GB" sz="2000" dirty="0">
              <a:latin typeface="Times New Roman" panose="02020603050405020304" pitchFamily="18" charset="0"/>
              <a:cs typeface="Times New Roman" panose="02020603050405020304" pitchFamily="18" charset="0"/>
            </a:endParaRPr>
          </a:p>
          <a:p>
            <a:pPr marL="685800" eaLnBrk="1" hangingPunct="1">
              <a:buFont typeface="Arial" charset="0"/>
              <a:buChar char="•"/>
              <a:defRPr/>
            </a:pPr>
            <a:r>
              <a:rPr lang="en-GB" sz="2000" dirty="0">
                <a:latin typeface="Times New Roman" panose="02020603050405020304" pitchFamily="18" charset="0"/>
                <a:cs typeface="Times New Roman" panose="02020603050405020304" pitchFamily="18" charset="0"/>
              </a:rPr>
              <a:t>For classification and  prediction split our dataset into  60% (training), 20% ( validation), 20% (testing).</a:t>
            </a:r>
            <a:br>
              <a:rPr lang="en-GB" sz="1800" dirty="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FC944A66-AC86-6E3A-161E-F1AA382DC2CD}"/>
              </a:ext>
            </a:extLst>
          </p:cNvPr>
          <p:cNvSpPr txBox="1"/>
          <p:nvPr/>
        </p:nvSpPr>
        <p:spPr>
          <a:xfrm>
            <a:off x="29504432" y="5945790"/>
            <a:ext cx="13917612" cy="862013"/>
          </a:xfrm>
          <a:prstGeom prst="rect">
            <a:avLst/>
          </a:prstGeom>
          <a:solidFill>
            <a:schemeClr val="tx2">
              <a:lumMod val="20000"/>
              <a:lumOff val="80000"/>
            </a:schemeClr>
          </a:solidFill>
          <a:ln w="25400">
            <a:noFill/>
          </a:ln>
        </p:spPr>
        <p:txBody>
          <a:bodyPr lIns="91434" tIns="45717" rIns="91434" bIns="45717">
            <a:spAutoFit/>
          </a:bodyPr>
          <a:lstStyle/>
          <a:p>
            <a:pPr marL="227013" defTabSz="5015811" fontAlgn="auto">
              <a:spcBef>
                <a:spcPts val="0"/>
              </a:spcBef>
              <a:spcAft>
                <a:spcPts val="0"/>
              </a:spcAft>
              <a:defRPr/>
            </a:pPr>
            <a:r>
              <a:rPr lang="en-US" sz="5000" b="1" cap="small" dirty="0">
                <a:latin typeface="Times New Roman" panose="02020603050405020304" pitchFamily="18" charset="0"/>
                <a:cs typeface="Times New Roman" panose="02020603050405020304" pitchFamily="18" charset="0"/>
              </a:rPr>
              <a:t>Results and Discussion</a:t>
            </a:r>
          </a:p>
        </p:txBody>
      </p:sp>
      <p:sp>
        <p:nvSpPr>
          <p:cNvPr id="18" name="TextBox 55">
            <a:extLst>
              <a:ext uri="{FF2B5EF4-FFF2-40B4-BE49-F238E27FC236}">
                <a16:creationId xmlns:a16="http://schemas.microsoft.com/office/drawing/2014/main" id="{F70C5DD9-6072-B63C-DB71-3842110262A5}"/>
              </a:ext>
            </a:extLst>
          </p:cNvPr>
          <p:cNvSpPr txBox="1">
            <a:spLocks noChangeArrowheads="1"/>
          </p:cNvSpPr>
          <p:nvPr/>
        </p:nvSpPr>
        <p:spPr bwMode="auto">
          <a:xfrm>
            <a:off x="29413846" y="7034190"/>
            <a:ext cx="13944599" cy="1785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lIns="91434" tIns="45717" rIns="91434" bIns="45717">
            <a:spAutoFit/>
          </a:bodyPr>
          <a:lstStyle>
            <a:lvl1pPr marL="685800" indent="-457200" eaLnBrk="0" hangingPunct="0">
              <a:defRPr sz="9900">
                <a:solidFill>
                  <a:schemeClr val="tx1"/>
                </a:solidFill>
                <a:latin typeface="Arial" charset="0"/>
              </a:defRPr>
            </a:lvl1pPr>
            <a:lvl2pPr marL="742950" indent="-285750" eaLnBrk="0" hangingPunct="0">
              <a:defRPr sz="9900">
                <a:solidFill>
                  <a:schemeClr val="tx1"/>
                </a:solidFill>
                <a:latin typeface="Arial" charset="0"/>
              </a:defRPr>
            </a:lvl2pPr>
            <a:lvl3pPr marL="1143000" indent="-228600" eaLnBrk="0" hangingPunct="0">
              <a:defRPr sz="9900">
                <a:solidFill>
                  <a:schemeClr val="tx1"/>
                </a:solidFill>
                <a:latin typeface="Arial" charset="0"/>
              </a:defRPr>
            </a:lvl3pPr>
            <a:lvl4pPr marL="1600200" indent="-228600" eaLnBrk="0" hangingPunct="0">
              <a:defRPr sz="9900">
                <a:solidFill>
                  <a:schemeClr val="tx1"/>
                </a:solidFill>
                <a:latin typeface="Arial" charset="0"/>
              </a:defRPr>
            </a:lvl4pPr>
            <a:lvl5pPr marL="2057400" indent="-228600" eaLnBrk="0" hangingPunct="0">
              <a:defRPr sz="9900">
                <a:solidFill>
                  <a:schemeClr val="tx1"/>
                </a:solidFill>
                <a:latin typeface="Arial" charset="0"/>
              </a:defRPr>
            </a:lvl5pPr>
            <a:lvl6pPr marL="2514600" indent="-228600" defTabSz="5013325" eaLnBrk="0" fontAlgn="base" hangingPunct="0">
              <a:spcBef>
                <a:spcPct val="0"/>
              </a:spcBef>
              <a:spcAft>
                <a:spcPct val="0"/>
              </a:spcAft>
              <a:defRPr sz="9900">
                <a:solidFill>
                  <a:schemeClr val="tx1"/>
                </a:solidFill>
                <a:latin typeface="Arial" charset="0"/>
              </a:defRPr>
            </a:lvl6pPr>
            <a:lvl7pPr marL="2971800" indent="-228600" defTabSz="5013325" eaLnBrk="0" fontAlgn="base" hangingPunct="0">
              <a:spcBef>
                <a:spcPct val="0"/>
              </a:spcBef>
              <a:spcAft>
                <a:spcPct val="0"/>
              </a:spcAft>
              <a:defRPr sz="9900">
                <a:solidFill>
                  <a:schemeClr val="tx1"/>
                </a:solidFill>
                <a:latin typeface="Arial" charset="0"/>
              </a:defRPr>
            </a:lvl7pPr>
            <a:lvl8pPr marL="3429000" indent="-228600" defTabSz="5013325" eaLnBrk="0" fontAlgn="base" hangingPunct="0">
              <a:spcBef>
                <a:spcPct val="0"/>
              </a:spcBef>
              <a:spcAft>
                <a:spcPct val="0"/>
              </a:spcAft>
              <a:defRPr sz="9900">
                <a:solidFill>
                  <a:schemeClr val="tx1"/>
                </a:solidFill>
                <a:latin typeface="Arial" charset="0"/>
              </a:defRPr>
            </a:lvl8pPr>
            <a:lvl9pPr marL="3886200" indent="-228600" defTabSz="5013325" eaLnBrk="0" fontAlgn="base" hangingPunct="0">
              <a:spcBef>
                <a:spcPct val="0"/>
              </a:spcBef>
              <a:spcAft>
                <a:spcPct val="0"/>
              </a:spcAft>
              <a:defRPr sz="9900">
                <a:solidFill>
                  <a:schemeClr val="tx1"/>
                </a:solidFill>
                <a:latin typeface="Arial" charset="0"/>
              </a:defRPr>
            </a:lvl9pPr>
          </a:lstStyle>
          <a:p>
            <a:pPr eaLnBrk="1" hangingPunct="1">
              <a:buFont typeface="Arial" charset="0"/>
              <a:buChar char="•"/>
            </a:pPr>
            <a:r>
              <a:rPr lang="en-GB" sz="2000" dirty="0">
                <a:latin typeface="Times New Roman" panose="02020603050405020304" pitchFamily="18" charset="0"/>
                <a:cs typeface="Times New Roman" panose="02020603050405020304" pitchFamily="18" charset="0"/>
              </a:rPr>
              <a:t>After </a:t>
            </a:r>
            <a:r>
              <a:rPr lang="en-GB" sz="2000" dirty="0" err="1">
                <a:latin typeface="Times New Roman" panose="02020603050405020304" pitchFamily="18" charset="0"/>
                <a:cs typeface="Times New Roman" panose="02020603050405020304" pitchFamily="18" charset="0"/>
              </a:rPr>
              <a:t>GridSearch</a:t>
            </a:r>
            <a:r>
              <a:rPr lang="en-GB" sz="2000" dirty="0">
                <a:latin typeface="Times New Roman" panose="02020603050405020304" pitchFamily="18" charset="0"/>
                <a:cs typeface="Times New Roman" panose="02020603050405020304" pitchFamily="18" charset="0"/>
              </a:rPr>
              <a:t> we adopted Random Forest algorithm for classification model with ROC AUC of 0.974 , recall of 1.0 and precision 0.42. We tested our model with 2021 data and found that </a:t>
            </a:r>
            <a:r>
              <a:rPr lang="en-GB" sz="2000" dirty="0" err="1">
                <a:latin typeface="Times New Roman" panose="02020603050405020304" pitchFamily="18" charset="0"/>
                <a:cs typeface="Times New Roman" panose="02020603050405020304" pitchFamily="18" charset="0"/>
              </a:rPr>
              <a:t>Gila</a:t>
            </a:r>
            <a:r>
              <a:rPr lang="en-GB" sz="2000" dirty="0">
                <a:latin typeface="Times New Roman" panose="02020603050405020304" pitchFamily="18" charset="0"/>
                <a:cs typeface="Times New Roman" panose="02020603050405020304" pitchFamily="18" charset="0"/>
              </a:rPr>
              <a:t> County 94.06%   and Navajo county had 36.05 % of having a high incidence of RMSF. Also we found that LST and population are the most important predictor variables.</a:t>
            </a:r>
          </a:p>
          <a:p>
            <a:pPr marL="228600" indent="0" eaLnBrk="1" hangingPunct="1"/>
            <a:endParaRPr lang="en-GB" sz="2000" dirty="0">
              <a:latin typeface="Times New Roman" panose="02020603050405020304" pitchFamily="18" charset="0"/>
              <a:cs typeface="Times New Roman" panose="02020603050405020304" pitchFamily="18" charset="0"/>
            </a:endParaRPr>
          </a:p>
          <a:p>
            <a:pPr eaLnBrk="1" hangingPunct="1">
              <a:buFont typeface="Arial" charset="0"/>
              <a:buChar char="•"/>
            </a:pPr>
            <a:r>
              <a:rPr lang="en-GB" sz="2000" dirty="0">
                <a:latin typeface="Times New Roman" panose="02020603050405020304" pitchFamily="18" charset="0"/>
                <a:cs typeface="Times New Roman" panose="02020603050405020304" pitchFamily="18" charset="0"/>
              </a:rPr>
              <a:t>LSTM results suggest that  test RMSE values ranging from 0.006 to 9.055</a:t>
            </a:r>
            <a:r>
              <a:rPr lang="en-GB" sz="3000" dirty="0">
                <a:latin typeface="Times New Roman" panose="02020603050405020304" pitchFamily="18" charset="0"/>
                <a:cs typeface="Times New Roman" panose="02020603050405020304" pitchFamily="18" charset="0"/>
              </a:rPr>
              <a:t>.</a:t>
            </a:r>
          </a:p>
        </p:txBody>
      </p:sp>
      <p:sp>
        <p:nvSpPr>
          <p:cNvPr id="30" name="TextBox 55">
            <a:extLst>
              <a:ext uri="{FF2B5EF4-FFF2-40B4-BE49-F238E27FC236}">
                <a16:creationId xmlns:a16="http://schemas.microsoft.com/office/drawing/2014/main" id="{7BE2FEAE-53CD-73D0-43F8-2EA8E4C63574}"/>
              </a:ext>
            </a:extLst>
          </p:cNvPr>
          <p:cNvSpPr txBox="1">
            <a:spLocks noChangeArrowheads="1"/>
          </p:cNvSpPr>
          <p:nvPr/>
        </p:nvSpPr>
        <p:spPr bwMode="auto">
          <a:xfrm>
            <a:off x="66005" y="30771427"/>
            <a:ext cx="14232811" cy="523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lIns="91434" tIns="45717" rIns="91434" bIns="45717">
            <a:spAutoFit/>
          </a:bodyPr>
          <a:lstStyle>
            <a:lvl1pPr marL="685800" indent="-457200" eaLnBrk="0" hangingPunct="0">
              <a:defRPr sz="9900">
                <a:solidFill>
                  <a:schemeClr val="tx1"/>
                </a:solidFill>
                <a:latin typeface="Arial" charset="0"/>
              </a:defRPr>
            </a:lvl1pPr>
            <a:lvl2pPr marL="742950" indent="-285750" eaLnBrk="0" hangingPunct="0">
              <a:defRPr sz="9900">
                <a:solidFill>
                  <a:schemeClr val="tx1"/>
                </a:solidFill>
                <a:latin typeface="Arial" charset="0"/>
              </a:defRPr>
            </a:lvl2pPr>
            <a:lvl3pPr marL="1143000" indent="-228600" eaLnBrk="0" hangingPunct="0">
              <a:defRPr sz="9900">
                <a:solidFill>
                  <a:schemeClr val="tx1"/>
                </a:solidFill>
                <a:latin typeface="Arial" charset="0"/>
              </a:defRPr>
            </a:lvl3pPr>
            <a:lvl4pPr marL="1600200" indent="-228600" eaLnBrk="0" hangingPunct="0">
              <a:defRPr sz="9900">
                <a:solidFill>
                  <a:schemeClr val="tx1"/>
                </a:solidFill>
                <a:latin typeface="Arial" charset="0"/>
              </a:defRPr>
            </a:lvl4pPr>
            <a:lvl5pPr marL="2057400" indent="-228600" eaLnBrk="0" hangingPunct="0">
              <a:defRPr sz="9900">
                <a:solidFill>
                  <a:schemeClr val="tx1"/>
                </a:solidFill>
                <a:latin typeface="Arial" charset="0"/>
              </a:defRPr>
            </a:lvl5pPr>
            <a:lvl6pPr marL="2514600" indent="-228600" defTabSz="5013325" eaLnBrk="0" fontAlgn="base" hangingPunct="0">
              <a:spcBef>
                <a:spcPct val="0"/>
              </a:spcBef>
              <a:spcAft>
                <a:spcPct val="0"/>
              </a:spcAft>
              <a:defRPr sz="9900">
                <a:solidFill>
                  <a:schemeClr val="tx1"/>
                </a:solidFill>
                <a:latin typeface="Arial" charset="0"/>
              </a:defRPr>
            </a:lvl6pPr>
            <a:lvl7pPr marL="2971800" indent="-228600" defTabSz="5013325" eaLnBrk="0" fontAlgn="base" hangingPunct="0">
              <a:spcBef>
                <a:spcPct val="0"/>
              </a:spcBef>
              <a:spcAft>
                <a:spcPct val="0"/>
              </a:spcAft>
              <a:defRPr sz="9900">
                <a:solidFill>
                  <a:schemeClr val="tx1"/>
                </a:solidFill>
                <a:latin typeface="Arial" charset="0"/>
              </a:defRPr>
            </a:lvl7pPr>
            <a:lvl8pPr marL="3429000" indent="-228600" defTabSz="5013325" eaLnBrk="0" fontAlgn="base" hangingPunct="0">
              <a:spcBef>
                <a:spcPct val="0"/>
              </a:spcBef>
              <a:spcAft>
                <a:spcPct val="0"/>
              </a:spcAft>
              <a:defRPr sz="9900">
                <a:solidFill>
                  <a:schemeClr val="tx1"/>
                </a:solidFill>
                <a:latin typeface="Arial" charset="0"/>
              </a:defRPr>
            </a:lvl8pPr>
            <a:lvl9pPr marL="3886200" indent="-228600" defTabSz="5013325" eaLnBrk="0" fontAlgn="base" hangingPunct="0">
              <a:spcBef>
                <a:spcPct val="0"/>
              </a:spcBef>
              <a:spcAft>
                <a:spcPct val="0"/>
              </a:spcAft>
              <a:defRPr sz="9900">
                <a:solidFill>
                  <a:schemeClr val="tx1"/>
                </a:solidFill>
                <a:latin typeface="Arial" charset="0"/>
              </a:defRPr>
            </a:lvl9pPr>
          </a:lstStyle>
          <a:p>
            <a:pPr eaLnBrk="1" hangingPunct="1">
              <a:buFont typeface="Arial" charset="0"/>
              <a:buChar char="•"/>
            </a:pPr>
            <a:r>
              <a:rPr lang="en-US" sz="2800" dirty="0">
                <a:latin typeface="Times New Roman" panose="02020603050405020304" pitchFamily="18" charset="0"/>
                <a:cs typeface="Times New Roman" panose="02020603050405020304" pitchFamily="18" charset="0"/>
              </a:rPr>
              <a:t>https://</a:t>
            </a:r>
            <a:r>
              <a:rPr lang="en-US" sz="2800" dirty="0" err="1">
                <a:latin typeface="Times New Roman" panose="02020603050405020304" pitchFamily="18" charset="0"/>
                <a:cs typeface="Times New Roman" panose="02020603050405020304" pitchFamily="18" charset="0"/>
              </a:rPr>
              <a:t>alhridoy.github.io</a:t>
            </a:r>
            <a:r>
              <a:rPr lang="en-US" sz="2800" dirty="0">
                <a:latin typeface="Times New Roman" panose="02020603050405020304" pitchFamily="18" charset="0"/>
                <a:cs typeface="Times New Roman" panose="02020603050405020304" pitchFamily="18" charset="0"/>
              </a:rPr>
              <a:t>/RMSF-dashboard</a:t>
            </a:r>
          </a:p>
        </p:txBody>
      </p:sp>
      <p:sp>
        <p:nvSpPr>
          <p:cNvPr id="31" name="TextBox 30">
            <a:extLst>
              <a:ext uri="{FF2B5EF4-FFF2-40B4-BE49-F238E27FC236}">
                <a16:creationId xmlns:a16="http://schemas.microsoft.com/office/drawing/2014/main" id="{57B6307E-2E19-2480-09C7-712CE9DA4125}"/>
              </a:ext>
            </a:extLst>
          </p:cNvPr>
          <p:cNvSpPr txBox="1"/>
          <p:nvPr/>
        </p:nvSpPr>
        <p:spPr>
          <a:xfrm>
            <a:off x="30683594" y="29096905"/>
            <a:ext cx="9104985" cy="862013"/>
          </a:xfrm>
          <a:prstGeom prst="rect">
            <a:avLst/>
          </a:prstGeom>
          <a:solidFill>
            <a:schemeClr val="tx2">
              <a:lumMod val="20000"/>
              <a:lumOff val="80000"/>
            </a:schemeClr>
          </a:solidFill>
          <a:ln w="25400">
            <a:noFill/>
          </a:ln>
        </p:spPr>
        <p:txBody>
          <a:bodyPr wrap="square" lIns="91434" tIns="45717" rIns="91434" bIns="45717">
            <a:spAutoFit/>
          </a:bodyPr>
          <a:lstStyle/>
          <a:p>
            <a:pPr marL="227013" defTabSz="5015811" fontAlgn="auto">
              <a:spcBef>
                <a:spcPts val="0"/>
              </a:spcBef>
              <a:spcAft>
                <a:spcPts val="0"/>
              </a:spcAft>
              <a:defRPr/>
            </a:pPr>
            <a:r>
              <a:rPr lang="en-US" sz="5000" b="1" cap="small" dirty="0">
                <a:latin typeface="Times New Roman" panose="02020603050405020304" pitchFamily="18" charset="0"/>
                <a:cs typeface="Times New Roman" panose="02020603050405020304" pitchFamily="18" charset="0"/>
              </a:rPr>
              <a:t>Acknowledgments</a:t>
            </a:r>
          </a:p>
        </p:txBody>
      </p:sp>
      <p:sp>
        <p:nvSpPr>
          <p:cNvPr id="35" name="TextBox 34">
            <a:extLst>
              <a:ext uri="{FF2B5EF4-FFF2-40B4-BE49-F238E27FC236}">
                <a16:creationId xmlns:a16="http://schemas.microsoft.com/office/drawing/2014/main" id="{3E6A5AA7-A90D-D19F-8C71-CAA3813F3DEA}"/>
              </a:ext>
            </a:extLst>
          </p:cNvPr>
          <p:cNvSpPr txBox="1"/>
          <p:nvPr/>
        </p:nvSpPr>
        <p:spPr>
          <a:xfrm>
            <a:off x="609623" y="29270921"/>
            <a:ext cx="13965335" cy="861768"/>
          </a:xfrm>
          <a:prstGeom prst="rect">
            <a:avLst/>
          </a:prstGeom>
          <a:solidFill>
            <a:schemeClr val="tx2">
              <a:lumMod val="20000"/>
              <a:lumOff val="80000"/>
            </a:schemeClr>
          </a:solidFill>
          <a:ln w="25400">
            <a:noFill/>
          </a:ln>
        </p:spPr>
        <p:txBody>
          <a:bodyPr wrap="square" lIns="91434" tIns="45717" rIns="91434" bIns="45717">
            <a:spAutoFit/>
          </a:bodyPr>
          <a:lstStyle/>
          <a:p>
            <a:pPr marL="227013" defTabSz="5015811" fontAlgn="auto">
              <a:spcBef>
                <a:spcPts val="0"/>
              </a:spcBef>
              <a:spcAft>
                <a:spcPts val="0"/>
              </a:spcAft>
              <a:defRPr/>
            </a:pPr>
            <a:r>
              <a:rPr lang="en-US" sz="5000" b="1" cap="small" dirty="0">
                <a:latin typeface="Times New Roman" panose="02020603050405020304" pitchFamily="18" charset="0"/>
                <a:cs typeface="Times New Roman" panose="02020603050405020304" pitchFamily="18" charset="0"/>
              </a:rPr>
              <a:t>website</a:t>
            </a:r>
          </a:p>
        </p:txBody>
      </p:sp>
      <p:pic>
        <p:nvPicPr>
          <p:cNvPr id="36" name="Picture 35">
            <a:extLst>
              <a:ext uri="{FF2B5EF4-FFF2-40B4-BE49-F238E27FC236}">
                <a16:creationId xmlns:a16="http://schemas.microsoft.com/office/drawing/2014/main" id="{797895B3-D103-2C89-6418-580A501052A1}"/>
              </a:ext>
            </a:extLst>
          </p:cNvPr>
          <p:cNvPicPr>
            <a:picLocks noChangeAspect="1"/>
          </p:cNvPicPr>
          <p:nvPr/>
        </p:nvPicPr>
        <p:blipFill rotWithShape="1">
          <a:blip r:embed="rId4"/>
          <a:srcRect l="25049" t="37316" r="36990" b="53121"/>
          <a:stretch/>
        </p:blipFill>
        <p:spPr>
          <a:xfrm>
            <a:off x="32893092" y="2457647"/>
            <a:ext cx="8856481" cy="2001593"/>
          </a:xfrm>
          <a:prstGeom prst="rect">
            <a:avLst/>
          </a:prstGeom>
        </p:spPr>
      </p:pic>
      <p:sp>
        <p:nvSpPr>
          <p:cNvPr id="37" name="TextBox 36">
            <a:extLst>
              <a:ext uri="{FF2B5EF4-FFF2-40B4-BE49-F238E27FC236}">
                <a16:creationId xmlns:a16="http://schemas.microsoft.com/office/drawing/2014/main" id="{9628B0C0-7B26-09BC-E8DD-39FFB14A6390}"/>
              </a:ext>
            </a:extLst>
          </p:cNvPr>
          <p:cNvSpPr txBox="1"/>
          <p:nvPr/>
        </p:nvSpPr>
        <p:spPr>
          <a:xfrm>
            <a:off x="25673935" y="16407999"/>
            <a:ext cx="5693151" cy="477054"/>
          </a:xfrm>
          <a:prstGeom prst="rect">
            <a:avLst/>
          </a:prstGeom>
          <a:noFill/>
        </p:spPr>
        <p:txBody>
          <a:bodyPr wrap="square" rtlCol="0">
            <a:spAutoFit/>
          </a:bodyPr>
          <a:lstStyle/>
          <a:p>
            <a:r>
              <a:rPr lang="en-GB" sz="2500" b="1" dirty="0">
                <a:latin typeface="Times New Roman" panose="02020603050405020304" pitchFamily="18" charset="0"/>
                <a:cs typeface="Times New Roman" panose="02020603050405020304" pitchFamily="18" charset="0"/>
              </a:rPr>
              <a:t>Fig. 3: </a:t>
            </a:r>
            <a:r>
              <a:rPr lang="en-BD" sz="2500" b="1" dirty="0">
                <a:latin typeface="Times New Roman" panose="02020603050405020304" pitchFamily="18" charset="0"/>
                <a:cs typeface="Times New Roman" panose="02020603050405020304" pitchFamily="18" charset="0"/>
              </a:rPr>
              <a:t>Distribution of RMSF classes</a:t>
            </a:r>
            <a:endParaRPr lang="en-BD" sz="2500" dirty="0">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4D7B561E-D6CF-8261-F96F-E0BA83E21AB9}"/>
              </a:ext>
            </a:extLst>
          </p:cNvPr>
          <p:cNvSpPr txBox="1"/>
          <p:nvPr/>
        </p:nvSpPr>
        <p:spPr>
          <a:xfrm>
            <a:off x="15737032" y="16298606"/>
            <a:ext cx="8262121" cy="861774"/>
          </a:xfrm>
          <a:prstGeom prst="rect">
            <a:avLst/>
          </a:prstGeom>
          <a:noFill/>
        </p:spPr>
        <p:txBody>
          <a:bodyPr wrap="square" rtlCol="0">
            <a:spAutoFit/>
          </a:bodyPr>
          <a:lstStyle/>
          <a:p>
            <a:pPr algn="ctr"/>
            <a:r>
              <a:rPr lang="en-GB" sz="2500" b="1" dirty="0">
                <a:latin typeface="Times New Roman" panose="02020603050405020304" pitchFamily="18" charset="0"/>
                <a:cs typeface="Times New Roman" panose="02020603050405020304" pitchFamily="18" charset="0"/>
              </a:rPr>
              <a:t>Fig. 2: Machine Learning algorithms for classification of RMSF incidence</a:t>
            </a:r>
            <a:endParaRPr lang="en-BD" sz="2500" dirty="0">
              <a:latin typeface="Times New Roman" panose="02020603050405020304" pitchFamily="18" charset="0"/>
              <a:cs typeface="Times New Roman" panose="02020603050405020304" pitchFamily="18" charset="0"/>
            </a:endParaRPr>
          </a:p>
        </p:txBody>
      </p:sp>
      <p:sp>
        <p:nvSpPr>
          <p:cNvPr id="39" name="TextBox 38">
            <a:extLst>
              <a:ext uri="{FF2B5EF4-FFF2-40B4-BE49-F238E27FC236}">
                <a16:creationId xmlns:a16="http://schemas.microsoft.com/office/drawing/2014/main" id="{64829EC4-8335-63A1-EF85-A13AAF796AC3}"/>
              </a:ext>
            </a:extLst>
          </p:cNvPr>
          <p:cNvSpPr txBox="1"/>
          <p:nvPr/>
        </p:nvSpPr>
        <p:spPr>
          <a:xfrm>
            <a:off x="32540566" y="16303806"/>
            <a:ext cx="9561532" cy="477054"/>
          </a:xfrm>
          <a:prstGeom prst="rect">
            <a:avLst/>
          </a:prstGeom>
          <a:noFill/>
        </p:spPr>
        <p:txBody>
          <a:bodyPr wrap="square" rtlCol="0">
            <a:spAutoFit/>
          </a:bodyPr>
          <a:lstStyle/>
          <a:p>
            <a:r>
              <a:rPr lang="en-GB" sz="2500" b="1" dirty="0">
                <a:latin typeface="Times New Roman" panose="02020603050405020304" pitchFamily="18" charset="0"/>
                <a:cs typeface="Times New Roman" panose="02020603050405020304" pitchFamily="18" charset="0"/>
              </a:rPr>
              <a:t>Fig. 4: Final Random Forest pipeline with parameters</a:t>
            </a:r>
            <a:endParaRPr lang="en-GB" sz="2500" dirty="0">
              <a:latin typeface="Times New Roman" panose="02020603050405020304" pitchFamily="18" charset="0"/>
              <a:cs typeface="Times New Roman" panose="02020603050405020304" pitchFamily="18" charset="0"/>
            </a:endParaRPr>
          </a:p>
        </p:txBody>
      </p:sp>
      <p:sp>
        <p:nvSpPr>
          <p:cNvPr id="41" name="TextBox 40">
            <a:extLst>
              <a:ext uri="{FF2B5EF4-FFF2-40B4-BE49-F238E27FC236}">
                <a16:creationId xmlns:a16="http://schemas.microsoft.com/office/drawing/2014/main" id="{FADCC1AB-2EF1-E3B2-6924-07612FBEC1BA}"/>
              </a:ext>
            </a:extLst>
          </p:cNvPr>
          <p:cNvSpPr txBox="1"/>
          <p:nvPr/>
        </p:nvSpPr>
        <p:spPr>
          <a:xfrm>
            <a:off x="17314298" y="21721335"/>
            <a:ext cx="5517952" cy="477054"/>
          </a:xfrm>
          <a:prstGeom prst="rect">
            <a:avLst/>
          </a:prstGeom>
          <a:noFill/>
        </p:spPr>
        <p:txBody>
          <a:bodyPr wrap="square" rtlCol="0">
            <a:spAutoFit/>
          </a:bodyPr>
          <a:lstStyle/>
          <a:p>
            <a:r>
              <a:rPr lang="en-GB" sz="2500" b="1" dirty="0">
                <a:latin typeface="Times New Roman" panose="02020603050405020304" pitchFamily="18" charset="0"/>
                <a:cs typeface="Times New Roman" panose="02020603050405020304" pitchFamily="18" charset="0"/>
              </a:rPr>
              <a:t>Fig 5: ROC Curve on Validation Set</a:t>
            </a:r>
            <a:endParaRPr lang="en-GB" sz="2500" dirty="0">
              <a:latin typeface="Times New Roman" panose="02020603050405020304" pitchFamily="18" charset="0"/>
              <a:cs typeface="Times New Roman" panose="02020603050405020304" pitchFamily="18" charset="0"/>
            </a:endParaRPr>
          </a:p>
        </p:txBody>
      </p:sp>
      <p:sp>
        <p:nvSpPr>
          <p:cNvPr id="43" name="TextBox 42">
            <a:extLst>
              <a:ext uri="{FF2B5EF4-FFF2-40B4-BE49-F238E27FC236}">
                <a16:creationId xmlns:a16="http://schemas.microsoft.com/office/drawing/2014/main" id="{AD6260D2-B507-62EC-A9CE-716E591618D1}"/>
              </a:ext>
            </a:extLst>
          </p:cNvPr>
          <p:cNvSpPr txBox="1"/>
          <p:nvPr/>
        </p:nvSpPr>
        <p:spPr>
          <a:xfrm>
            <a:off x="30683594" y="28522978"/>
            <a:ext cx="7564021" cy="784830"/>
          </a:xfrm>
          <a:prstGeom prst="rect">
            <a:avLst/>
          </a:prstGeom>
          <a:noFill/>
        </p:spPr>
        <p:txBody>
          <a:bodyPr wrap="square" rtlCol="0">
            <a:spAutoFit/>
          </a:bodyPr>
          <a:lstStyle/>
          <a:p>
            <a:pPr algn="ctr"/>
            <a:r>
              <a:rPr lang="en-GB" sz="2000" b="1" dirty="0">
                <a:latin typeface="Times New Roman" panose="02020603050405020304" pitchFamily="18" charset="0"/>
                <a:cs typeface="Times New Roman" panose="02020603050405020304" pitchFamily="18" charset="0"/>
              </a:rPr>
              <a:t>Fig. 9 : LSTM prediction on  3 years of test data 2019-2021</a:t>
            </a:r>
            <a:endParaRPr lang="en-GB" sz="2000" dirty="0">
              <a:latin typeface="Times New Roman" panose="02020603050405020304" pitchFamily="18" charset="0"/>
              <a:cs typeface="Times New Roman" panose="02020603050405020304" pitchFamily="18" charset="0"/>
            </a:endParaRPr>
          </a:p>
          <a:p>
            <a:endParaRPr lang="en-BD" sz="2500" dirty="0">
              <a:latin typeface="Times New Roman" panose="02020603050405020304" pitchFamily="18" charset="0"/>
              <a:cs typeface="Times New Roman" panose="02020603050405020304" pitchFamily="18" charset="0"/>
            </a:endParaRPr>
          </a:p>
        </p:txBody>
      </p:sp>
      <p:sp>
        <p:nvSpPr>
          <p:cNvPr id="44" name="TextBox 55">
            <a:extLst>
              <a:ext uri="{FF2B5EF4-FFF2-40B4-BE49-F238E27FC236}">
                <a16:creationId xmlns:a16="http://schemas.microsoft.com/office/drawing/2014/main" id="{616323B5-1ABE-D18B-DC85-AE482D8DFE9F}"/>
              </a:ext>
            </a:extLst>
          </p:cNvPr>
          <p:cNvSpPr txBox="1">
            <a:spLocks noChangeArrowheads="1"/>
          </p:cNvSpPr>
          <p:nvPr/>
        </p:nvSpPr>
        <p:spPr bwMode="auto">
          <a:xfrm>
            <a:off x="15188211" y="30270037"/>
            <a:ext cx="14232811" cy="1015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lIns="91434" tIns="45717" rIns="91434" bIns="45717">
            <a:spAutoFit/>
          </a:bodyPr>
          <a:lstStyle>
            <a:lvl1pPr marL="685800" indent="-457200" eaLnBrk="0" hangingPunct="0">
              <a:defRPr sz="9900">
                <a:solidFill>
                  <a:schemeClr val="tx1"/>
                </a:solidFill>
                <a:latin typeface="Arial" charset="0"/>
              </a:defRPr>
            </a:lvl1pPr>
            <a:lvl2pPr marL="742950" indent="-285750" eaLnBrk="0" hangingPunct="0">
              <a:defRPr sz="9900">
                <a:solidFill>
                  <a:schemeClr val="tx1"/>
                </a:solidFill>
                <a:latin typeface="Arial" charset="0"/>
              </a:defRPr>
            </a:lvl2pPr>
            <a:lvl3pPr marL="1143000" indent="-228600" eaLnBrk="0" hangingPunct="0">
              <a:defRPr sz="9900">
                <a:solidFill>
                  <a:schemeClr val="tx1"/>
                </a:solidFill>
                <a:latin typeface="Arial" charset="0"/>
              </a:defRPr>
            </a:lvl3pPr>
            <a:lvl4pPr marL="1600200" indent="-228600" eaLnBrk="0" hangingPunct="0">
              <a:defRPr sz="9900">
                <a:solidFill>
                  <a:schemeClr val="tx1"/>
                </a:solidFill>
                <a:latin typeface="Arial" charset="0"/>
              </a:defRPr>
            </a:lvl4pPr>
            <a:lvl5pPr marL="2057400" indent="-228600" eaLnBrk="0" hangingPunct="0">
              <a:defRPr sz="9900">
                <a:solidFill>
                  <a:schemeClr val="tx1"/>
                </a:solidFill>
                <a:latin typeface="Arial" charset="0"/>
              </a:defRPr>
            </a:lvl5pPr>
            <a:lvl6pPr marL="2514600" indent="-228600" defTabSz="5013325" eaLnBrk="0" fontAlgn="base" hangingPunct="0">
              <a:spcBef>
                <a:spcPct val="0"/>
              </a:spcBef>
              <a:spcAft>
                <a:spcPct val="0"/>
              </a:spcAft>
              <a:defRPr sz="9900">
                <a:solidFill>
                  <a:schemeClr val="tx1"/>
                </a:solidFill>
                <a:latin typeface="Arial" charset="0"/>
              </a:defRPr>
            </a:lvl6pPr>
            <a:lvl7pPr marL="2971800" indent="-228600" defTabSz="5013325" eaLnBrk="0" fontAlgn="base" hangingPunct="0">
              <a:spcBef>
                <a:spcPct val="0"/>
              </a:spcBef>
              <a:spcAft>
                <a:spcPct val="0"/>
              </a:spcAft>
              <a:defRPr sz="9900">
                <a:solidFill>
                  <a:schemeClr val="tx1"/>
                </a:solidFill>
                <a:latin typeface="Arial" charset="0"/>
              </a:defRPr>
            </a:lvl7pPr>
            <a:lvl8pPr marL="3429000" indent="-228600" defTabSz="5013325" eaLnBrk="0" fontAlgn="base" hangingPunct="0">
              <a:spcBef>
                <a:spcPct val="0"/>
              </a:spcBef>
              <a:spcAft>
                <a:spcPct val="0"/>
              </a:spcAft>
              <a:defRPr sz="9900">
                <a:solidFill>
                  <a:schemeClr val="tx1"/>
                </a:solidFill>
                <a:latin typeface="Arial" charset="0"/>
              </a:defRPr>
            </a:lvl8pPr>
            <a:lvl9pPr marL="3886200" indent="-228600" defTabSz="5013325" eaLnBrk="0" fontAlgn="base" hangingPunct="0">
              <a:spcBef>
                <a:spcPct val="0"/>
              </a:spcBef>
              <a:spcAft>
                <a:spcPct val="0"/>
              </a:spcAft>
              <a:defRPr sz="9900">
                <a:solidFill>
                  <a:schemeClr val="tx1"/>
                </a:solidFill>
                <a:latin typeface="Arial" charset="0"/>
              </a:defRPr>
            </a:lvl9pPr>
          </a:lstStyle>
          <a:p>
            <a:pPr eaLnBrk="1" hangingPunct="1">
              <a:buFont typeface="Arial" charset="0"/>
              <a:buChar char="•"/>
            </a:pPr>
            <a:r>
              <a:rPr lang="en-GB" sz="2000" dirty="0">
                <a:latin typeface="Times New Roman" panose="02020603050405020304" pitchFamily="18" charset="0"/>
                <a:cs typeface="Times New Roman" panose="02020603050405020304" pitchFamily="18" charset="0"/>
              </a:rPr>
              <a:t>The data is satellite derived ;thus, temporal and spatial resolution of data is a limitation of this study.</a:t>
            </a:r>
          </a:p>
          <a:p>
            <a:pPr eaLnBrk="1" hangingPunct="1">
              <a:buFont typeface="Arial" charset="0"/>
              <a:buChar char="•"/>
            </a:pPr>
            <a:r>
              <a:rPr lang="en-GB" sz="2000" dirty="0">
                <a:latin typeface="Times New Roman" panose="02020603050405020304" pitchFamily="18" charset="0"/>
                <a:cs typeface="Times New Roman" panose="02020603050405020304" pitchFamily="18" charset="0"/>
              </a:rPr>
              <a:t>We had county-level RMSF cases. More, granular-level data will facilitate more accurate modelling of the disease dynamics.</a:t>
            </a:r>
          </a:p>
          <a:p>
            <a:pPr eaLnBrk="1" hangingPunct="1">
              <a:buFont typeface="Arial" charset="0"/>
              <a:buChar char="•"/>
            </a:pPr>
            <a:r>
              <a:rPr lang="en-GB" sz="2000" dirty="0">
                <a:latin typeface="Times New Roman" panose="02020603050405020304" pitchFamily="18" charset="0"/>
                <a:cs typeface="Times New Roman" panose="02020603050405020304" pitchFamily="18" charset="0"/>
              </a:rPr>
              <a:t>In future work, authors want to integrate more granular RMSF data  at zip-code level to improve the prediction model.</a:t>
            </a:r>
          </a:p>
        </p:txBody>
      </p:sp>
      <p:sp>
        <p:nvSpPr>
          <p:cNvPr id="45" name="TextBox 44">
            <a:extLst>
              <a:ext uri="{FF2B5EF4-FFF2-40B4-BE49-F238E27FC236}">
                <a16:creationId xmlns:a16="http://schemas.microsoft.com/office/drawing/2014/main" id="{5F45930F-3165-8940-DE6D-38D91CD51B74}"/>
              </a:ext>
            </a:extLst>
          </p:cNvPr>
          <p:cNvSpPr txBox="1"/>
          <p:nvPr/>
        </p:nvSpPr>
        <p:spPr>
          <a:xfrm>
            <a:off x="15491452" y="29186819"/>
            <a:ext cx="13965335" cy="861768"/>
          </a:xfrm>
          <a:prstGeom prst="rect">
            <a:avLst/>
          </a:prstGeom>
          <a:solidFill>
            <a:schemeClr val="tx2">
              <a:lumMod val="20000"/>
              <a:lumOff val="80000"/>
            </a:schemeClr>
          </a:solidFill>
          <a:ln w="25400">
            <a:noFill/>
          </a:ln>
        </p:spPr>
        <p:txBody>
          <a:bodyPr wrap="square" lIns="91434" tIns="45717" rIns="91434" bIns="45717">
            <a:spAutoFit/>
          </a:bodyPr>
          <a:lstStyle/>
          <a:p>
            <a:pPr marL="227013" defTabSz="5015811" fontAlgn="auto">
              <a:spcBef>
                <a:spcPts val="0"/>
              </a:spcBef>
              <a:spcAft>
                <a:spcPts val="0"/>
              </a:spcAft>
              <a:defRPr/>
            </a:pPr>
            <a:r>
              <a:rPr lang="en-GB" sz="5000" b="1" cap="small" dirty="0">
                <a:latin typeface="Times New Roman" panose="02020603050405020304" pitchFamily="18" charset="0"/>
                <a:cs typeface="Times New Roman" panose="02020603050405020304" pitchFamily="18" charset="0"/>
              </a:rPr>
              <a:t>L</a:t>
            </a:r>
            <a:r>
              <a:rPr lang="en-US" sz="5000" b="1" cap="small" dirty="0">
                <a:latin typeface="Times New Roman" panose="02020603050405020304" pitchFamily="18" charset="0"/>
                <a:cs typeface="Times New Roman" panose="02020603050405020304" pitchFamily="18" charset="0"/>
              </a:rPr>
              <a:t>imitation and future work</a:t>
            </a:r>
          </a:p>
        </p:txBody>
      </p:sp>
      <p:sp>
        <p:nvSpPr>
          <p:cNvPr id="46" name="TextBox 55">
            <a:extLst>
              <a:ext uri="{FF2B5EF4-FFF2-40B4-BE49-F238E27FC236}">
                <a16:creationId xmlns:a16="http://schemas.microsoft.com/office/drawing/2014/main" id="{115760F6-7D40-667B-ED33-44414B8434FC}"/>
              </a:ext>
            </a:extLst>
          </p:cNvPr>
          <p:cNvSpPr txBox="1">
            <a:spLocks noChangeArrowheads="1"/>
          </p:cNvSpPr>
          <p:nvPr/>
        </p:nvSpPr>
        <p:spPr bwMode="auto">
          <a:xfrm>
            <a:off x="30310417" y="30180887"/>
            <a:ext cx="13304676" cy="1323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lIns="91434" tIns="45717" rIns="91434" bIns="45717">
            <a:spAutoFit/>
          </a:bodyPr>
          <a:lstStyle>
            <a:lvl1pPr marL="685800" indent="-457200" eaLnBrk="0" hangingPunct="0">
              <a:defRPr sz="9900">
                <a:solidFill>
                  <a:schemeClr val="tx1"/>
                </a:solidFill>
                <a:latin typeface="Arial" charset="0"/>
              </a:defRPr>
            </a:lvl1pPr>
            <a:lvl2pPr marL="742950" indent="-285750" eaLnBrk="0" hangingPunct="0">
              <a:defRPr sz="9900">
                <a:solidFill>
                  <a:schemeClr val="tx1"/>
                </a:solidFill>
                <a:latin typeface="Arial" charset="0"/>
              </a:defRPr>
            </a:lvl2pPr>
            <a:lvl3pPr marL="1143000" indent="-228600" eaLnBrk="0" hangingPunct="0">
              <a:defRPr sz="9900">
                <a:solidFill>
                  <a:schemeClr val="tx1"/>
                </a:solidFill>
                <a:latin typeface="Arial" charset="0"/>
              </a:defRPr>
            </a:lvl3pPr>
            <a:lvl4pPr marL="1600200" indent="-228600" eaLnBrk="0" hangingPunct="0">
              <a:defRPr sz="9900">
                <a:solidFill>
                  <a:schemeClr val="tx1"/>
                </a:solidFill>
                <a:latin typeface="Arial" charset="0"/>
              </a:defRPr>
            </a:lvl4pPr>
            <a:lvl5pPr marL="2057400" indent="-228600" eaLnBrk="0" hangingPunct="0">
              <a:defRPr sz="9900">
                <a:solidFill>
                  <a:schemeClr val="tx1"/>
                </a:solidFill>
                <a:latin typeface="Arial" charset="0"/>
              </a:defRPr>
            </a:lvl5pPr>
            <a:lvl6pPr marL="2514600" indent="-228600" defTabSz="5013325" eaLnBrk="0" fontAlgn="base" hangingPunct="0">
              <a:spcBef>
                <a:spcPct val="0"/>
              </a:spcBef>
              <a:spcAft>
                <a:spcPct val="0"/>
              </a:spcAft>
              <a:defRPr sz="9900">
                <a:solidFill>
                  <a:schemeClr val="tx1"/>
                </a:solidFill>
                <a:latin typeface="Arial" charset="0"/>
              </a:defRPr>
            </a:lvl6pPr>
            <a:lvl7pPr marL="2971800" indent="-228600" defTabSz="5013325" eaLnBrk="0" fontAlgn="base" hangingPunct="0">
              <a:spcBef>
                <a:spcPct val="0"/>
              </a:spcBef>
              <a:spcAft>
                <a:spcPct val="0"/>
              </a:spcAft>
              <a:defRPr sz="9900">
                <a:solidFill>
                  <a:schemeClr val="tx1"/>
                </a:solidFill>
                <a:latin typeface="Arial" charset="0"/>
              </a:defRPr>
            </a:lvl7pPr>
            <a:lvl8pPr marL="3429000" indent="-228600" defTabSz="5013325" eaLnBrk="0" fontAlgn="base" hangingPunct="0">
              <a:spcBef>
                <a:spcPct val="0"/>
              </a:spcBef>
              <a:spcAft>
                <a:spcPct val="0"/>
              </a:spcAft>
              <a:defRPr sz="9900">
                <a:solidFill>
                  <a:schemeClr val="tx1"/>
                </a:solidFill>
                <a:latin typeface="Arial" charset="0"/>
              </a:defRPr>
            </a:lvl8pPr>
            <a:lvl9pPr marL="3886200" indent="-228600" defTabSz="5013325" eaLnBrk="0" fontAlgn="base" hangingPunct="0">
              <a:spcBef>
                <a:spcPct val="0"/>
              </a:spcBef>
              <a:spcAft>
                <a:spcPct val="0"/>
              </a:spcAft>
              <a:defRPr sz="9900">
                <a:solidFill>
                  <a:schemeClr val="tx1"/>
                </a:solidFill>
                <a:latin typeface="Arial" charset="0"/>
              </a:defRPr>
            </a:lvl9pPr>
          </a:lstStyle>
          <a:p>
            <a:pPr eaLnBrk="1" hangingPunct="1">
              <a:buFont typeface="Arial" charset="0"/>
              <a:buChar char="•"/>
            </a:pPr>
            <a:r>
              <a:rPr lang="en-GB" sz="2000" dirty="0">
                <a:latin typeface="Times New Roman" panose="02020603050405020304" pitchFamily="18" charset="0"/>
                <a:cs typeface="Times New Roman" panose="02020603050405020304" pitchFamily="18" charset="0"/>
              </a:rPr>
              <a:t>This work was facilitated with Google Earth Engine and ADHS, we thank to GEE team and ADHS.</a:t>
            </a:r>
          </a:p>
          <a:p>
            <a:pPr eaLnBrk="1" hangingPunct="1">
              <a:buFont typeface="Arial" charset="0"/>
              <a:buChar char="•"/>
            </a:pPr>
            <a:r>
              <a:rPr lang="en-GB" sz="2000" dirty="0">
                <a:latin typeface="Times New Roman" panose="02020603050405020304" pitchFamily="18" charset="0"/>
                <a:cs typeface="Times New Roman" panose="02020603050405020304" pitchFamily="18" charset="0"/>
              </a:rPr>
              <a:t>Funding for this project provided by the National Science Foundation, Award Number 201960.</a:t>
            </a:r>
          </a:p>
          <a:p>
            <a:pPr eaLnBrk="1" hangingPunct="1">
              <a:buFont typeface="Arial" charset="0"/>
              <a:buChar char="•"/>
            </a:pPr>
            <a:r>
              <a:rPr lang="en-GB" sz="2000" dirty="0">
                <a:latin typeface="Times New Roman" panose="02020603050405020304" pitchFamily="18" charset="0"/>
                <a:cs typeface="Times New Roman" panose="02020603050405020304" pitchFamily="18" charset="0"/>
              </a:rPr>
              <a:t>This work has not been formally reviewed by NSF. The views expressed are solely those of the authors and do not necessarily reflect those of these Agencies.</a:t>
            </a:r>
          </a:p>
        </p:txBody>
      </p:sp>
      <p:sp>
        <p:nvSpPr>
          <p:cNvPr id="47" name="TextBox 46">
            <a:extLst>
              <a:ext uri="{FF2B5EF4-FFF2-40B4-BE49-F238E27FC236}">
                <a16:creationId xmlns:a16="http://schemas.microsoft.com/office/drawing/2014/main" id="{05F26599-3221-D449-8E4F-C230355387EF}"/>
              </a:ext>
            </a:extLst>
          </p:cNvPr>
          <p:cNvSpPr txBox="1"/>
          <p:nvPr/>
        </p:nvSpPr>
        <p:spPr>
          <a:xfrm>
            <a:off x="343411" y="18706340"/>
            <a:ext cx="13940753" cy="862013"/>
          </a:xfrm>
          <a:prstGeom prst="rect">
            <a:avLst/>
          </a:prstGeom>
          <a:solidFill>
            <a:schemeClr val="tx2">
              <a:lumMod val="20000"/>
              <a:lumOff val="80000"/>
            </a:schemeClr>
          </a:solidFill>
          <a:ln w="25400">
            <a:noFill/>
          </a:ln>
        </p:spPr>
        <p:txBody>
          <a:bodyPr wrap="square" lIns="91434" tIns="45717" rIns="91434" bIns="45717">
            <a:spAutoFit/>
          </a:bodyPr>
          <a:lstStyle/>
          <a:p>
            <a:pPr marL="227013" defTabSz="5015811" fontAlgn="auto">
              <a:spcBef>
                <a:spcPts val="0"/>
              </a:spcBef>
              <a:spcAft>
                <a:spcPts val="0"/>
              </a:spcAft>
              <a:defRPr/>
            </a:pPr>
            <a:r>
              <a:rPr lang="en-US" sz="5000" b="1" cap="small" dirty="0" err="1">
                <a:latin typeface="Times New Roman" panose="02020603050405020304" pitchFamily="18" charset="0"/>
                <a:cs typeface="Times New Roman" panose="02020603050405020304" pitchFamily="18" charset="0"/>
              </a:rPr>
              <a:t>Geovisualization</a:t>
            </a:r>
            <a:r>
              <a:rPr lang="en-US" sz="5000" b="1" cap="small" dirty="0">
                <a:latin typeface="Times New Roman" panose="02020603050405020304" pitchFamily="18" charset="0"/>
                <a:cs typeface="Times New Roman" panose="02020603050405020304" pitchFamily="18" charset="0"/>
              </a:rPr>
              <a:t> web  interface</a:t>
            </a:r>
          </a:p>
        </p:txBody>
      </p:sp>
      <p:pic>
        <p:nvPicPr>
          <p:cNvPr id="33" name="Picture 32">
            <a:extLst>
              <a:ext uri="{FF2B5EF4-FFF2-40B4-BE49-F238E27FC236}">
                <a16:creationId xmlns:a16="http://schemas.microsoft.com/office/drawing/2014/main" id="{8C000C22-9FF1-964E-85D5-3FDE7A2404C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3228" y="19865608"/>
            <a:ext cx="6293428" cy="6342652"/>
          </a:xfrm>
          <a:prstGeom prst="rect">
            <a:avLst/>
          </a:prstGeom>
        </p:spPr>
      </p:pic>
      <p:pic>
        <p:nvPicPr>
          <p:cNvPr id="40" name="Picture 39">
            <a:extLst>
              <a:ext uri="{FF2B5EF4-FFF2-40B4-BE49-F238E27FC236}">
                <a16:creationId xmlns:a16="http://schemas.microsoft.com/office/drawing/2014/main" id="{A6CD147D-9D2E-494F-A2B8-CA44DD93486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737032" y="10771682"/>
            <a:ext cx="8039100" cy="4973878"/>
          </a:xfrm>
          <a:prstGeom prst="rect">
            <a:avLst/>
          </a:prstGeom>
          <a:ln>
            <a:solidFill>
              <a:schemeClr val="bg1"/>
            </a:solidFill>
          </a:ln>
        </p:spPr>
      </p:pic>
      <p:pic>
        <p:nvPicPr>
          <p:cNvPr id="49" name="Picture 48">
            <a:extLst>
              <a:ext uri="{FF2B5EF4-FFF2-40B4-BE49-F238E27FC236}">
                <a16:creationId xmlns:a16="http://schemas.microsoft.com/office/drawing/2014/main" id="{2793E4A5-387B-4349-944E-47B82B2EE56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92291" y="19865608"/>
            <a:ext cx="6691874" cy="6342652"/>
          </a:xfrm>
          <a:prstGeom prst="rect">
            <a:avLst/>
          </a:prstGeom>
        </p:spPr>
      </p:pic>
      <p:pic>
        <p:nvPicPr>
          <p:cNvPr id="51" name="Picture 50">
            <a:extLst>
              <a:ext uri="{FF2B5EF4-FFF2-40B4-BE49-F238E27FC236}">
                <a16:creationId xmlns:a16="http://schemas.microsoft.com/office/drawing/2014/main" id="{AC8B26EE-F586-1B44-9F6C-56B879880CF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4563823" y="10635584"/>
            <a:ext cx="6557926" cy="5663022"/>
          </a:xfrm>
          <a:prstGeom prst="rect">
            <a:avLst/>
          </a:prstGeom>
        </p:spPr>
      </p:pic>
      <p:pic>
        <p:nvPicPr>
          <p:cNvPr id="57" name="Picture 56">
            <a:extLst>
              <a:ext uri="{FF2B5EF4-FFF2-40B4-BE49-F238E27FC236}">
                <a16:creationId xmlns:a16="http://schemas.microsoft.com/office/drawing/2014/main" id="{AC072642-14E5-FB45-85C2-50D8AB9C594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1367086" y="10635584"/>
            <a:ext cx="11030022" cy="4818623"/>
          </a:xfrm>
          <a:prstGeom prst="rect">
            <a:avLst/>
          </a:prstGeom>
          <a:ln>
            <a:solidFill>
              <a:schemeClr val="tx1"/>
            </a:solidFill>
          </a:ln>
        </p:spPr>
      </p:pic>
      <p:pic>
        <p:nvPicPr>
          <p:cNvPr id="59" name="Picture 58">
            <a:extLst>
              <a:ext uri="{FF2B5EF4-FFF2-40B4-BE49-F238E27FC236}">
                <a16:creationId xmlns:a16="http://schemas.microsoft.com/office/drawing/2014/main" id="{D9509EB8-1792-B846-ADDE-2DCF2C4D1E9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6668623" y="17338249"/>
            <a:ext cx="6809302" cy="4415478"/>
          </a:xfrm>
          <a:prstGeom prst="rect">
            <a:avLst/>
          </a:prstGeom>
        </p:spPr>
      </p:pic>
      <p:pic>
        <p:nvPicPr>
          <p:cNvPr id="61" name="Picture 60">
            <a:extLst>
              <a:ext uri="{FF2B5EF4-FFF2-40B4-BE49-F238E27FC236}">
                <a16:creationId xmlns:a16="http://schemas.microsoft.com/office/drawing/2014/main" id="{FC7262C5-2D68-714E-B1E6-4FFA8559D43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3776132" y="17413860"/>
            <a:ext cx="7166103" cy="4121393"/>
          </a:xfrm>
          <a:prstGeom prst="rect">
            <a:avLst/>
          </a:prstGeom>
        </p:spPr>
      </p:pic>
      <p:sp>
        <p:nvSpPr>
          <p:cNvPr id="62" name="TextBox 61">
            <a:extLst>
              <a:ext uri="{FF2B5EF4-FFF2-40B4-BE49-F238E27FC236}">
                <a16:creationId xmlns:a16="http://schemas.microsoft.com/office/drawing/2014/main" id="{FA7E8DE0-B5C8-2949-8C22-683667330D03}"/>
              </a:ext>
            </a:extLst>
          </p:cNvPr>
          <p:cNvSpPr txBox="1"/>
          <p:nvPr/>
        </p:nvSpPr>
        <p:spPr>
          <a:xfrm>
            <a:off x="34203779" y="21527772"/>
            <a:ext cx="5517952" cy="477054"/>
          </a:xfrm>
          <a:prstGeom prst="rect">
            <a:avLst/>
          </a:prstGeom>
          <a:noFill/>
        </p:spPr>
        <p:txBody>
          <a:bodyPr wrap="square" rtlCol="0">
            <a:spAutoFit/>
          </a:bodyPr>
          <a:lstStyle/>
          <a:p>
            <a:r>
              <a:rPr lang="en-GB" sz="2500" b="1" dirty="0">
                <a:latin typeface="Times New Roman" panose="02020603050405020304" pitchFamily="18" charset="0"/>
                <a:cs typeface="Times New Roman" panose="02020603050405020304" pitchFamily="18" charset="0"/>
              </a:rPr>
              <a:t>Fig 7: Feature importance of RF </a:t>
            </a:r>
            <a:endParaRPr lang="en-BD" sz="2500" dirty="0">
              <a:latin typeface="Times New Roman" panose="02020603050405020304" pitchFamily="18" charset="0"/>
              <a:cs typeface="Times New Roman" panose="02020603050405020304" pitchFamily="18" charset="0"/>
            </a:endParaRPr>
          </a:p>
        </p:txBody>
      </p:sp>
      <p:pic>
        <p:nvPicPr>
          <p:cNvPr id="64" name="Picture 63">
            <a:extLst>
              <a:ext uri="{FF2B5EF4-FFF2-40B4-BE49-F238E27FC236}">
                <a16:creationId xmlns:a16="http://schemas.microsoft.com/office/drawing/2014/main" id="{3F87FC46-EAA1-F749-9AAA-592B05048762}"/>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2588295" y="17302323"/>
            <a:ext cx="7595699" cy="4005186"/>
          </a:xfrm>
          <a:prstGeom prst="rect">
            <a:avLst/>
          </a:prstGeom>
        </p:spPr>
      </p:pic>
      <p:sp>
        <p:nvSpPr>
          <p:cNvPr id="67" name="TextBox 66">
            <a:extLst>
              <a:ext uri="{FF2B5EF4-FFF2-40B4-BE49-F238E27FC236}">
                <a16:creationId xmlns:a16="http://schemas.microsoft.com/office/drawing/2014/main" id="{268A0DA1-9DC2-C84E-B72C-B635E6B782FB}"/>
              </a:ext>
            </a:extLst>
          </p:cNvPr>
          <p:cNvSpPr txBox="1"/>
          <p:nvPr/>
        </p:nvSpPr>
        <p:spPr>
          <a:xfrm>
            <a:off x="25547409" y="21684206"/>
            <a:ext cx="5517952" cy="477054"/>
          </a:xfrm>
          <a:prstGeom prst="rect">
            <a:avLst/>
          </a:prstGeom>
          <a:noFill/>
        </p:spPr>
        <p:txBody>
          <a:bodyPr wrap="square" rtlCol="0">
            <a:spAutoFit/>
          </a:bodyPr>
          <a:lstStyle/>
          <a:p>
            <a:r>
              <a:rPr lang="en-GB" sz="2500" b="1" dirty="0">
                <a:latin typeface="Times New Roman" panose="02020603050405020304" pitchFamily="18" charset="0"/>
                <a:cs typeface="Times New Roman" panose="02020603050405020304" pitchFamily="18" charset="0"/>
              </a:rPr>
              <a:t>Fig 6: Final Confusion Matrix</a:t>
            </a:r>
            <a:endParaRPr lang="en-BD" sz="2500" dirty="0">
              <a:latin typeface="Times New Roman" panose="02020603050405020304" pitchFamily="18" charset="0"/>
              <a:cs typeface="Times New Roman" panose="02020603050405020304" pitchFamily="18" charset="0"/>
            </a:endParaRPr>
          </a:p>
        </p:txBody>
      </p:sp>
      <p:pic>
        <p:nvPicPr>
          <p:cNvPr id="69" name="Picture 68">
            <a:extLst>
              <a:ext uri="{FF2B5EF4-FFF2-40B4-BE49-F238E27FC236}">
                <a16:creationId xmlns:a16="http://schemas.microsoft.com/office/drawing/2014/main" id="{219F7E04-290F-B944-9BE0-16695EEEF5C7}"/>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6537925" y="22569232"/>
            <a:ext cx="14399221" cy="5854266"/>
          </a:xfrm>
          <a:prstGeom prst="rect">
            <a:avLst/>
          </a:prstGeom>
        </p:spPr>
      </p:pic>
      <p:pic>
        <p:nvPicPr>
          <p:cNvPr id="11" name="Picture 10">
            <a:extLst>
              <a:ext uri="{FF2B5EF4-FFF2-40B4-BE49-F238E27FC236}">
                <a16:creationId xmlns:a16="http://schemas.microsoft.com/office/drawing/2014/main" id="{6C77AABF-01C3-F83F-045A-8DFAFC838082}"/>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6067710" y="22368742"/>
            <a:ext cx="9799127" cy="5987856"/>
          </a:xfrm>
          <a:prstGeom prst="rect">
            <a:avLst/>
          </a:prstGeom>
        </p:spPr>
      </p:pic>
      <p:sp>
        <p:nvSpPr>
          <p:cNvPr id="12" name="TextBox 11">
            <a:extLst>
              <a:ext uri="{FF2B5EF4-FFF2-40B4-BE49-F238E27FC236}">
                <a16:creationId xmlns:a16="http://schemas.microsoft.com/office/drawing/2014/main" id="{A7C7BF38-F7F2-C1CD-68E9-5800761B1ACE}"/>
              </a:ext>
            </a:extLst>
          </p:cNvPr>
          <p:cNvSpPr txBox="1"/>
          <p:nvPr/>
        </p:nvSpPr>
        <p:spPr>
          <a:xfrm>
            <a:off x="17185262" y="28540508"/>
            <a:ext cx="7564021" cy="861774"/>
          </a:xfrm>
          <a:prstGeom prst="rect">
            <a:avLst/>
          </a:prstGeom>
          <a:noFill/>
        </p:spPr>
        <p:txBody>
          <a:bodyPr wrap="square" rtlCol="0">
            <a:spAutoFit/>
          </a:bodyPr>
          <a:lstStyle/>
          <a:p>
            <a:pPr algn="ctr"/>
            <a:r>
              <a:rPr lang="en-GB" sz="2500" b="1" dirty="0">
                <a:latin typeface="Times New Roman" panose="02020603050405020304" pitchFamily="18" charset="0"/>
                <a:cs typeface="Times New Roman" panose="02020603050405020304" pitchFamily="18" charset="0"/>
              </a:rPr>
              <a:t>Fig. 8 : RMSE of test and training data</a:t>
            </a:r>
            <a:endParaRPr lang="en-GB" sz="2500" dirty="0">
              <a:latin typeface="Times New Roman" panose="02020603050405020304" pitchFamily="18" charset="0"/>
              <a:cs typeface="Times New Roman" panose="02020603050405020304" pitchFamily="18" charset="0"/>
            </a:endParaRPr>
          </a:p>
          <a:p>
            <a:endParaRPr lang="en-BD"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626039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3069</TotalTime>
  <Words>868</Words>
  <Application>Microsoft Macintosh PowerPoint</Application>
  <PresentationFormat>Custom</PresentationFormat>
  <Paragraphs>60</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Shekh Md. shajid Hasan Tusher</dc:creator>
  <cp:lastModifiedBy>Al-Iqram Hridoy</cp:lastModifiedBy>
  <cp:revision>11</cp:revision>
  <dcterms:created xsi:type="dcterms:W3CDTF">2022-11-14T07:24:47Z</dcterms:created>
  <dcterms:modified xsi:type="dcterms:W3CDTF">2023-03-17T08:19:27Z</dcterms:modified>
</cp:coreProperties>
</file>