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825" autoAdjust="0"/>
  </p:normalViewPr>
  <p:slideViewPr>
    <p:cSldViewPr snapToGrid="0">
      <p:cViewPr>
        <p:scale>
          <a:sx n="38" d="100"/>
          <a:sy n="38" d="100"/>
        </p:scale>
        <p:origin x="-194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ED6CE-786A-B142-ACC0-F0E3AB5B29A9}" type="datetimeFigureOut">
              <a:rPr lang="en-BD" smtClean="0"/>
              <a:t>17/3/23</a:t>
            </a:fld>
            <a:endParaRPr lang="en-B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1431B-CECF-E54C-9406-BB99A052CF65}" type="slidenum">
              <a:rPr lang="en-BD" smtClean="0"/>
              <a:t>‹#›</a:t>
            </a:fld>
            <a:endParaRPr lang="en-BD"/>
          </a:p>
        </p:txBody>
      </p:sp>
    </p:spTree>
    <p:extLst>
      <p:ext uri="{BB962C8B-B14F-4D97-AF65-F5344CB8AC3E}">
        <p14:creationId xmlns:p14="http://schemas.microsoft.com/office/powerpoint/2010/main" val="51221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B3C1431B-CECF-E54C-9406-BB99A052CF65}" type="slidenum">
              <a:rPr lang="en-BD" smtClean="0"/>
              <a:t>1</a:t>
            </a:fld>
            <a:endParaRPr lang="en-BD"/>
          </a:p>
        </p:txBody>
      </p:sp>
    </p:spTree>
    <p:extLst>
      <p:ext uri="{BB962C8B-B14F-4D97-AF65-F5344CB8AC3E}">
        <p14:creationId xmlns:p14="http://schemas.microsoft.com/office/powerpoint/2010/main" val="403463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366259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89431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102955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5236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6A0C50-A864-4918-AC42-F99F37DBB7FB}"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18820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6A0C50-A864-4918-AC42-F99F37DBB7FB}" type="datetimeFigureOut">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4157515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6A0C50-A864-4918-AC42-F99F37DBB7FB}" type="datetimeFigureOut">
              <a:rPr lang="en-US" smtClean="0"/>
              <a:t>3/17/23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155704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6A0C50-A864-4918-AC42-F99F37DBB7FB}" type="datetimeFigureOut">
              <a:rPr lang="en-US" smtClean="0"/>
              <a:t>3/17/23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8635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A0C50-A864-4918-AC42-F99F37DBB7FB}" type="datetimeFigureOut">
              <a:rPr lang="en-US" smtClean="0"/>
              <a:t>3/17/23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24773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B6A0C50-A864-4918-AC42-F99F37DBB7FB}" type="datetimeFigureOut">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308212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B6A0C50-A864-4918-AC42-F99F37DBB7FB}" type="datetimeFigureOut">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679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B6A0C50-A864-4918-AC42-F99F37DBB7FB}" type="datetimeFigureOut">
              <a:rPr lang="en-US" smtClean="0"/>
              <a:t>3/17/23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178136A-62B6-4BC7-B44D-4F6FD787ABEC}" type="slidenum">
              <a:rPr lang="en-US" smtClean="0"/>
              <a:t>‹#›</a:t>
            </a:fld>
            <a:endParaRPr lang="en-US"/>
          </a:p>
        </p:txBody>
      </p:sp>
    </p:spTree>
    <p:extLst>
      <p:ext uri="{BB962C8B-B14F-4D97-AF65-F5344CB8AC3E}">
        <p14:creationId xmlns:p14="http://schemas.microsoft.com/office/powerpoint/2010/main" val="30194616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38ED17-0212-E734-8184-E79CFB873035}"/>
              </a:ext>
            </a:extLst>
          </p:cNvPr>
          <p:cNvSpPr txBox="1"/>
          <p:nvPr/>
        </p:nvSpPr>
        <p:spPr>
          <a:xfrm>
            <a:off x="0" y="256247"/>
            <a:ext cx="43891200" cy="4893647"/>
          </a:xfrm>
          <a:prstGeom prst="rect">
            <a:avLst/>
          </a:prstGeom>
          <a:solidFill>
            <a:schemeClr val="accent3">
              <a:lumMod val="20000"/>
              <a:lumOff val="80000"/>
            </a:schemeClr>
          </a:solidFill>
        </p:spPr>
        <p:txBody>
          <a:bodyPr wrap="square" rtlCol="0">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lang="en-US" sz="7200" b="1" kern="0" dirty="0">
                <a:solidFill>
                  <a:prstClr val="black"/>
                </a:solidFill>
                <a:latin typeface="Times New Roman" panose="02020603050405020304" pitchFamily="18" charset="0"/>
                <a:cs typeface="Times New Roman" panose="02020603050405020304" pitchFamily="18" charset="0"/>
              </a:rPr>
              <a:t> Integrating </a:t>
            </a:r>
            <a:r>
              <a:rPr lang="en-US" sz="7200" b="1" kern="0" dirty="0" err="1">
                <a:solidFill>
                  <a:prstClr val="black"/>
                </a:solidFill>
                <a:latin typeface="Times New Roman" panose="02020603050405020304" pitchFamily="18" charset="0"/>
                <a:cs typeface="Times New Roman" panose="02020603050405020304" pitchFamily="18" charset="0"/>
              </a:rPr>
              <a:t>GeoVisualization</a:t>
            </a:r>
            <a:r>
              <a:rPr lang="en-US" sz="7200" b="1" kern="0" dirty="0">
                <a:solidFill>
                  <a:prstClr val="black"/>
                </a:solidFill>
                <a:latin typeface="Times New Roman" panose="02020603050405020304" pitchFamily="18" charset="0"/>
                <a:cs typeface="Times New Roman" panose="02020603050405020304" pitchFamily="18" charset="0"/>
              </a:rPr>
              <a:t>, Machine Learning, and Deep Learning for  Classification and Prediction of Rocky Mountain Spotted Fever in Arizona</a:t>
            </a:r>
            <a:endParaRPr kumimoji="0" lang="en-US" sz="72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a:p>
            <a:pPr marL="0" marR="0" lvl="0" indent="0" algn="ctr" defTabSz="914400" eaLnBrk="1" fontAlgn="base" latinLnBrk="0" hangingPunct="1">
              <a:lnSpc>
                <a:spcPct val="100000"/>
              </a:lnSpc>
              <a:spcBef>
                <a:spcPts val="0"/>
              </a:spcBef>
              <a:spcAft>
                <a:spcPts val="0"/>
              </a:spcAft>
              <a:buClrTx/>
              <a:buSzTx/>
              <a:buFontTx/>
              <a:buNone/>
              <a:tabLst/>
              <a:defRPr/>
            </a:pPr>
            <a:endParaRPr kumimoji="0" lang="en-US" sz="3600" b="0" i="0" u="none" strike="noStrike" kern="0" cap="none" spc="0" normalizeH="0" baseline="-2500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eaLnBrk="1" fontAlgn="base"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Al Ekram Elahee Hridoy</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1,2</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BS; Yan Lin</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1,2</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PhD; Zhuoming Liu</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2,3</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MS</a:t>
            </a:r>
            <a:b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1</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Department of Geography and Environmental Studies, University of New Mexico​</a:t>
            </a:r>
            <a:b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2</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UNM Advanced Spatial Informatics Research and Education(ASPIRE)</a:t>
            </a:r>
            <a:b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3</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Department of Computer Science, University of New Mexico</a:t>
            </a:r>
          </a:p>
        </p:txBody>
      </p:sp>
      <p:pic>
        <p:nvPicPr>
          <p:cNvPr id="10" name="Picture 9">
            <a:extLst>
              <a:ext uri="{FF2B5EF4-FFF2-40B4-BE49-F238E27FC236}">
                <a16:creationId xmlns:a16="http://schemas.microsoft.com/office/drawing/2014/main" id="{4375E1D5-9631-16B9-3FA0-948BB1456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227" y="2377352"/>
            <a:ext cx="3855027" cy="2512193"/>
          </a:xfrm>
          <a:prstGeom prst="rect">
            <a:avLst/>
          </a:prstGeom>
        </p:spPr>
      </p:pic>
      <p:sp>
        <p:nvSpPr>
          <p:cNvPr id="2" name="TextBox 1">
            <a:extLst>
              <a:ext uri="{FF2B5EF4-FFF2-40B4-BE49-F238E27FC236}">
                <a16:creationId xmlns:a16="http://schemas.microsoft.com/office/drawing/2014/main" id="{BDDA337A-71B7-32F9-B156-8F39D4E90FDB}"/>
              </a:ext>
            </a:extLst>
          </p:cNvPr>
          <p:cNvSpPr txBox="1"/>
          <p:nvPr/>
        </p:nvSpPr>
        <p:spPr>
          <a:xfrm>
            <a:off x="275310" y="5983711"/>
            <a:ext cx="13944600" cy="861768"/>
          </a:xfrm>
          <a:prstGeom prst="rect">
            <a:avLst/>
          </a:prstGeom>
          <a:solidFill>
            <a:schemeClr val="tx2">
              <a:lumMod val="20000"/>
              <a:lumOff val="80000"/>
            </a:schemeClr>
          </a:solidFill>
          <a:ln w="25400">
            <a:noFill/>
          </a:ln>
        </p:spPr>
        <p:txBody>
          <a:bodyPr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Problem statement</a:t>
            </a:r>
          </a:p>
        </p:txBody>
      </p:sp>
      <p:sp>
        <p:nvSpPr>
          <p:cNvPr id="3" name="TextBox 53">
            <a:extLst>
              <a:ext uri="{FF2B5EF4-FFF2-40B4-BE49-F238E27FC236}">
                <a16:creationId xmlns:a16="http://schemas.microsoft.com/office/drawing/2014/main" id="{137A54B1-4F55-83E1-F44D-4AEEBD803E50}"/>
              </a:ext>
            </a:extLst>
          </p:cNvPr>
          <p:cNvSpPr txBox="1">
            <a:spLocks noChangeArrowheads="1"/>
          </p:cNvSpPr>
          <p:nvPr/>
        </p:nvSpPr>
        <p:spPr bwMode="auto">
          <a:xfrm>
            <a:off x="275308" y="7033189"/>
            <a:ext cx="13940753" cy="4924419"/>
          </a:xfrm>
          <a:prstGeom prst="rect">
            <a:avLst/>
          </a:prstGeom>
          <a:noFill/>
          <a:ln>
            <a:noFill/>
          </a:ln>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Rocky Mountain Spotted Fever (RMSF) is a potentially fatal Tick Disease (TD) caused by the bacterium Rickettsia and has disproportionally affected communities in southwest US (e.g., Arizona, and Navajo Nation). To address this problem, we have developed a machine and deep  learning classification and prediction system that uses </a:t>
            </a:r>
            <a:r>
              <a:rPr lang="en-GB" sz="2000" dirty="0" err="1">
                <a:latin typeface="Times New Roman" panose="02020603050405020304" pitchFamily="18" charset="0"/>
                <a:cs typeface="Times New Roman" panose="02020603050405020304" pitchFamily="18" charset="0"/>
              </a:rPr>
              <a:t>geovisualization</a:t>
            </a:r>
            <a:r>
              <a:rPr lang="en-GB" sz="2000" dirty="0">
                <a:latin typeface="Times New Roman" panose="02020603050405020304" pitchFamily="18" charset="0"/>
                <a:cs typeface="Times New Roman" panose="02020603050405020304" pitchFamily="18" charset="0"/>
              </a:rPr>
              <a:t> techniques to identify high-risk areas for RMSF in Arizona.</a:t>
            </a:r>
          </a:p>
          <a:p>
            <a:pPr marL="685800" algn="just" eaLnBrk="1" hangingPunct="1">
              <a:buFont typeface="Arial" charset="0"/>
              <a:buChar char="•"/>
              <a:defRPr/>
            </a:pPr>
            <a:endParaRPr lang="en-GB" sz="20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Our system includes a first-of-its-kind climate-based classification model with a Receiver Operating Characteristic Area Under the Curve (ROC AUC ) of 0.97, which can accurately predict which counties in Arizona are most likely to have a high incidence of RMSF. Additionally, we have implemented a deep learning method known as  Long-Short Term Neural Networks(LSTM) to predict the possible occurrence of RMSF in each county.</a:t>
            </a:r>
          </a:p>
          <a:p>
            <a:pPr marL="228600" indent="0" algn="just" eaLnBrk="1" hangingPunct="1">
              <a:defRPr/>
            </a:pPr>
            <a:endParaRPr lang="en-GB" sz="20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Our approach to predicting the spread of RMSF will enable public health officials to take timely preventive measures and allocate resources to the areas at greatest risk. Our machine learning system has the potential to significantly reduce the incidence of this potentially fatal disease in the southwestern United States.</a:t>
            </a:r>
          </a:p>
          <a:p>
            <a:pPr marL="685800" algn="just" eaLnBrk="1" hangingPunct="1">
              <a:buFont typeface="Arial" charset="0"/>
              <a:buChar char="•"/>
              <a:defRPr/>
            </a:pPr>
            <a:endParaRPr lang="en-GB" sz="18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endParaRPr lang="en-GB" sz="18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endParaRPr lang="en-GB"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E0A19D8-1FF0-9CE4-2724-A37E88C1BF4E}"/>
              </a:ext>
            </a:extLst>
          </p:cNvPr>
          <p:cNvSpPr txBox="1"/>
          <p:nvPr/>
        </p:nvSpPr>
        <p:spPr>
          <a:xfrm>
            <a:off x="377462" y="14698519"/>
            <a:ext cx="13940753"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Data  and Data sources</a:t>
            </a:r>
          </a:p>
        </p:txBody>
      </p:sp>
      <p:sp>
        <p:nvSpPr>
          <p:cNvPr id="9" name="TextBox 52">
            <a:extLst>
              <a:ext uri="{FF2B5EF4-FFF2-40B4-BE49-F238E27FC236}">
                <a16:creationId xmlns:a16="http://schemas.microsoft.com/office/drawing/2014/main" id="{A7C6E560-E57E-C3B2-1CBF-AE1C2678D69C}"/>
              </a:ext>
            </a:extLst>
          </p:cNvPr>
          <p:cNvSpPr txBox="1">
            <a:spLocks noChangeArrowheads="1"/>
          </p:cNvSpPr>
          <p:nvPr/>
        </p:nvSpPr>
        <p:spPr bwMode="auto">
          <a:xfrm>
            <a:off x="-5460" y="15907704"/>
            <a:ext cx="14304275" cy="255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228600" indent="0" eaLnBrk="1" hangingPunct="1"/>
            <a:r>
              <a:rPr lang="en-GB" sz="2000" dirty="0">
                <a:latin typeface="Times New Roman" panose="02020603050405020304" pitchFamily="18" charset="0"/>
                <a:cs typeface="Times New Roman" panose="02020603050405020304" pitchFamily="18" charset="0"/>
              </a:rPr>
              <a:t>We used yearly time-series data from 2006 to 2021.</a:t>
            </a:r>
          </a:p>
          <a:p>
            <a:pPr marL="228600" indent="0" eaLnBrk="1" hangingPunct="1"/>
            <a:endParaRPr lang="en-GB" sz="2000" dirty="0">
              <a:latin typeface="Times New Roman" panose="02020603050405020304" pitchFamily="18" charset="0"/>
              <a:cs typeface="Times New Roman" panose="02020603050405020304" pitchFamily="18" charset="0"/>
            </a:endParaRPr>
          </a:p>
          <a:p>
            <a:pPr marL="685800" eaLnBrk="1" hangingPunct="1">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RMSF cases. Data Source: ARIZONA DEPARTMENT OF HEALTH SERVICES</a:t>
            </a:r>
          </a:p>
          <a:p>
            <a:pPr marL="685800" eaLnBrk="1" hangingPunct="1">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Land Surface and Temperature (Degree Celsius). Data Source: MODIS Land Surface Temperature and Emissivity (MOD11)</a:t>
            </a:r>
          </a:p>
          <a:p>
            <a:pPr marL="685800" eaLnBrk="1" hangingPunct="1">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Relative Humidity (In Percentage) and Precipitation (mm, daily total). Data Source: GRIDMET: University of Idaho Gridded Surface Meteorological Dataset</a:t>
            </a:r>
          </a:p>
          <a:p>
            <a:pPr marL="685800" eaLnBrk="1" hangingPunct="1">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NDVI (Unit Less). Data Source:  MODIS Terra Daily NDVI</a:t>
            </a:r>
          </a:p>
          <a:p>
            <a:pPr marL="685800" eaLnBrk="1" hangingPunct="1">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CDC Social Vulnerability index (SVC) and Total Population. Data Source: CDC/ ATSDR Social Vulnerability Index</a:t>
            </a:r>
          </a:p>
        </p:txBody>
      </p:sp>
      <p:sp>
        <p:nvSpPr>
          <p:cNvPr id="15" name="TextBox 14">
            <a:extLst>
              <a:ext uri="{FF2B5EF4-FFF2-40B4-BE49-F238E27FC236}">
                <a16:creationId xmlns:a16="http://schemas.microsoft.com/office/drawing/2014/main" id="{0AF27253-36D3-8911-FE14-EECD412ACC6F}"/>
              </a:ext>
            </a:extLst>
          </p:cNvPr>
          <p:cNvSpPr txBox="1"/>
          <p:nvPr/>
        </p:nvSpPr>
        <p:spPr>
          <a:xfrm>
            <a:off x="14973300" y="5983711"/>
            <a:ext cx="13944600" cy="862013"/>
          </a:xfrm>
          <a:prstGeom prst="rect">
            <a:avLst/>
          </a:prstGeom>
          <a:solidFill>
            <a:schemeClr val="tx2">
              <a:lumMod val="20000"/>
              <a:lumOff val="80000"/>
            </a:schemeClr>
          </a:solidFill>
          <a:ln w="25400">
            <a:noFill/>
          </a:ln>
        </p:spPr>
        <p:txBody>
          <a:bodyPr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Methods</a:t>
            </a:r>
          </a:p>
        </p:txBody>
      </p:sp>
      <p:sp>
        <p:nvSpPr>
          <p:cNvPr id="16" name="TextBox 53">
            <a:extLst>
              <a:ext uri="{FF2B5EF4-FFF2-40B4-BE49-F238E27FC236}">
                <a16:creationId xmlns:a16="http://schemas.microsoft.com/office/drawing/2014/main" id="{82F6710E-146E-306B-F8CE-44459B060CB2}"/>
              </a:ext>
            </a:extLst>
          </p:cNvPr>
          <p:cNvSpPr txBox="1">
            <a:spLocks noChangeArrowheads="1"/>
          </p:cNvSpPr>
          <p:nvPr/>
        </p:nvSpPr>
        <p:spPr bwMode="auto">
          <a:xfrm>
            <a:off x="14973301" y="7153500"/>
            <a:ext cx="13944600" cy="4093422"/>
          </a:xfrm>
          <a:prstGeom prst="rect">
            <a:avLst/>
          </a:prstGeom>
          <a:noFill/>
          <a:ln>
            <a:noFill/>
          </a:ln>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eaLnBrk="1" hangingPunct="1">
              <a:buFont typeface="Arial" charset="0"/>
              <a:buChar char="•"/>
              <a:defRPr/>
            </a:pPr>
            <a:r>
              <a:rPr lang="en-GB" sz="2000" dirty="0">
                <a:latin typeface="Times New Roman" panose="02020603050405020304" pitchFamily="18" charset="0"/>
                <a:cs typeface="Times New Roman" panose="02020603050405020304" pitchFamily="18" charset="0"/>
              </a:rPr>
              <a:t>We experimented with various machine learning methods to solve our classification problem and ultimately developed a Random Forest algorithm pipeline. Prior to hyperparameter tuning, our pipeline achieved an accuracy of 0.95 with an ROC AUC of 0.82. We were able to improve the performance of our pipeline by tuning the hyperparameters and implementing 5 k-fold cross validation, resulting in an ROC AUC of 0.974. We addressed the issue of class imbalance between high incidence and low incidence using the </a:t>
            </a:r>
            <a:r>
              <a:rPr lang="en-GB" sz="2000" dirty="0" err="1">
                <a:latin typeface="Times New Roman" panose="02020603050405020304" pitchFamily="18" charset="0"/>
                <a:cs typeface="Times New Roman" panose="02020603050405020304" pitchFamily="18" charset="0"/>
              </a:rPr>
              <a:t>RandomOverSampler</a:t>
            </a:r>
            <a:r>
              <a:rPr lang="en-GB" sz="2000" dirty="0">
                <a:latin typeface="Times New Roman" panose="02020603050405020304" pitchFamily="18" charset="0"/>
                <a:cs typeface="Times New Roman" panose="02020603050405020304" pitchFamily="18" charset="0"/>
              </a:rPr>
              <a:t> technique.</a:t>
            </a:r>
          </a:p>
          <a:p>
            <a:pPr marL="685800" eaLnBrk="1" hangingPunct="1">
              <a:buFont typeface="Arial" charset="0"/>
              <a:buChar char="•"/>
              <a:defRPr/>
            </a:pPr>
            <a:endParaRPr lang="en-GB" sz="20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For  prediction of RMSF, we used a deep learning technique, Long Short Term Neural Networks( LSTMs). The architecture of the model consists of two LSTM layers, each with 64 units and a </a:t>
            </a:r>
            <a:r>
              <a:rPr lang="en-GB" sz="2000" dirty="0" err="1">
                <a:latin typeface="Times New Roman" panose="02020603050405020304" pitchFamily="18" charset="0"/>
                <a:cs typeface="Times New Roman" panose="02020603050405020304" pitchFamily="18" charset="0"/>
              </a:rPr>
              <a:t>ReLU</a:t>
            </a:r>
            <a:r>
              <a:rPr lang="en-GB" sz="2000" dirty="0">
                <a:latin typeface="Times New Roman" panose="02020603050405020304" pitchFamily="18" charset="0"/>
                <a:cs typeface="Times New Roman" panose="02020603050405020304" pitchFamily="18" charset="0"/>
              </a:rPr>
              <a:t> activation function, followed by a single Dense layer with one unit, and the model is compiled with the mean absolute error (MAE) loss function and the Adam optimizer .</a:t>
            </a:r>
          </a:p>
          <a:p>
            <a:pPr marL="685800" eaLnBrk="1" hangingPunct="1">
              <a:buFont typeface="Arial" charset="0"/>
              <a:buChar char="•"/>
              <a:defRPr/>
            </a:pPr>
            <a:endParaRPr lang="en-GB" sz="20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For classification we followed the CDC's definition of "high incidence" as a county with more than 10 cases per 100,000 population, the data was binned for classification models by assigning a value of 1 to counties with an incidence rate greater than or equal to 10/100000, and 0 to those with a lower incidence rate.</a:t>
            </a:r>
          </a:p>
        </p:txBody>
      </p:sp>
      <p:sp>
        <p:nvSpPr>
          <p:cNvPr id="17" name="TextBox 16">
            <a:extLst>
              <a:ext uri="{FF2B5EF4-FFF2-40B4-BE49-F238E27FC236}">
                <a16:creationId xmlns:a16="http://schemas.microsoft.com/office/drawing/2014/main" id="{FC944A66-AC86-6E3A-161E-F1AA382DC2CD}"/>
              </a:ext>
            </a:extLst>
          </p:cNvPr>
          <p:cNvSpPr txBox="1"/>
          <p:nvPr/>
        </p:nvSpPr>
        <p:spPr>
          <a:xfrm>
            <a:off x="14973300" y="11654646"/>
            <a:ext cx="13917612" cy="862013"/>
          </a:xfrm>
          <a:prstGeom prst="rect">
            <a:avLst/>
          </a:prstGeom>
          <a:solidFill>
            <a:schemeClr val="tx2">
              <a:lumMod val="20000"/>
              <a:lumOff val="80000"/>
            </a:schemeClr>
          </a:solidFill>
          <a:ln w="25400">
            <a:noFill/>
          </a:ln>
        </p:spPr>
        <p:txBody>
          <a:bodyPr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Results and Discussion</a:t>
            </a:r>
          </a:p>
        </p:txBody>
      </p:sp>
      <p:sp>
        <p:nvSpPr>
          <p:cNvPr id="18" name="TextBox 55">
            <a:extLst>
              <a:ext uri="{FF2B5EF4-FFF2-40B4-BE49-F238E27FC236}">
                <a16:creationId xmlns:a16="http://schemas.microsoft.com/office/drawing/2014/main" id="{F70C5DD9-6072-B63C-DB71-3842110262A5}"/>
              </a:ext>
            </a:extLst>
          </p:cNvPr>
          <p:cNvSpPr txBox="1">
            <a:spLocks noChangeArrowheads="1"/>
          </p:cNvSpPr>
          <p:nvPr/>
        </p:nvSpPr>
        <p:spPr bwMode="auto">
          <a:xfrm>
            <a:off x="14973300" y="12777018"/>
            <a:ext cx="13944599" cy="1785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571500" indent="-342900" eaLnBrk="1" hangingPunct="1">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After performing </a:t>
            </a:r>
            <a:r>
              <a:rPr lang="en-GB" sz="2000" dirty="0" err="1">
                <a:latin typeface="Times New Roman" panose="02020603050405020304" pitchFamily="18" charset="0"/>
                <a:cs typeface="Times New Roman" panose="02020603050405020304" pitchFamily="18" charset="0"/>
              </a:rPr>
              <a:t>GridSearch</a:t>
            </a:r>
            <a:r>
              <a:rPr lang="en-GB" sz="2000" dirty="0">
                <a:latin typeface="Times New Roman" panose="02020603050405020304" pitchFamily="18" charset="0"/>
                <a:cs typeface="Times New Roman" panose="02020603050405020304" pitchFamily="18" charset="0"/>
              </a:rPr>
              <a:t>, we decided to use the Random Forest algorithm for our classification model, which achieved an ROC AUC of 0.974, a recall of 1.0, and a precision of 0.42. We then tested our model with 2021 data and found that </a:t>
            </a:r>
            <a:r>
              <a:rPr lang="en-GB" sz="2000" dirty="0" err="1">
                <a:latin typeface="Times New Roman" panose="02020603050405020304" pitchFamily="18" charset="0"/>
                <a:cs typeface="Times New Roman" panose="02020603050405020304" pitchFamily="18" charset="0"/>
              </a:rPr>
              <a:t>Gila</a:t>
            </a:r>
            <a:r>
              <a:rPr lang="en-GB" sz="2000" dirty="0">
                <a:latin typeface="Times New Roman" panose="02020603050405020304" pitchFamily="18" charset="0"/>
                <a:cs typeface="Times New Roman" panose="02020603050405020304" pitchFamily="18" charset="0"/>
              </a:rPr>
              <a:t> County had a 94.06% chance of having a high incidence of RMSF, while Navajo County had a 36.05% chance. We also identified that Land Surface Temperature (LST) and population were the most important predictor variables.</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LSTM results suggest that  test Root Mean Square Error (RMSE) values ranging from 0.006 to 9.055</a:t>
            </a:r>
            <a:r>
              <a:rPr lang="en-GB" sz="3000" dirty="0">
                <a:latin typeface="Times New Roman" panose="02020603050405020304" pitchFamily="18" charset="0"/>
                <a:cs typeface="Times New Roman" panose="02020603050405020304" pitchFamily="18" charset="0"/>
              </a:rPr>
              <a:t>.</a:t>
            </a:r>
          </a:p>
        </p:txBody>
      </p:sp>
      <p:sp>
        <p:nvSpPr>
          <p:cNvPr id="30" name="TextBox 55">
            <a:extLst>
              <a:ext uri="{FF2B5EF4-FFF2-40B4-BE49-F238E27FC236}">
                <a16:creationId xmlns:a16="http://schemas.microsoft.com/office/drawing/2014/main" id="{7BE2FEAE-53CD-73D0-43F8-2EA8E4C63574}"/>
              </a:ext>
            </a:extLst>
          </p:cNvPr>
          <p:cNvSpPr txBox="1">
            <a:spLocks noChangeArrowheads="1"/>
          </p:cNvSpPr>
          <p:nvPr/>
        </p:nvSpPr>
        <p:spPr bwMode="auto">
          <a:xfrm>
            <a:off x="66005" y="30771427"/>
            <a:ext cx="14232811"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US" sz="2800" dirty="0">
                <a:latin typeface="Times New Roman" panose="02020603050405020304" pitchFamily="18" charset="0"/>
                <a:cs typeface="Times New Roman" panose="02020603050405020304" pitchFamily="18" charset="0"/>
              </a:rPr>
              <a:t>https://</a:t>
            </a:r>
            <a:r>
              <a:rPr lang="en-US" sz="2800" dirty="0" err="1">
                <a:latin typeface="Times New Roman" panose="02020603050405020304" pitchFamily="18" charset="0"/>
                <a:cs typeface="Times New Roman" panose="02020603050405020304" pitchFamily="18" charset="0"/>
              </a:rPr>
              <a:t>alhridoy.github.io</a:t>
            </a:r>
            <a:r>
              <a:rPr lang="en-US" sz="2800" dirty="0">
                <a:latin typeface="Times New Roman" panose="02020603050405020304" pitchFamily="18" charset="0"/>
                <a:cs typeface="Times New Roman" panose="02020603050405020304" pitchFamily="18" charset="0"/>
              </a:rPr>
              <a:t>/RMSF-dashboard</a:t>
            </a:r>
          </a:p>
        </p:txBody>
      </p:sp>
      <p:sp>
        <p:nvSpPr>
          <p:cNvPr id="31" name="TextBox 30">
            <a:extLst>
              <a:ext uri="{FF2B5EF4-FFF2-40B4-BE49-F238E27FC236}">
                <a16:creationId xmlns:a16="http://schemas.microsoft.com/office/drawing/2014/main" id="{57B6307E-2E19-2480-09C7-712CE9DA4125}"/>
              </a:ext>
            </a:extLst>
          </p:cNvPr>
          <p:cNvSpPr txBox="1"/>
          <p:nvPr/>
        </p:nvSpPr>
        <p:spPr>
          <a:xfrm>
            <a:off x="30683594" y="29096905"/>
            <a:ext cx="9104985"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Acknowledgments</a:t>
            </a:r>
          </a:p>
        </p:txBody>
      </p:sp>
      <p:sp>
        <p:nvSpPr>
          <p:cNvPr id="35" name="TextBox 34">
            <a:extLst>
              <a:ext uri="{FF2B5EF4-FFF2-40B4-BE49-F238E27FC236}">
                <a16:creationId xmlns:a16="http://schemas.microsoft.com/office/drawing/2014/main" id="{3E6A5AA7-A90D-D19F-8C71-CAA3813F3DEA}"/>
              </a:ext>
            </a:extLst>
          </p:cNvPr>
          <p:cNvSpPr txBox="1"/>
          <p:nvPr/>
        </p:nvSpPr>
        <p:spPr>
          <a:xfrm>
            <a:off x="609623" y="29270921"/>
            <a:ext cx="13965335" cy="861768"/>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website</a:t>
            </a:r>
          </a:p>
        </p:txBody>
      </p:sp>
      <p:pic>
        <p:nvPicPr>
          <p:cNvPr id="36" name="Picture 35">
            <a:extLst>
              <a:ext uri="{FF2B5EF4-FFF2-40B4-BE49-F238E27FC236}">
                <a16:creationId xmlns:a16="http://schemas.microsoft.com/office/drawing/2014/main" id="{797895B3-D103-2C89-6418-580A501052A1}"/>
              </a:ext>
            </a:extLst>
          </p:cNvPr>
          <p:cNvPicPr>
            <a:picLocks noChangeAspect="1"/>
          </p:cNvPicPr>
          <p:nvPr/>
        </p:nvPicPr>
        <p:blipFill rotWithShape="1">
          <a:blip r:embed="rId4"/>
          <a:srcRect l="25049" t="37316" r="36990" b="53121"/>
          <a:stretch/>
        </p:blipFill>
        <p:spPr>
          <a:xfrm>
            <a:off x="32893092" y="2457647"/>
            <a:ext cx="8856481" cy="2001593"/>
          </a:xfrm>
          <a:prstGeom prst="rect">
            <a:avLst/>
          </a:prstGeom>
        </p:spPr>
      </p:pic>
      <p:sp>
        <p:nvSpPr>
          <p:cNvPr id="44" name="TextBox 55">
            <a:extLst>
              <a:ext uri="{FF2B5EF4-FFF2-40B4-BE49-F238E27FC236}">
                <a16:creationId xmlns:a16="http://schemas.microsoft.com/office/drawing/2014/main" id="{616323B5-1ABE-D18B-DC85-AE482D8DFE9F}"/>
              </a:ext>
            </a:extLst>
          </p:cNvPr>
          <p:cNvSpPr txBox="1">
            <a:spLocks noChangeArrowheads="1"/>
          </p:cNvSpPr>
          <p:nvPr/>
        </p:nvSpPr>
        <p:spPr bwMode="auto">
          <a:xfrm>
            <a:off x="15188211" y="30270037"/>
            <a:ext cx="14232811" cy="101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GB" sz="2000" dirty="0">
                <a:latin typeface="Times New Roman" panose="02020603050405020304" pitchFamily="18" charset="0"/>
                <a:cs typeface="Times New Roman" panose="02020603050405020304" pitchFamily="18" charset="0"/>
              </a:rPr>
              <a:t>The data is satellite derived ;thus, temporal and spatial resolution of data is a limitation of this study.</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We had county-level RMSF cases. Moreover, granular-level data will facilitate more accurate modelling of the disease dynamics.</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In future work, authors want to integrate more granular RMSF data  at zip-code level to improve the prediction model.</a:t>
            </a:r>
          </a:p>
        </p:txBody>
      </p:sp>
      <p:sp>
        <p:nvSpPr>
          <p:cNvPr id="45" name="TextBox 44">
            <a:extLst>
              <a:ext uri="{FF2B5EF4-FFF2-40B4-BE49-F238E27FC236}">
                <a16:creationId xmlns:a16="http://schemas.microsoft.com/office/drawing/2014/main" id="{5F45930F-3165-8940-DE6D-38D91CD51B74}"/>
              </a:ext>
            </a:extLst>
          </p:cNvPr>
          <p:cNvSpPr txBox="1"/>
          <p:nvPr/>
        </p:nvSpPr>
        <p:spPr>
          <a:xfrm>
            <a:off x="15491452" y="29186819"/>
            <a:ext cx="13965335" cy="861768"/>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GB" sz="5000" b="1" cap="small" dirty="0">
                <a:latin typeface="Times New Roman" panose="02020603050405020304" pitchFamily="18" charset="0"/>
                <a:cs typeface="Times New Roman" panose="02020603050405020304" pitchFamily="18" charset="0"/>
              </a:rPr>
              <a:t>L</a:t>
            </a:r>
            <a:r>
              <a:rPr lang="en-US" sz="5000" b="1" cap="small" dirty="0">
                <a:latin typeface="Times New Roman" panose="02020603050405020304" pitchFamily="18" charset="0"/>
                <a:cs typeface="Times New Roman" panose="02020603050405020304" pitchFamily="18" charset="0"/>
              </a:rPr>
              <a:t>imitation and future work</a:t>
            </a:r>
          </a:p>
        </p:txBody>
      </p:sp>
      <p:sp>
        <p:nvSpPr>
          <p:cNvPr id="46" name="TextBox 55">
            <a:extLst>
              <a:ext uri="{FF2B5EF4-FFF2-40B4-BE49-F238E27FC236}">
                <a16:creationId xmlns:a16="http://schemas.microsoft.com/office/drawing/2014/main" id="{115760F6-7D40-667B-ED33-44414B8434FC}"/>
              </a:ext>
            </a:extLst>
          </p:cNvPr>
          <p:cNvSpPr txBox="1">
            <a:spLocks noChangeArrowheads="1"/>
          </p:cNvSpPr>
          <p:nvPr/>
        </p:nvSpPr>
        <p:spPr bwMode="auto">
          <a:xfrm>
            <a:off x="30310417" y="30180887"/>
            <a:ext cx="13304676" cy="132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GB" sz="2000" dirty="0">
                <a:latin typeface="Times New Roman" panose="02020603050405020304" pitchFamily="18" charset="0"/>
                <a:cs typeface="Times New Roman" panose="02020603050405020304" pitchFamily="18" charset="0"/>
              </a:rPr>
              <a:t>This work was facilitated with Google Earth Engine and ADHS, we thank to GEE team and ADHS.</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Funding for this project provided by the National Science Foundation, Award Number 201960.</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This work has not been formally reviewed by NSF. The views expressed are solely those of the authors and do not necessarily reflect those of these agencies.</a:t>
            </a:r>
          </a:p>
        </p:txBody>
      </p:sp>
      <p:sp>
        <p:nvSpPr>
          <p:cNvPr id="47" name="TextBox 46">
            <a:extLst>
              <a:ext uri="{FF2B5EF4-FFF2-40B4-BE49-F238E27FC236}">
                <a16:creationId xmlns:a16="http://schemas.microsoft.com/office/drawing/2014/main" id="{05F26599-3221-D449-8E4F-C230355387EF}"/>
              </a:ext>
            </a:extLst>
          </p:cNvPr>
          <p:cNvSpPr txBox="1"/>
          <p:nvPr/>
        </p:nvSpPr>
        <p:spPr>
          <a:xfrm>
            <a:off x="377462" y="19217837"/>
            <a:ext cx="13940753"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err="1">
                <a:latin typeface="Times New Roman" panose="02020603050405020304" pitchFamily="18" charset="0"/>
                <a:cs typeface="Times New Roman" panose="02020603050405020304" pitchFamily="18" charset="0"/>
              </a:rPr>
              <a:t>Geovisualization</a:t>
            </a:r>
            <a:r>
              <a:rPr lang="en-US" sz="5000" b="1" cap="small" dirty="0">
                <a:latin typeface="Times New Roman" panose="02020603050405020304" pitchFamily="18" charset="0"/>
                <a:cs typeface="Times New Roman" panose="02020603050405020304" pitchFamily="18" charset="0"/>
              </a:rPr>
              <a:t> web  interface</a:t>
            </a:r>
          </a:p>
        </p:txBody>
      </p:sp>
      <p:pic>
        <p:nvPicPr>
          <p:cNvPr id="33" name="Picture 32">
            <a:extLst>
              <a:ext uri="{FF2B5EF4-FFF2-40B4-BE49-F238E27FC236}">
                <a16:creationId xmlns:a16="http://schemas.microsoft.com/office/drawing/2014/main" id="{8C000C22-9FF1-964E-85D5-3FDE7A240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462" y="20718589"/>
            <a:ext cx="6293428" cy="7151128"/>
          </a:xfrm>
          <a:prstGeom prst="rect">
            <a:avLst/>
          </a:prstGeom>
        </p:spPr>
      </p:pic>
      <p:pic>
        <p:nvPicPr>
          <p:cNvPr id="49" name="Picture 48">
            <a:extLst>
              <a:ext uri="{FF2B5EF4-FFF2-40B4-BE49-F238E27FC236}">
                <a16:creationId xmlns:a16="http://schemas.microsoft.com/office/drawing/2014/main" id="{2793E4A5-387B-4349-944E-47B82B2EE5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9097" y="20752684"/>
            <a:ext cx="6691874" cy="7151129"/>
          </a:xfrm>
          <a:prstGeom prst="rect">
            <a:avLst/>
          </a:prstGeom>
        </p:spPr>
      </p:pic>
      <p:sp>
        <p:nvSpPr>
          <p:cNvPr id="6" name="TextBox 5">
            <a:extLst>
              <a:ext uri="{FF2B5EF4-FFF2-40B4-BE49-F238E27FC236}">
                <a16:creationId xmlns:a16="http://schemas.microsoft.com/office/drawing/2014/main" id="{DC72AAD8-859E-CA2F-5D70-3974CEE2F85E}"/>
              </a:ext>
            </a:extLst>
          </p:cNvPr>
          <p:cNvSpPr txBox="1"/>
          <p:nvPr/>
        </p:nvSpPr>
        <p:spPr>
          <a:xfrm>
            <a:off x="358065" y="11658545"/>
            <a:ext cx="13940751"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Objectives</a:t>
            </a:r>
          </a:p>
        </p:txBody>
      </p:sp>
      <p:sp>
        <p:nvSpPr>
          <p:cNvPr id="19" name="TextBox 53">
            <a:extLst>
              <a:ext uri="{FF2B5EF4-FFF2-40B4-BE49-F238E27FC236}">
                <a16:creationId xmlns:a16="http://schemas.microsoft.com/office/drawing/2014/main" id="{7AD0A879-564F-7921-7649-7DFEAB8849B4}"/>
              </a:ext>
            </a:extLst>
          </p:cNvPr>
          <p:cNvSpPr txBox="1">
            <a:spLocks noChangeArrowheads="1"/>
          </p:cNvSpPr>
          <p:nvPr/>
        </p:nvSpPr>
        <p:spPr bwMode="auto">
          <a:xfrm>
            <a:off x="358065" y="12673326"/>
            <a:ext cx="13940750" cy="1169545"/>
          </a:xfrm>
          <a:prstGeom prst="rect">
            <a:avLst/>
          </a:prstGeom>
          <a:noFill/>
          <a:ln>
            <a:noFill/>
          </a:ln>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To visualize RMSF disease statistics in a web application.</a:t>
            </a: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To implement climate-based classification system to map most likely to have a high incidence of RMSF.</a:t>
            </a: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To implement deep learning based prediction of RMSF incidence system for each county</a:t>
            </a:r>
            <a:r>
              <a:rPr lang="en-GB" sz="30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458C0161-B641-674F-40D5-CBC73DD0C2B9}"/>
              </a:ext>
            </a:extLst>
          </p:cNvPr>
          <p:cNvSpPr txBox="1"/>
          <p:nvPr/>
        </p:nvSpPr>
        <p:spPr>
          <a:xfrm>
            <a:off x="15621960" y="20498346"/>
            <a:ext cx="8262121" cy="861774"/>
          </a:xfrm>
          <a:prstGeom prst="rect">
            <a:avLst/>
          </a:prstGeom>
          <a:noFill/>
        </p:spPr>
        <p:txBody>
          <a:bodyPr wrap="square" rtlCol="0">
            <a:spAutoFit/>
          </a:bodyPr>
          <a:lstStyle/>
          <a:p>
            <a:pPr algn="ctr"/>
            <a:r>
              <a:rPr lang="en-GB" sz="2500" b="1" dirty="0">
                <a:latin typeface="Times New Roman" panose="02020603050405020304" pitchFamily="18" charset="0"/>
                <a:cs typeface="Times New Roman" panose="02020603050405020304" pitchFamily="18" charset="0"/>
              </a:rPr>
              <a:t>Fig. 2: Machine Learning algorithms for classification of RMSF incidence</a:t>
            </a:r>
            <a:endParaRPr lang="en-BD" sz="2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183D470-3398-0D4E-AD97-175AFD4C20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83367" y="15105972"/>
            <a:ext cx="8039100" cy="4973878"/>
          </a:xfrm>
          <a:prstGeom prst="rect">
            <a:avLst/>
          </a:prstGeom>
          <a:ln>
            <a:solidFill>
              <a:schemeClr val="bg1"/>
            </a:solidFill>
          </a:ln>
        </p:spPr>
      </p:pic>
      <p:sp>
        <p:nvSpPr>
          <p:cNvPr id="13" name="TextBox 12">
            <a:extLst>
              <a:ext uri="{FF2B5EF4-FFF2-40B4-BE49-F238E27FC236}">
                <a16:creationId xmlns:a16="http://schemas.microsoft.com/office/drawing/2014/main" id="{68286EBE-6956-D88C-5E6F-D60353DD01E0}"/>
              </a:ext>
            </a:extLst>
          </p:cNvPr>
          <p:cNvSpPr txBox="1"/>
          <p:nvPr/>
        </p:nvSpPr>
        <p:spPr>
          <a:xfrm>
            <a:off x="24617266" y="20514288"/>
            <a:ext cx="5693151"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3: </a:t>
            </a:r>
            <a:r>
              <a:rPr lang="en-BD" sz="2500" b="1" dirty="0">
                <a:latin typeface="Times New Roman" panose="02020603050405020304" pitchFamily="18" charset="0"/>
                <a:cs typeface="Times New Roman" panose="02020603050405020304" pitchFamily="18" charset="0"/>
              </a:rPr>
              <a:t>Distribution of RMSF classes</a:t>
            </a:r>
            <a:endParaRPr lang="en-BD" sz="25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0E44413E-8C96-5DDB-A6B6-F69BB5E910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52491" y="14957321"/>
            <a:ext cx="6557926" cy="5663022"/>
          </a:xfrm>
          <a:prstGeom prst="rect">
            <a:avLst/>
          </a:prstGeom>
        </p:spPr>
      </p:pic>
      <p:sp>
        <p:nvSpPr>
          <p:cNvPr id="20" name="TextBox 19">
            <a:extLst>
              <a:ext uri="{FF2B5EF4-FFF2-40B4-BE49-F238E27FC236}">
                <a16:creationId xmlns:a16="http://schemas.microsoft.com/office/drawing/2014/main" id="{932481E6-DE05-C37F-FEF0-BC92DECA5D9E}"/>
              </a:ext>
            </a:extLst>
          </p:cNvPr>
          <p:cNvSpPr txBox="1"/>
          <p:nvPr/>
        </p:nvSpPr>
        <p:spPr>
          <a:xfrm>
            <a:off x="18500203" y="27668022"/>
            <a:ext cx="7608825"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4: Final Random Forest pipeline with parameters</a:t>
            </a:r>
            <a:endParaRPr lang="en-GB" sz="25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BBD70AC8-5687-09C3-D1F0-6635FB437F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12035" y="21603922"/>
            <a:ext cx="14498382" cy="5758771"/>
          </a:xfrm>
          <a:prstGeom prst="rect">
            <a:avLst/>
          </a:prstGeom>
          <a:ln>
            <a:solidFill>
              <a:schemeClr val="tx1"/>
            </a:solidFill>
          </a:ln>
        </p:spPr>
      </p:pic>
      <p:sp>
        <p:nvSpPr>
          <p:cNvPr id="22" name="TextBox 21">
            <a:extLst>
              <a:ext uri="{FF2B5EF4-FFF2-40B4-BE49-F238E27FC236}">
                <a16:creationId xmlns:a16="http://schemas.microsoft.com/office/drawing/2014/main" id="{035C8713-42C9-E03F-5527-F1A2C162A09C}"/>
              </a:ext>
            </a:extLst>
          </p:cNvPr>
          <p:cNvSpPr txBox="1"/>
          <p:nvPr/>
        </p:nvSpPr>
        <p:spPr>
          <a:xfrm>
            <a:off x="30066697" y="10275228"/>
            <a:ext cx="5517952"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5: ROC Curve on Validation Set</a:t>
            </a:r>
            <a:endParaRPr lang="en-GB" sz="2500"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CDFD3C66-5CEF-C74A-9980-7CBFB46A085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421022" y="5892142"/>
            <a:ext cx="6809302" cy="4415478"/>
          </a:xfrm>
          <a:prstGeom prst="rect">
            <a:avLst/>
          </a:prstGeom>
        </p:spPr>
      </p:pic>
      <p:pic>
        <p:nvPicPr>
          <p:cNvPr id="24" name="Picture 23">
            <a:extLst>
              <a:ext uri="{FF2B5EF4-FFF2-40B4-BE49-F238E27FC236}">
                <a16:creationId xmlns:a16="http://schemas.microsoft.com/office/drawing/2014/main" id="{6F9305C3-A78D-0481-289E-56688AB48D0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528531" y="5967753"/>
            <a:ext cx="7166103" cy="4121393"/>
          </a:xfrm>
          <a:prstGeom prst="rect">
            <a:avLst/>
          </a:prstGeom>
        </p:spPr>
      </p:pic>
      <p:sp>
        <p:nvSpPr>
          <p:cNvPr id="25" name="TextBox 24">
            <a:extLst>
              <a:ext uri="{FF2B5EF4-FFF2-40B4-BE49-F238E27FC236}">
                <a16:creationId xmlns:a16="http://schemas.microsoft.com/office/drawing/2014/main" id="{B092B34F-2A78-E2DE-42D3-7B207C3F6096}"/>
              </a:ext>
            </a:extLst>
          </p:cNvPr>
          <p:cNvSpPr txBox="1"/>
          <p:nvPr/>
        </p:nvSpPr>
        <p:spPr>
          <a:xfrm>
            <a:off x="30877610" y="15648170"/>
            <a:ext cx="5517952"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7: Feature importance of RF </a:t>
            </a:r>
            <a:endParaRPr lang="en-BD" sz="2500" dirty="0">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88BCABF7-404A-D5FF-B2CA-B8749BD0FE3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982404" y="11421015"/>
            <a:ext cx="6042324" cy="4005186"/>
          </a:xfrm>
          <a:prstGeom prst="rect">
            <a:avLst/>
          </a:prstGeom>
        </p:spPr>
      </p:pic>
      <p:sp>
        <p:nvSpPr>
          <p:cNvPr id="27" name="TextBox 26">
            <a:extLst>
              <a:ext uri="{FF2B5EF4-FFF2-40B4-BE49-F238E27FC236}">
                <a16:creationId xmlns:a16="http://schemas.microsoft.com/office/drawing/2014/main" id="{46539309-771A-9037-1609-64A06C621680}"/>
              </a:ext>
            </a:extLst>
          </p:cNvPr>
          <p:cNvSpPr txBox="1"/>
          <p:nvPr/>
        </p:nvSpPr>
        <p:spPr>
          <a:xfrm>
            <a:off x="38299808" y="10238099"/>
            <a:ext cx="5517952"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6: Final Confusion Matrix</a:t>
            </a:r>
            <a:endParaRPr lang="en-BD" sz="25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2319AAA3-839C-3A0D-34E2-63A9DDC0FAAD}"/>
              </a:ext>
            </a:extLst>
          </p:cNvPr>
          <p:cNvSpPr txBox="1"/>
          <p:nvPr/>
        </p:nvSpPr>
        <p:spPr>
          <a:xfrm>
            <a:off x="36995790" y="15648170"/>
            <a:ext cx="6261279" cy="477054"/>
          </a:xfrm>
          <a:prstGeom prst="rect">
            <a:avLst/>
          </a:prstGeom>
          <a:noFill/>
        </p:spPr>
        <p:txBody>
          <a:bodyPr wrap="square" rtlCol="0">
            <a:spAutoFit/>
          </a:bodyPr>
          <a:lstStyle/>
          <a:p>
            <a:pPr algn="ctr"/>
            <a:r>
              <a:rPr lang="en-GB" sz="2500" b="1" dirty="0">
                <a:latin typeface="Times New Roman" panose="02020603050405020304" pitchFamily="18" charset="0"/>
                <a:cs typeface="Times New Roman" panose="02020603050405020304" pitchFamily="18" charset="0"/>
              </a:rPr>
              <a:t>Fig. 8 : RMSE of test and training data</a:t>
            </a:r>
            <a:endParaRPr lang="en-GB" sz="25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14F9AFC-74D8-F2C3-1222-F9EA9DC90EC5}"/>
              </a:ext>
            </a:extLst>
          </p:cNvPr>
          <p:cNvSpPr txBox="1"/>
          <p:nvPr/>
        </p:nvSpPr>
        <p:spPr>
          <a:xfrm>
            <a:off x="34517797" y="27706494"/>
            <a:ext cx="7564021" cy="400110"/>
          </a:xfrm>
          <a:prstGeom prst="rect">
            <a:avLst/>
          </a:prstGeom>
          <a:noFill/>
        </p:spPr>
        <p:txBody>
          <a:bodyPr wrap="square" rtlCol="0">
            <a:spAutoFit/>
          </a:bodyPr>
          <a:lstStyle/>
          <a:p>
            <a:pPr algn="ctr"/>
            <a:r>
              <a:rPr lang="en-GB" sz="2000" b="1" dirty="0">
                <a:latin typeface="Times New Roman" panose="02020603050405020304" pitchFamily="18" charset="0"/>
                <a:cs typeface="Times New Roman" panose="02020603050405020304" pitchFamily="18" charset="0"/>
              </a:rPr>
              <a:t>Fig. 9 : LSTM prediction on  3 years of test data 2019-2021</a:t>
            </a:r>
            <a:endParaRPr lang="en-GB" sz="2000" dirty="0">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150CE723-D259-AF07-B9CC-E7A2B74412B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709052" y="16753761"/>
            <a:ext cx="12573475" cy="10608932"/>
          </a:xfrm>
          <a:prstGeom prst="rect">
            <a:avLst/>
          </a:prstGeom>
        </p:spPr>
      </p:pic>
      <p:pic>
        <p:nvPicPr>
          <p:cNvPr id="48" name="Picture 47">
            <a:extLst>
              <a:ext uri="{FF2B5EF4-FFF2-40B4-BE49-F238E27FC236}">
                <a16:creationId xmlns:a16="http://schemas.microsoft.com/office/drawing/2014/main" id="{7BCEA1F3-A550-319E-27AD-BA3424B6636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830921" y="11468231"/>
            <a:ext cx="6753839" cy="3906445"/>
          </a:xfrm>
          <a:prstGeom prst="rect">
            <a:avLst/>
          </a:prstGeom>
        </p:spPr>
      </p:pic>
      <p:sp>
        <p:nvSpPr>
          <p:cNvPr id="11" name="TextBox 10">
            <a:extLst>
              <a:ext uri="{FF2B5EF4-FFF2-40B4-BE49-F238E27FC236}">
                <a16:creationId xmlns:a16="http://schemas.microsoft.com/office/drawing/2014/main" id="{B44787DB-ECB4-7A16-0A45-33919028E980}"/>
              </a:ext>
            </a:extLst>
          </p:cNvPr>
          <p:cNvSpPr txBox="1"/>
          <p:nvPr/>
        </p:nvSpPr>
        <p:spPr>
          <a:xfrm>
            <a:off x="2539829" y="28065497"/>
            <a:ext cx="8262121" cy="477054"/>
          </a:xfrm>
          <a:prstGeom prst="rect">
            <a:avLst/>
          </a:prstGeom>
          <a:noFill/>
        </p:spPr>
        <p:txBody>
          <a:bodyPr wrap="square" rtlCol="0">
            <a:spAutoFit/>
          </a:bodyPr>
          <a:lstStyle/>
          <a:p>
            <a:pPr algn="ctr"/>
            <a:r>
              <a:rPr lang="en-GB" sz="2500" b="1" dirty="0">
                <a:latin typeface="Times New Roman" panose="02020603050405020304" pitchFamily="18" charset="0"/>
                <a:cs typeface="Times New Roman" panose="02020603050405020304" pitchFamily="18" charset="0"/>
              </a:rPr>
              <a:t>Fig. 1:Geovisualizatin web interface</a:t>
            </a:r>
            <a:endParaRPr lang="en-BD"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3771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3178</TotalTime>
  <Words>968</Words>
  <Application>Microsoft Macintosh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Shekh Md. shajid Hasan Tusher</dc:creator>
  <cp:lastModifiedBy>Al-Iqram Hridoy</cp:lastModifiedBy>
  <cp:revision>17</cp:revision>
  <dcterms:created xsi:type="dcterms:W3CDTF">2022-11-14T07:24:47Z</dcterms:created>
  <dcterms:modified xsi:type="dcterms:W3CDTF">2023-03-17T18:47:18Z</dcterms:modified>
</cp:coreProperties>
</file>