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825" autoAdjust="0"/>
  </p:normalViewPr>
  <p:slideViewPr>
    <p:cSldViewPr snapToGrid="0">
      <p:cViewPr>
        <p:scale>
          <a:sx n="29" d="100"/>
          <a:sy n="29" d="100"/>
        </p:scale>
        <p:origin x="440"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D6CE-786A-B142-ACC0-F0E3AB5B29A9}" type="datetimeFigureOut">
              <a:rPr lang="en-BD" smtClean="0"/>
              <a:t>16/3/23</a:t>
            </a:fld>
            <a:endParaRPr lang="en-B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1431B-CECF-E54C-9406-BB99A052CF65}" type="slidenum">
              <a:rPr lang="en-BD" smtClean="0"/>
              <a:t>‹#›</a:t>
            </a:fld>
            <a:endParaRPr lang="en-BD"/>
          </a:p>
        </p:txBody>
      </p:sp>
    </p:spTree>
    <p:extLst>
      <p:ext uri="{BB962C8B-B14F-4D97-AF65-F5344CB8AC3E}">
        <p14:creationId xmlns:p14="http://schemas.microsoft.com/office/powerpoint/2010/main" val="51221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B3C1431B-CECF-E54C-9406-BB99A052CF65}" type="slidenum">
              <a:rPr lang="en-BD" smtClean="0"/>
              <a:t>1</a:t>
            </a:fld>
            <a:endParaRPr lang="en-BD"/>
          </a:p>
        </p:txBody>
      </p:sp>
    </p:spTree>
    <p:extLst>
      <p:ext uri="{BB962C8B-B14F-4D97-AF65-F5344CB8AC3E}">
        <p14:creationId xmlns:p14="http://schemas.microsoft.com/office/powerpoint/2010/main" val="184493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66259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89431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02955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52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A0C50-A864-4918-AC42-F99F37DBB7F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882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A0C50-A864-4918-AC42-F99F37DBB7F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415751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A0C50-A864-4918-AC42-F99F37DBB7FB}" type="datetimeFigureOut">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55704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A0C50-A864-4918-AC42-F99F37DBB7FB}" type="datetimeFigureOut">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8635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A0C50-A864-4918-AC42-F99F37DBB7FB}" type="datetimeFigureOut">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2477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08212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67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B6A0C50-A864-4918-AC42-F99F37DBB7FB}" type="datetimeFigureOut">
              <a:rPr lang="en-US" smtClean="0"/>
              <a:t>3/15/23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178136A-62B6-4BC7-B44D-4F6FD787ABEC}" type="slidenum">
              <a:rPr lang="en-US" smtClean="0"/>
              <a:t>‹#›</a:t>
            </a:fld>
            <a:endParaRPr lang="en-US"/>
          </a:p>
        </p:txBody>
      </p:sp>
    </p:spTree>
    <p:extLst>
      <p:ext uri="{BB962C8B-B14F-4D97-AF65-F5344CB8AC3E}">
        <p14:creationId xmlns:p14="http://schemas.microsoft.com/office/powerpoint/2010/main" val="3019461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38ED17-0212-E734-8184-E79CFB873035}"/>
              </a:ext>
            </a:extLst>
          </p:cNvPr>
          <p:cNvSpPr txBox="1"/>
          <p:nvPr/>
        </p:nvSpPr>
        <p:spPr>
          <a:xfrm>
            <a:off x="0" y="256247"/>
            <a:ext cx="43891200" cy="4893647"/>
          </a:xfrm>
          <a:prstGeom prst="rect">
            <a:avLst/>
          </a:prstGeom>
          <a:solidFill>
            <a:schemeClr val="accent3">
              <a:lumMod val="20000"/>
              <a:lumOff val="80000"/>
            </a:schemeClr>
          </a:solidFill>
        </p:spPr>
        <p:txBody>
          <a:bodyPr wrap="square" rtlCol="0">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lang="en-US" sz="7200" b="1" kern="0" dirty="0" err="1">
                <a:solidFill>
                  <a:prstClr val="black"/>
                </a:solidFill>
                <a:latin typeface="Times New Roman" panose="02020603050405020304" pitchFamily="18" charset="0"/>
                <a:cs typeface="Times New Roman" panose="02020603050405020304" pitchFamily="18" charset="0"/>
              </a:rPr>
              <a:t>GeoVisualization</a:t>
            </a:r>
            <a:r>
              <a:rPr lang="en-US" sz="7200" b="1" kern="0" dirty="0">
                <a:solidFill>
                  <a:prstClr val="black"/>
                </a:solidFill>
                <a:latin typeface="Times New Roman" panose="02020603050405020304" pitchFamily="18" charset="0"/>
                <a:cs typeface="Times New Roman" panose="02020603050405020304" pitchFamily="18" charset="0"/>
              </a:rPr>
              <a:t> and Machine learning based classification </a:t>
            </a:r>
            <a:r>
              <a:rPr lang="en-US" sz="7200" b="1" kern="0">
                <a:solidFill>
                  <a:prstClr val="black"/>
                </a:solidFill>
                <a:latin typeface="Times New Roman" panose="02020603050405020304" pitchFamily="18" charset="0"/>
                <a:cs typeface="Times New Roman" panose="02020603050405020304" pitchFamily="18" charset="0"/>
              </a:rPr>
              <a:t>and Deep </a:t>
            </a:r>
            <a:r>
              <a:rPr lang="en-US" sz="7200" b="1" kern="0" dirty="0">
                <a:solidFill>
                  <a:prstClr val="black"/>
                </a:solidFill>
                <a:latin typeface="Times New Roman" panose="02020603050405020304" pitchFamily="18" charset="0"/>
                <a:cs typeface="Times New Roman" panose="02020603050405020304" pitchFamily="18" charset="0"/>
              </a:rPr>
              <a:t>learning based prediction system of Rocky Mountain Spotted Fever in Arizona</a:t>
            </a:r>
            <a:endParaRPr kumimoji="0" lang="en-US" sz="72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3600" b="0" i="0" u="none" strike="noStrike" kern="0" cap="none" spc="0" normalizeH="0" baseline="-2500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Al Ekram Elahee Hridoy</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BS; Yan Lin</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PhD; Zhuoming Liu</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MS</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Geography and Environmental Studies, University of New Mexico​</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UNM Advanced Spatial Informatics Research and Education(ASPIRE)</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Computer Science, University of New Mexico</a:t>
            </a:r>
          </a:p>
        </p:txBody>
      </p:sp>
      <p:pic>
        <p:nvPicPr>
          <p:cNvPr id="10" name="Picture 9">
            <a:extLst>
              <a:ext uri="{FF2B5EF4-FFF2-40B4-BE49-F238E27FC236}">
                <a16:creationId xmlns:a16="http://schemas.microsoft.com/office/drawing/2014/main" id="{4375E1D5-9631-16B9-3FA0-948BB1456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227" y="2377352"/>
            <a:ext cx="3855027" cy="2512193"/>
          </a:xfrm>
          <a:prstGeom prst="rect">
            <a:avLst/>
          </a:prstGeom>
        </p:spPr>
      </p:pic>
      <p:sp>
        <p:nvSpPr>
          <p:cNvPr id="2" name="TextBox 1">
            <a:extLst>
              <a:ext uri="{FF2B5EF4-FFF2-40B4-BE49-F238E27FC236}">
                <a16:creationId xmlns:a16="http://schemas.microsoft.com/office/drawing/2014/main" id="{BDDA337A-71B7-32F9-B156-8F39D4E90FDB}"/>
              </a:ext>
            </a:extLst>
          </p:cNvPr>
          <p:cNvSpPr txBox="1"/>
          <p:nvPr/>
        </p:nvSpPr>
        <p:spPr>
          <a:xfrm>
            <a:off x="275310" y="5983711"/>
            <a:ext cx="13944600" cy="861768"/>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Problem statement</a:t>
            </a:r>
          </a:p>
        </p:txBody>
      </p:sp>
      <p:sp>
        <p:nvSpPr>
          <p:cNvPr id="3" name="TextBox 53">
            <a:extLst>
              <a:ext uri="{FF2B5EF4-FFF2-40B4-BE49-F238E27FC236}">
                <a16:creationId xmlns:a16="http://schemas.microsoft.com/office/drawing/2014/main" id="{137A54B1-4F55-83E1-F44D-4AEEBD803E50}"/>
              </a:ext>
            </a:extLst>
          </p:cNvPr>
          <p:cNvSpPr txBox="1">
            <a:spLocks noChangeArrowheads="1"/>
          </p:cNvSpPr>
          <p:nvPr/>
        </p:nvSpPr>
        <p:spPr bwMode="auto">
          <a:xfrm>
            <a:off x="275308" y="7033189"/>
            <a:ext cx="13940753" cy="4924419"/>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Rocky Mountain Spotted Fever (RMSF) is a potentially fatal Tick Disease (TD) caused by the bacterium Rickettsia and has disproportionally affected communities in southwest US (e.g., Arizona, and Navajo Nation) . Rocky Mountain Spotted Fever (RMSF) is caused by an infection with intracellular gram-negative Rickettsia. Dogs and rats act as reservoir hosts for the virus. [1]. To address this problem, we have developed a machine learning prediction system that uses </a:t>
            </a:r>
            <a:r>
              <a:rPr lang="en-GB" sz="2000" dirty="0" err="1">
                <a:latin typeface="Times New Roman" panose="02020603050405020304" pitchFamily="18" charset="0"/>
                <a:cs typeface="Times New Roman" panose="02020603050405020304" pitchFamily="18" charset="0"/>
              </a:rPr>
              <a:t>geovisualization</a:t>
            </a:r>
            <a:r>
              <a:rPr lang="en-GB" sz="2000" dirty="0">
                <a:latin typeface="Times New Roman" panose="02020603050405020304" pitchFamily="18" charset="0"/>
                <a:cs typeface="Times New Roman" panose="02020603050405020304" pitchFamily="18" charset="0"/>
              </a:rPr>
              <a:t> techniques to identify high-risk areas for RMSF in Arizona.</a:t>
            </a:r>
          </a:p>
          <a:p>
            <a:pPr marL="685800" algn="just"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system includes a first-of-its-kind climate-based classification model with a ROC AUC of 0.97, which can accurately predict which counties in Arizona are most likely to have a high incidence of RMSF. Additionally, we have implemented a deep learning method known as LSTM to predict the possible occurrence of RMSF in each county.</a:t>
            </a:r>
          </a:p>
          <a:p>
            <a:pPr marL="685800" algn="just"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approach to predicting the spread of RMSF will enable public health officials to take timely preventive measures and allocate resources to the areas at greatest risk. Our machine learning system has the potential to significantly reduce the incidence of this potentially fatal disease in the southwestern United States.</a:t>
            </a: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575AD8-6F42-118D-669D-2F37A560B158}"/>
              </a:ext>
            </a:extLst>
          </p:cNvPr>
          <p:cNvSpPr txBox="1"/>
          <p:nvPr/>
        </p:nvSpPr>
        <p:spPr>
          <a:xfrm>
            <a:off x="481785" y="11244222"/>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 sources</a:t>
            </a:r>
          </a:p>
        </p:txBody>
      </p:sp>
      <p:sp>
        <p:nvSpPr>
          <p:cNvPr id="5" name="TextBox 52">
            <a:extLst>
              <a:ext uri="{FF2B5EF4-FFF2-40B4-BE49-F238E27FC236}">
                <a16:creationId xmlns:a16="http://schemas.microsoft.com/office/drawing/2014/main" id="{2713E3B7-576F-D978-F969-9C7C0339F0DC}"/>
              </a:ext>
            </a:extLst>
          </p:cNvPr>
          <p:cNvSpPr txBox="1">
            <a:spLocks noChangeArrowheads="1"/>
          </p:cNvSpPr>
          <p:nvPr/>
        </p:nvSpPr>
        <p:spPr bwMode="auto">
          <a:xfrm>
            <a:off x="275308" y="12481424"/>
            <a:ext cx="13662365" cy="230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ARIZONA DEPARTMENT OF HEALTH SERVICES</a:t>
            </a:r>
          </a:p>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ERA5 Daily Aggregates - Latest Climate Reanalysis Produced by ECMWF /Copernicus  Climate Change Service</a:t>
            </a:r>
          </a:p>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GRIDMET: University of Idaho Gridded Surface Meteorological Dataset</a:t>
            </a:r>
          </a:p>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MODIS Land Surface Temperature and Emissivity (MOD11)</a:t>
            </a:r>
          </a:p>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MODIS Terra Daily NDVI</a:t>
            </a:r>
          </a:p>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ESRI 2020 Land Cover</a:t>
            </a:r>
          </a:p>
          <a:p>
            <a:pPr marL="685800" eaLnBrk="1" hangingPunct="1">
              <a:buFont typeface="Arial" charset="0"/>
              <a:buChar char="•"/>
            </a:pPr>
            <a:r>
              <a:rPr lang="en-US" sz="1800" dirty="0">
                <a:latin typeface="Times New Roman" panose="02020603050405020304" pitchFamily="18" charset="0"/>
                <a:cs typeface="Times New Roman" panose="02020603050405020304" pitchFamily="18" charset="0"/>
              </a:rPr>
              <a:t>CDC Social Vulnerability Index</a:t>
            </a:r>
          </a:p>
          <a:p>
            <a:pPr marL="685800" eaLnBrk="1" hangingPunct="1">
              <a:buFont typeface="Arial" charset="0"/>
              <a:buChar char="•"/>
            </a:pP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0A19D8-1FF0-9CE4-2724-A37E88C1BF4E}"/>
              </a:ext>
            </a:extLst>
          </p:cNvPr>
          <p:cNvSpPr txBox="1"/>
          <p:nvPr/>
        </p:nvSpPr>
        <p:spPr>
          <a:xfrm>
            <a:off x="449861" y="14694837"/>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Dataset and variable selection</a:t>
            </a:r>
          </a:p>
        </p:txBody>
      </p:sp>
      <p:sp>
        <p:nvSpPr>
          <p:cNvPr id="9" name="TextBox 52">
            <a:extLst>
              <a:ext uri="{FF2B5EF4-FFF2-40B4-BE49-F238E27FC236}">
                <a16:creationId xmlns:a16="http://schemas.microsoft.com/office/drawing/2014/main" id="{A7C6E560-E57E-C3B2-1CBF-AE1C2678D69C}"/>
              </a:ext>
            </a:extLst>
          </p:cNvPr>
          <p:cNvSpPr txBox="1">
            <a:spLocks noChangeArrowheads="1"/>
          </p:cNvSpPr>
          <p:nvPr/>
        </p:nvSpPr>
        <p:spPr bwMode="auto">
          <a:xfrm>
            <a:off x="275308" y="15686778"/>
            <a:ext cx="11437329" cy="230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228600" indent="0" eaLnBrk="1" hangingPunct="1"/>
            <a:r>
              <a:rPr lang="en-GB" sz="1800" dirty="0">
                <a:latin typeface="Times New Roman" panose="02020603050405020304" pitchFamily="18" charset="0"/>
                <a:cs typeface="Times New Roman" panose="02020603050405020304" pitchFamily="18" charset="0"/>
              </a:rPr>
              <a:t>We used yearly data from 2006 to 2021.</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Average Temperature( Degree Celsius)</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Land Surface Temperature( Degree Celsius)</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Relative Humidity( In Percentage)</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Precipitation( mm, daily total)</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NDVI( Unit Less)</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CDC Social Vulnerability index (SVC) </a:t>
            </a:r>
          </a:p>
          <a:p>
            <a:pPr marL="685800" eaLnBrk="1" hangingPunct="1">
              <a:buFont typeface="Arial" charset="0"/>
              <a:buChar char="•"/>
            </a:pPr>
            <a:r>
              <a:rPr lang="en-GB" sz="1800" dirty="0">
                <a:latin typeface="Times New Roman" panose="02020603050405020304" pitchFamily="18" charset="0"/>
                <a:cs typeface="Times New Roman" panose="02020603050405020304" pitchFamily="18" charset="0"/>
              </a:rPr>
              <a:t>Total population</a:t>
            </a:r>
          </a:p>
        </p:txBody>
      </p:sp>
      <p:sp>
        <p:nvSpPr>
          <p:cNvPr id="13" name="TextBox 12">
            <a:extLst>
              <a:ext uri="{FF2B5EF4-FFF2-40B4-BE49-F238E27FC236}">
                <a16:creationId xmlns:a16="http://schemas.microsoft.com/office/drawing/2014/main" id="{8D7C5676-F1B3-5101-BA63-90C09CD93351}"/>
              </a:ext>
            </a:extLst>
          </p:cNvPr>
          <p:cNvSpPr txBox="1"/>
          <p:nvPr/>
        </p:nvSpPr>
        <p:spPr>
          <a:xfrm>
            <a:off x="481785" y="25966004"/>
            <a:ext cx="13940751"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Objectives</a:t>
            </a:r>
          </a:p>
        </p:txBody>
      </p:sp>
      <p:sp>
        <p:nvSpPr>
          <p:cNvPr id="14" name="TextBox 53">
            <a:extLst>
              <a:ext uri="{FF2B5EF4-FFF2-40B4-BE49-F238E27FC236}">
                <a16:creationId xmlns:a16="http://schemas.microsoft.com/office/drawing/2014/main" id="{6176AB70-0678-79DB-92B9-855AFAF6C32F}"/>
              </a:ext>
            </a:extLst>
          </p:cNvPr>
          <p:cNvSpPr txBox="1">
            <a:spLocks noChangeArrowheads="1"/>
          </p:cNvSpPr>
          <p:nvPr/>
        </p:nvSpPr>
        <p:spPr bwMode="auto">
          <a:xfrm>
            <a:off x="481785" y="27038153"/>
            <a:ext cx="13940750" cy="1938986"/>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3000" dirty="0">
                <a:latin typeface="Times New Roman" panose="02020603050405020304" pitchFamily="18" charset="0"/>
                <a:cs typeface="Times New Roman" panose="02020603050405020304" pitchFamily="18" charset="0"/>
              </a:rPr>
              <a:t>To visualize RMSF disease statistics in a web application.</a:t>
            </a:r>
          </a:p>
          <a:p>
            <a:pPr marL="685800" algn="just" eaLnBrk="1" hangingPunct="1">
              <a:buFont typeface="Arial" charset="0"/>
              <a:buChar char="•"/>
              <a:defRPr/>
            </a:pPr>
            <a:r>
              <a:rPr lang="en-GB" sz="3000" dirty="0">
                <a:latin typeface="Times New Roman" panose="02020603050405020304" pitchFamily="18" charset="0"/>
                <a:cs typeface="Times New Roman" panose="02020603050405020304" pitchFamily="18" charset="0"/>
              </a:rPr>
              <a:t>To implement climate-based classification system to map most likely to have a high incidence of RMSF.</a:t>
            </a:r>
          </a:p>
          <a:p>
            <a:pPr marL="685800" algn="just" eaLnBrk="1" hangingPunct="1">
              <a:buFont typeface="Arial" charset="0"/>
              <a:buChar char="•"/>
              <a:defRPr/>
            </a:pPr>
            <a:r>
              <a:rPr lang="en-GB" sz="3000" dirty="0">
                <a:latin typeface="Times New Roman" panose="02020603050405020304" pitchFamily="18" charset="0"/>
                <a:cs typeface="Times New Roman" panose="02020603050405020304" pitchFamily="18" charset="0"/>
              </a:rPr>
              <a:t>To implement deep learning based prediction system for each county.</a:t>
            </a:r>
          </a:p>
        </p:txBody>
      </p:sp>
      <p:sp>
        <p:nvSpPr>
          <p:cNvPr id="15" name="TextBox 14">
            <a:extLst>
              <a:ext uri="{FF2B5EF4-FFF2-40B4-BE49-F238E27FC236}">
                <a16:creationId xmlns:a16="http://schemas.microsoft.com/office/drawing/2014/main" id="{0AF27253-36D3-8911-FE14-EECD412ACC6F}"/>
              </a:ext>
            </a:extLst>
          </p:cNvPr>
          <p:cNvSpPr txBox="1"/>
          <p:nvPr/>
        </p:nvSpPr>
        <p:spPr>
          <a:xfrm>
            <a:off x="14973300" y="5983711"/>
            <a:ext cx="13944600"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Methods</a:t>
            </a:r>
          </a:p>
        </p:txBody>
      </p:sp>
      <p:sp>
        <p:nvSpPr>
          <p:cNvPr id="16" name="TextBox 53">
            <a:extLst>
              <a:ext uri="{FF2B5EF4-FFF2-40B4-BE49-F238E27FC236}">
                <a16:creationId xmlns:a16="http://schemas.microsoft.com/office/drawing/2014/main" id="{82F6710E-146E-306B-F8CE-44459B060CB2}"/>
              </a:ext>
            </a:extLst>
          </p:cNvPr>
          <p:cNvSpPr txBox="1">
            <a:spLocks noChangeArrowheads="1"/>
          </p:cNvSpPr>
          <p:nvPr/>
        </p:nvSpPr>
        <p:spPr bwMode="auto">
          <a:xfrm>
            <a:off x="14973301" y="7153500"/>
            <a:ext cx="13944600" cy="3447091"/>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We used several machine learning methods for classification problems and build  a  Random Forest algorithm pipeline which gave 0.95 accuracy with ROC AUC 0.82 before tuning and after hyper parameter tuning we achieved ROC AUC of   0.974 with 5 k-fold cross validation. Class imbalance of high. Incidence and low incidence was addressed by </a:t>
            </a:r>
            <a:r>
              <a:rPr lang="en-GB" sz="2000" dirty="0" err="1">
                <a:latin typeface="Times New Roman" panose="02020603050405020304" pitchFamily="18" charset="0"/>
                <a:cs typeface="Times New Roman" panose="02020603050405020304" pitchFamily="18" charset="0"/>
              </a:rPr>
              <a:t>RandomOverSampler</a:t>
            </a:r>
            <a:r>
              <a:rPr lang="en-GB" sz="2000" dirty="0">
                <a:latin typeface="Times New Roman" panose="02020603050405020304" pitchFamily="18" charset="0"/>
                <a:cs typeface="Times New Roman" panose="02020603050405020304" pitchFamily="18" charset="0"/>
              </a:rPr>
              <a:t>  technique.</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Regression problem, we used a deep learning technique, Long Short Term Neural Networks( LSTMs). The architecture of the model consists of two LSTM layers, each with 64 units and a </a:t>
            </a:r>
            <a:r>
              <a:rPr lang="en-GB" sz="2000" dirty="0" err="1">
                <a:latin typeface="Times New Roman" panose="02020603050405020304" pitchFamily="18" charset="0"/>
                <a:cs typeface="Times New Roman" panose="02020603050405020304" pitchFamily="18" charset="0"/>
              </a:rPr>
              <a:t>ReLU</a:t>
            </a:r>
            <a:r>
              <a:rPr lang="en-GB" sz="2000" dirty="0">
                <a:latin typeface="Times New Roman" panose="02020603050405020304" pitchFamily="18" charset="0"/>
                <a:cs typeface="Times New Roman" panose="02020603050405020304" pitchFamily="18" charset="0"/>
              </a:rPr>
              <a:t> activation function, followed by a single Dense layer with one unit, and the model is compiled with the mean absolute error (MAE) loss function and the Adam optimizer .</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classification and regression problem we split our dataset into  60% (training), 20% ( validation), 20% (testing).</a:t>
            </a:r>
            <a:br>
              <a:rPr lang="en-GB"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C944A66-AC86-6E3A-161E-F1AA382DC2CD}"/>
              </a:ext>
            </a:extLst>
          </p:cNvPr>
          <p:cNvSpPr txBox="1"/>
          <p:nvPr/>
        </p:nvSpPr>
        <p:spPr>
          <a:xfrm>
            <a:off x="29504432" y="5945790"/>
            <a:ext cx="13917612"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Results and Discussion</a:t>
            </a:r>
          </a:p>
        </p:txBody>
      </p:sp>
      <p:sp>
        <p:nvSpPr>
          <p:cNvPr id="18" name="TextBox 55">
            <a:extLst>
              <a:ext uri="{FF2B5EF4-FFF2-40B4-BE49-F238E27FC236}">
                <a16:creationId xmlns:a16="http://schemas.microsoft.com/office/drawing/2014/main" id="{F70C5DD9-6072-B63C-DB71-3842110262A5}"/>
              </a:ext>
            </a:extLst>
          </p:cNvPr>
          <p:cNvSpPr txBox="1">
            <a:spLocks noChangeArrowheads="1"/>
          </p:cNvSpPr>
          <p:nvPr/>
        </p:nvSpPr>
        <p:spPr bwMode="auto">
          <a:xfrm>
            <a:off x="29413846" y="7034190"/>
            <a:ext cx="13944599" cy="332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3000" dirty="0">
                <a:latin typeface="Times New Roman" panose="02020603050405020304" pitchFamily="18" charset="0"/>
                <a:cs typeface="Times New Roman" panose="02020603050405020304" pitchFamily="18" charset="0"/>
              </a:rPr>
              <a:t>After </a:t>
            </a:r>
            <a:r>
              <a:rPr lang="en-GB" sz="3000" dirty="0" err="1">
                <a:latin typeface="Times New Roman" panose="02020603050405020304" pitchFamily="18" charset="0"/>
                <a:cs typeface="Times New Roman" panose="02020603050405020304" pitchFamily="18" charset="0"/>
              </a:rPr>
              <a:t>GridSearch</a:t>
            </a:r>
            <a:r>
              <a:rPr lang="en-GB" sz="3000" dirty="0">
                <a:latin typeface="Times New Roman" panose="02020603050405020304" pitchFamily="18" charset="0"/>
                <a:cs typeface="Times New Roman" panose="02020603050405020304" pitchFamily="18" charset="0"/>
              </a:rPr>
              <a:t> we adopted Random Forest algorithm for classification model with ROC AUC of 0.974 , recall of 1.0 and precision 0.42. We tested our model with 2021 data and found that </a:t>
            </a:r>
            <a:r>
              <a:rPr lang="en-GB" sz="3000" dirty="0" err="1">
                <a:latin typeface="Times New Roman" panose="02020603050405020304" pitchFamily="18" charset="0"/>
                <a:cs typeface="Times New Roman" panose="02020603050405020304" pitchFamily="18" charset="0"/>
              </a:rPr>
              <a:t>Gila</a:t>
            </a:r>
            <a:r>
              <a:rPr lang="en-GB" sz="3000" dirty="0">
                <a:latin typeface="Times New Roman" panose="02020603050405020304" pitchFamily="18" charset="0"/>
                <a:cs typeface="Times New Roman" panose="02020603050405020304" pitchFamily="18" charset="0"/>
              </a:rPr>
              <a:t> County 94.06%   and Navajo county had 36.05 % of having a high incidence of RMSF. Also we found that LST and population are the most important predictor variables.</a:t>
            </a:r>
          </a:p>
          <a:p>
            <a:pPr marL="228600" indent="0" eaLnBrk="1" hangingPunct="1"/>
            <a:endParaRPr lang="en-GB" sz="3000" dirty="0">
              <a:latin typeface="Times New Roman" panose="02020603050405020304" pitchFamily="18" charset="0"/>
              <a:cs typeface="Times New Roman" panose="02020603050405020304" pitchFamily="18" charset="0"/>
            </a:endParaRPr>
          </a:p>
          <a:p>
            <a:pPr eaLnBrk="1" hangingPunct="1">
              <a:buFont typeface="Arial" charset="0"/>
              <a:buChar char="•"/>
            </a:pPr>
            <a:r>
              <a:rPr lang="en-GB" sz="3000" dirty="0">
                <a:latin typeface="Times New Roman" panose="02020603050405020304" pitchFamily="18" charset="0"/>
                <a:cs typeface="Times New Roman" panose="02020603050405020304" pitchFamily="18" charset="0"/>
              </a:rPr>
              <a:t>LSTM results suggest that  test RMSE values ranging from 0.006 to 9.055.</a:t>
            </a:r>
          </a:p>
        </p:txBody>
      </p:sp>
      <p:sp>
        <p:nvSpPr>
          <p:cNvPr id="30" name="TextBox 55">
            <a:extLst>
              <a:ext uri="{FF2B5EF4-FFF2-40B4-BE49-F238E27FC236}">
                <a16:creationId xmlns:a16="http://schemas.microsoft.com/office/drawing/2014/main" id="{7BE2FEAE-53CD-73D0-43F8-2EA8E4C63574}"/>
              </a:ext>
            </a:extLst>
          </p:cNvPr>
          <p:cNvSpPr txBox="1">
            <a:spLocks noChangeArrowheads="1"/>
          </p:cNvSpPr>
          <p:nvPr/>
        </p:nvSpPr>
        <p:spPr bwMode="auto">
          <a:xfrm>
            <a:off x="293646" y="30118228"/>
            <a:ext cx="14232811" cy="70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Socolovschi</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Mediannikov</a:t>
            </a:r>
            <a:r>
              <a:rPr lang="en-US" sz="2000" dirty="0">
                <a:latin typeface="Times New Roman" panose="02020603050405020304" pitchFamily="18" charset="0"/>
                <a:cs typeface="Times New Roman" panose="02020603050405020304" pitchFamily="18" charset="0"/>
              </a:rPr>
              <a:t>, O., </a:t>
            </a:r>
            <a:r>
              <a:rPr lang="en-US" sz="2000" dirty="0" err="1">
                <a:latin typeface="Times New Roman" panose="02020603050405020304" pitchFamily="18" charset="0"/>
                <a:cs typeface="Times New Roman" panose="02020603050405020304" pitchFamily="18" charset="0"/>
              </a:rPr>
              <a:t>Raoult</a:t>
            </a:r>
            <a:r>
              <a:rPr lang="en-US" sz="2000" dirty="0">
                <a:latin typeface="Times New Roman" panose="02020603050405020304" pitchFamily="18" charset="0"/>
                <a:cs typeface="Times New Roman" panose="02020603050405020304" pitchFamily="18" charset="0"/>
              </a:rPr>
              <a:t>, D., &amp; </a:t>
            </a:r>
            <a:r>
              <a:rPr lang="en-US" sz="2000" dirty="0" err="1">
                <a:latin typeface="Times New Roman" panose="02020603050405020304" pitchFamily="18" charset="0"/>
                <a:cs typeface="Times New Roman" panose="02020603050405020304" pitchFamily="18" charset="0"/>
              </a:rPr>
              <a:t>Parola</a:t>
            </a:r>
            <a:r>
              <a:rPr lang="en-US" sz="2000" dirty="0">
                <a:latin typeface="Times New Roman" panose="02020603050405020304" pitchFamily="18" charset="0"/>
                <a:cs typeface="Times New Roman" panose="02020603050405020304" pitchFamily="18" charset="0"/>
              </a:rPr>
              <a:t>, P. (2009). The relationship between spotted fever group </a:t>
            </a:r>
            <a:r>
              <a:rPr lang="en-US" sz="2000" dirty="0" err="1">
                <a:latin typeface="Times New Roman" panose="02020603050405020304" pitchFamily="18" charset="0"/>
                <a:cs typeface="Times New Roman" panose="02020603050405020304" pitchFamily="18" charset="0"/>
              </a:rPr>
              <a:t>Rickettsiae</a:t>
            </a:r>
            <a:r>
              <a:rPr lang="en-US" sz="2000" dirty="0">
                <a:latin typeface="Times New Roman" panose="02020603050405020304" pitchFamily="18" charset="0"/>
                <a:cs typeface="Times New Roman" panose="02020603050405020304" pitchFamily="18" charset="0"/>
              </a:rPr>
              <a:t> and ixodid ticks. Veterinary research, 40(2), 1-20. Present and Future. Texas A&amp;M University Press, College Station, Texas, 3-13.</a:t>
            </a:r>
          </a:p>
        </p:txBody>
      </p:sp>
      <p:sp>
        <p:nvSpPr>
          <p:cNvPr id="31" name="TextBox 30">
            <a:extLst>
              <a:ext uri="{FF2B5EF4-FFF2-40B4-BE49-F238E27FC236}">
                <a16:creationId xmlns:a16="http://schemas.microsoft.com/office/drawing/2014/main" id="{57B6307E-2E19-2480-09C7-712CE9DA4125}"/>
              </a:ext>
            </a:extLst>
          </p:cNvPr>
          <p:cNvSpPr txBox="1"/>
          <p:nvPr/>
        </p:nvSpPr>
        <p:spPr>
          <a:xfrm>
            <a:off x="30683594" y="29096905"/>
            <a:ext cx="9104985"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Acknowledgments</a:t>
            </a:r>
          </a:p>
        </p:txBody>
      </p:sp>
      <p:sp>
        <p:nvSpPr>
          <p:cNvPr id="35" name="TextBox 34">
            <a:extLst>
              <a:ext uri="{FF2B5EF4-FFF2-40B4-BE49-F238E27FC236}">
                <a16:creationId xmlns:a16="http://schemas.microsoft.com/office/drawing/2014/main" id="{3E6A5AA7-A90D-D19F-8C71-CAA3813F3DEA}"/>
              </a:ext>
            </a:extLst>
          </p:cNvPr>
          <p:cNvSpPr txBox="1"/>
          <p:nvPr/>
        </p:nvSpPr>
        <p:spPr>
          <a:xfrm>
            <a:off x="561122" y="29161307"/>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References</a:t>
            </a:r>
          </a:p>
        </p:txBody>
      </p:sp>
      <p:pic>
        <p:nvPicPr>
          <p:cNvPr id="36" name="Picture 35">
            <a:extLst>
              <a:ext uri="{FF2B5EF4-FFF2-40B4-BE49-F238E27FC236}">
                <a16:creationId xmlns:a16="http://schemas.microsoft.com/office/drawing/2014/main" id="{797895B3-D103-2C89-6418-580A501052A1}"/>
              </a:ext>
            </a:extLst>
          </p:cNvPr>
          <p:cNvPicPr>
            <a:picLocks noChangeAspect="1"/>
          </p:cNvPicPr>
          <p:nvPr/>
        </p:nvPicPr>
        <p:blipFill rotWithShape="1">
          <a:blip r:embed="rId4"/>
          <a:srcRect l="25049" t="37316" r="36990" b="53121"/>
          <a:stretch/>
        </p:blipFill>
        <p:spPr>
          <a:xfrm>
            <a:off x="32893092" y="2457647"/>
            <a:ext cx="8856481" cy="2001593"/>
          </a:xfrm>
          <a:prstGeom prst="rect">
            <a:avLst/>
          </a:prstGeom>
        </p:spPr>
      </p:pic>
      <p:sp>
        <p:nvSpPr>
          <p:cNvPr id="37" name="TextBox 36">
            <a:extLst>
              <a:ext uri="{FF2B5EF4-FFF2-40B4-BE49-F238E27FC236}">
                <a16:creationId xmlns:a16="http://schemas.microsoft.com/office/drawing/2014/main" id="{9628B0C0-7B26-09BC-E8DD-39FFB14A6390}"/>
              </a:ext>
            </a:extLst>
          </p:cNvPr>
          <p:cNvSpPr txBox="1"/>
          <p:nvPr/>
        </p:nvSpPr>
        <p:spPr>
          <a:xfrm>
            <a:off x="25603249" y="16475478"/>
            <a:ext cx="4545390"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Fig. 3: </a:t>
            </a:r>
            <a:r>
              <a:rPr lang="en-BD" sz="2000" b="1" dirty="0">
                <a:latin typeface="Times New Roman" panose="02020603050405020304" pitchFamily="18" charset="0"/>
                <a:cs typeface="Times New Roman" panose="02020603050405020304" pitchFamily="18" charset="0"/>
              </a:rPr>
              <a:t>Distribution of RMSF classes</a:t>
            </a:r>
            <a:endParaRPr lang="en-BD" sz="2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D7B561E-D6CF-8261-F96F-E0BA83E21AB9}"/>
              </a:ext>
            </a:extLst>
          </p:cNvPr>
          <p:cNvSpPr txBox="1"/>
          <p:nvPr/>
        </p:nvSpPr>
        <p:spPr>
          <a:xfrm>
            <a:off x="16256852" y="16326504"/>
            <a:ext cx="6348317"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Fig. 2: Machine Learning algorithms for classification of RMSF incidence.</a:t>
            </a:r>
            <a:endParaRPr lang="en-BD" sz="2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4829EC4-8335-63A1-EF85-A13AAF796AC3}"/>
              </a:ext>
            </a:extLst>
          </p:cNvPr>
          <p:cNvSpPr txBox="1"/>
          <p:nvPr/>
        </p:nvSpPr>
        <p:spPr>
          <a:xfrm>
            <a:off x="32893092" y="16303438"/>
            <a:ext cx="9561532" cy="86177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4: Final Random Forest pipeline with parameters</a:t>
            </a:r>
            <a:endParaRPr lang="en-GB" sz="25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ADCC1AB-2EF1-E3B2-6924-07612FBEC1BA}"/>
              </a:ext>
            </a:extLst>
          </p:cNvPr>
          <p:cNvSpPr txBox="1"/>
          <p:nvPr/>
        </p:nvSpPr>
        <p:spPr>
          <a:xfrm>
            <a:off x="16242910" y="21987046"/>
            <a:ext cx="5517952" cy="86177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5: ROC Curve on Validation Set</a:t>
            </a:r>
            <a:endParaRPr lang="en-GB" sz="25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D6260D2-B507-62EC-A9CE-716E591618D1}"/>
              </a:ext>
            </a:extLst>
          </p:cNvPr>
          <p:cNvSpPr txBox="1"/>
          <p:nvPr/>
        </p:nvSpPr>
        <p:spPr>
          <a:xfrm>
            <a:off x="21548497" y="28582006"/>
            <a:ext cx="7564021" cy="86177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8 : LSTM results on 3 years of test data</a:t>
            </a:r>
            <a:endParaRPr lang="en-GB" sz="25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
        <p:nvSpPr>
          <p:cNvPr id="44" name="TextBox 55">
            <a:extLst>
              <a:ext uri="{FF2B5EF4-FFF2-40B4-BE49-F238E27FC236}">
                <a16:creationId xmlns:a16="http://schemas.microsoft.com/office/drawing/2014/main" id="{616323B5-1ABE-D18B-DC85-AE482D8DFE9F}"/>
              </a:ext>
            </a:extLst>
          </p:cNvPr>
          <p:cNvSpPr txBox="1">
            <a:spLocks noChangeArrowheads="1"/>
          </p:cNvSpPr>
          <p:nvPr/>
        </p:nvSpPr>
        <p:spPr bwMode="auto">
          <a:xfrm>
            <a:off x="15188211" y="30270037"/>
            <a:ext cx="14232811" cy="132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The data is satellite derived ;thus, temporal and spatial resolution of data is a limitation of this study.</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We had county-level RMSF cases. More, granular-level data will facilitate more accurate modelling of the disease dynamics.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In future work, authors want to integrate more granular RMSF data ,  and integrate big data-based modelling approaches with individual-level host </a:t>
            </a:r>
            <a:r>
              <a:rPr lang="en-GB" sz="2000" dirty="0" err="1">
                <a:latin typeface="Times New Roman" panose="02020603050405020304" pitchFamily="18" charset="0"/>
                <a:cs typeface="Times New Roman" panose="02020603050405020304" pitchFamily="18" charset="0"/>
              </a:rPr>
              <a:t>spatio</a:t>
            </a:r>
            <a:r>
              <a:rPr lang="en-GB" sz="2000" dirty="0">
                <a:latin typeface="Times New Roman" panose="02020603050405020304" pitchFamily="18" charset="0"/>
                <a:cs typeface="Times New Roman" panose="02020603050405020304" pitchFamily="18" charset="0"/>
              </a:rPr>
              <a:t>-temporal data.</a:t>
            </a:r>
          </a:p>
        </p:txBody>
      </p:sp>
      <p:sp>
        <p:nvSpPr>
          <p:cNvPr id="45" name="TextBox 44">
            <a:extLst>
              <a:ext uri="{FF2B5EF4-FFF2-40B4-BE49-F238E27FC236}">
                <a16:creationId xmlns:a16="http://schemas.microsoft.com/office/drawing/2014/main" id="{5F45930F-3165-8940-DE6D-38D91CD51B74}"/>
              </a:ext>
            </a:extLst>
          </p:cNvPr>
          <p:cNvSpPr txBox="1"/>
          <p:nvPr/>
        </p:nvSpPr>
        <p:spPr>
          <a:xfrm>
            <a:off x="15491452" y="29186819"/>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GB" sz="5000" b="1" cap="small" dirty="0">
                <a:latin typeface="Times New Roman" panose="02020603050405020304" pitchFamily="18" charset="0"/>
                <a:cs typeface="Times New Roman" panose="02020603050405020304" pitchFamily="18" charset="0"/>
              </a:rPr>
              <a:t>L</a:t>
            </a:r>
            <a:r>
              <a:rPr lang="en-US" sz="5000" b="1" cap="small" dirty="0">
                <a:latin typeface="Times New Roman" panose="02020603050405020304" pitchFamily="18" charset="0"/>
                <a:cs typeface="Times New Roman" panose="02020603050405020304" pitchFamily="18" charset="0"/>
              </a:rPr>
              <a:t>imitation and future work</a:t>
            </a:r>
          </a:p>
        </p:txBody>
      </p:sp>
      <p:sp>
        <p:nvSpPr>
          <p:cNvPr id="46" name="TextBox 55">
            <a:extLst>
              <a:ext uri="{FF2B5EF4-FFF2-40B4-BE49-F238E27FC236}">
                <a16:creationId xmlns:a16="http://schemas.microsoft.com/office/drawing/2014/main" id="{115760F6-7D40-667B-ED33-44414B8434FC}"/>
              </a:ext>
            </a:extLst>
          </p:cNvPr>
          <p:cNvSpPr txBox="1">
            <a:spLocks noChangeArrowheads="1"/>
          </p:cNvSpPr>
          <p:nvPr/>
        </p:nvSpPr>
        <p:spPr bwMode="auto">
          <a:xfrm>
            <a:off x="30310417" y="30180887"/>
            <a:ext cx="13304676" cy="132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was facilitated with Google Earth Engine and we thank to GEE team.</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Funding for this project provided by the National Science Foundation, Award Number 201960.</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has not been formally reviewed by NSF. The views expressed are solely those of the authors and do not necessarily reflect those of these Agencies.</a:t>
            </a:r>
          </a:p>
        </p:txBody>
      </p:sp>
      <p:sp>
        <p:nvSpPr>
          <p:cNvPr id="47" name="TextBox 46">
            <a:extLst>
              <a:ext uri="{FF2B5EF4-FFF2-40B4-BE49-F238E27FC236}">
                <a16:creationId xmlns:a16="http://schemas.microsoft.com/office/drawing/2014/main" id="{05F26599-3221-D449-8E4F-C230355387EF}"/>
              </a:ext>
            </a:extLst>
          </p:cNvPr>
          <p:cNvSpPr txBox="1"/>
          <p:nvPr/>
        </p:nvSpPr>
        <p:spPr>
          <a:xfrm>
            <a:off x="343411" y="18706340"/>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err="1">
                <a:latin typeface="Times New Roman" panose="02020603050405020304" pitchFamily="18" charset="0"/>
                <a:cs typeface="Times New Roman" panose="02020603050405020304" pitchFamily="18" charset="0"/>
              </a:rPr>
              <a:t>Geovisualization</a:t>
            </a:r>
            <a:r>
              <a:rPr lang="en-US" sz="5000" b="1" cap="small" dirty="0">
                <a:latin typeface="Times New Roman" panose="02020603050405020304" pitchFamily="18" charset="0"/>
                <a:cs typeface="Times New Roman" panose="02020603050405020304" pitchFamily="18" charset="0"/>
              </a:rPr>
              <a:t> User interface</a:t>
            </a:r>
          </a:p>
        </p:txBody>
      </p:sp>
      <p:pic>
        <p:nvPicPr>
          <p:cNvPr id="33" name="Picture 32">
            <a:extLst>
              <a:ext uri="{FF2B5EF4-FFF2-40B4-BE49-F238E27FC236}">
                <a16:creationId xmlns:a16="http://schemas.microsoft.com/office/drawing/2014/main" id="{8C000C22-9FF1-964E-85D5-3FDE7A240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228" y="19865608"/>
            <a:ext cx="6293428" cy="5527439"/>
          </a:xfrm>
          <a:prstGeom prst="rect">
            <a:avLst/>
          </a:prstGeom>
        </p:spPr>
      </p:pic>
      <p:pic>
        <p:nvPicPr>
          <p:cNvPr id="40" name="Picture 39">
            <a:extLst>
              <a:ext uri="{FF2B5EF4-FFF2-40B4-BE49-F238E27FC236}">
                <a16:creationId xmlns:a16="http://schemas.microsoft.com/office/drawing/2014/main" id="{A6CD147D-9D2E-494F-A2B8-CA44DD934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7032" y="10771682"/>
            <a:ext cx="8039100" cy="4973878"/>
          </a:xfrm>
          <a:prstGeom prst="rect">
            <a:avLst/>
          </a:prstGeom>
        </p:spPr>
      </p:pic>
      <p:pic>
        <p:nvPicPr>
          <p:cNvPr id="49" name="Picture 48">
            <a:extLst>
              <a:ext uri="{FF2B5EF4-FFF2-40B4-BE49-F238E27FC236}">
                <a16:creationId xmlns:a16="http://schemas.microsoft.com/office/drawing/2014/main" id="{2793E4A5-387B-4349-944E-47B82B2EE5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2291" y="19865608"/>
            <a:ext cx="6691874" cy="5632311"/>
          </a:xfrm>
          <a:prstGeom prst="rect">
            <a:avLst/>
          </a:prstGeom>
        </p:spPr>
      </p:pic>
      <p:pic>
        <p:nvPicPr>
          <p:cNvPr id="51" name="Picture 50">
            <a:extLst>
              <a:ext uri="{FF2B5EF4-FFF2-40B4-BE49-F238E27FC236}">
                <a16:creationId xmlns:a16="http://schemas.microsoft.com/office/drawing/2014/main" id="{AC8B26EE-F586-1B44-9F6C-56B879880C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37681" y="10633637"/>
            <a:ext cx="6557926" cy="5663022"/>
          </a:xfrm>
          <a:prstGeom prst="rect">
            <a:avLst/>
          </a:prstGeom>
        </p:spPr>
      </p:pic>
      <p:pic>
        <p:nvPicPr>
          <p:cNvPr id="57" name="Picture 56">
            <a:extLst>
              <a:ext uri="{FF2B5EF4-FFF2-40B4-BE49-F238E27FC236}">
                <a16:creationId xmlns:a16="http://schemas.microsoft.com/office/drawing/2014/main" id="{AC072642-14E5-FB45-85C2-50D8AB9C59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06555" y="11772970"/>
            <a:ext cx="10312400" cy="2165302"/>
          </a:xfrm>
          <a:prstGeom prst="rect">
            <a:avLst/>
          </a:prstGeom>
        </p:spPr>
      </p:pic>
      <p:pic>
        <p:nvPicPr>
          <p:cNvPr id="59" name="Picture 58">
            <a:extLst>
              <a:ext uri="{FF2B5EF4-FFF2-40B4-BE49-F238E27FC236}">
                <a16:creationId xmlns:a16="http://schemas.microsoft.com/office/drawing/2014/main" id="{D9509EB8-1792-B846-ADDE-2DCF2C4D1E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7710" y="17165212"/>
            <a:ext cx="5693152" cy="4552589"/>
          </a:xfrm>
          <a:prstGeom prst="rect">
            <a:avLst/>
          </a:prstGeom>
        </p:spPr>
      </p:pic>
      <p:pic>
        <p:nvPicPr>
          <p:cNvPr id="61" name="Picture 60">
            <a:extLst>
              <a:ext uri="{FF2B5EF4-FFF2-40B4-BE49-F238E27FC236}">
                <a16:creationId xmlns:a16="http://schemas.microsoft.com/office/drawing/2014/main" id="{FC7262C5-2D68-714E-B1E6-4FFA8559D43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84862" y="16939575"/>
            <a:ext cx="4756794" cy="5059182"/>
          </a:xfrm>
          <a:prstGeom prst="rect">
            <a:avLst/>
          </a:prstGeom>
        </p:spPr>
      </p:pic>
      <p:sp>
        <p:nvSpPr>
          <p:cNvPr id="62" name="TextBox 61">
            <a:extLst>
              <a:ext uri="{FF2B5EF4-FFF2-40B4-BE49-F238E27FC236}">
                <a16:creationId xmlns:a16="http://schemas.microsoft.com/office/drawing/2014/main" id="{FA7E8DE0-B5C8-2949-8C22-683667330D03}"/>
              </a:ext>
            </a:extLst>
          </p:cNvPr>
          <p:cNvSpPr txBox="1"/>
          <p:nvPr/>
        </p:nvSpPr>
        <p:spPr>
          <a:xfrm>
            <a:off x="30134116" y="22155789"/>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7: Feature importance of RF </a:t>
            </a:r>
            <a:endParaRPr lang="en-BD" sz="2500" dirty="0">
              <a:latin typeface="Times New Roman" panose="02020603050405020304" pitchFamily="18" charset="0"/>
              <a:cs typeface="Times New Roman" panose="02020603050405020304" pitchFamily="18" charset="0"/>
            </a:endParaRPr>
          </a:p>
        </p:txBody>
      </p:sp>
      <p:pic>
        <p:nvPicPr>
          <p:cNvPr id="64" name="Picture 63">
            <a:extLst>
              <a:ext uri="{FF2B5EF4-FFF2-40B4-BE49-F238E27FC236}">
                <a16:creationId xmlns:a16="http://schemas.microsoft.com/office/drawing/2014/main" id="{3F87FC46-EAA1-F749-9AAA-592B050487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917900" y="16583704"/>
            <a:ext cx="6003596" cy="5342952"/>
          </a:xfrm>
          <a:prstGeom prst="rect">
            <a:avLst/>
          </a:prstGeom>
        </p:spPr>
      </p:pic>
      <p:sp>
        <p:nvSpPr>
          <p:cNvPr id="67" name="TextBox 66">
            <a:extLst>
              <a:ext uri="{FF2B5EF4-FFF2-40B4-BE49-F238E27FC236}">
                <a16:creationId xmlns:a16="http://schemas.microsoft.com/office/drawing/2014/main" id="{268A0DA1-9DC2-C84E-B72C-B635E6B782FB}"/>
              </a:ext>
            </a:extLst>
          </p:cNvPr>
          <p:cNvSpPr txBox="1"/>
          <p:nvPr/>
        </p:nvSpPr>
        <p:spPr>
          <a:xfrm>
            <a:off x="22605169" y="22179406"/>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6: Final Confusion Matrix</a:t>
            </a:r>
            <a:endParaRPr lang="en-BD" sz="2500" dirty="0">
              <a:latin typeface="Times New Roman" panose="02020603050405020304" pitchFamily="18" charset="0"/>
              <a:cs typeface="Times New Roman" panose="02020603050405020304" pitchFamily="18" charset="0"/>
            </a:endParaRPr>
          </a:p>
        </p:txBody>
      </p:sp>
      <p:pic>
        <p:nvPicPr>
          <p:cNvPr id="69" name="Picture 68">
            <a:extLst>
              <a:ext uri="{FF2B5EF4-FFF2-40B4-BE49-F238E27FC236}">
                <a16:creationId xmlns:a16="http://schemas.microsoft.com/office/drawing/2014/main" id="{219F7E04-290F-B944-9BE0-16695EEEF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061196" y="22664387"/>
            <a:ext cx="19237713" cy="5854266"/>
          </a:xfrm>
          <a:prstGeom prst="rect">
            <a:avLst/>
          </a:prstGeom>
        </p:spPr>
      </p:pic>
    </p:spTree>
    <p:extLst>
      <p:ext uri="{BB962C8B-B14F-4D97-AF65-F5344CB8AC3E}">
        <p14:creationId xmlns:p14="http://schemas.microsoft.com/office/powerpoint/2010/main" val="176626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2406</TotalTime>
  <Words>916</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 Md. shajid Hasan Tusher</dc:creator>
  <cp:lastModifiedBy>Al-Iqram Hridoy</cp:lastModifiedBy>
  <cp:revision>5</cp:revision>
  <dcterms:created xsi:type="dcterms:W3CDTF">2022-11-14T07:24:47Z</dcterms:created>
  <dcterms:modified xsi:type="dcterms:W3CDTF">2023-03-16T20:36:53Z</dcterms:modified>
</cp:coreProperties>
</file>