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825" autoAdjust="0"/>
  </p:normalViewPr>
  <p:slideViewPr>
    <p:cSldViewPr snapToGrid="0">
      <p:cViewPr>
        <p:scale>
          <a:sx n="29" d="100"/>
          <a:sy n="29" d="100"/>
        </p:scale>
        <p:origin x="440"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D6CE-786A-B142-ACC0-F0E3AB5B29A9}" type="datetimeFigureOut">
              <a:rPr lang="en-BD" smtClean="0"/>
              <a:t>16/3/23</a:t>
            </a:fld>
            <a:endParaRPr lang="en-B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1431B-CECF-E54C-9406-BB99A052CF65}" type="slidenum">
              <a:rPr lang="en-BD" smtClean="0"/>
              <a:t>‹#›</a:t>
            </a:fld>
            <a:endParaRPr lang="en-BD"/>
          </a:p>
        </p:txBody>
      </p:sp>
    </p:spTree>
    <p:extLst>
      <p:ext uri="{BB962C8B-B14F-4D97-AF65-F5344CB8AC3E}">
        <p14:creationId xmlns:p14="http://schemas.microsoft.com/office/powerpoint/2010/main" val="51221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B3C1431B-CECF-E54C-9406-BB99A052CF65}" type="slidenum">
              <a:rPr lang="en-BD" smtClean="0"/>
              <a:t>1</a:t>
            </a:fld>
            <a:endParaRPr lang="en-BD"/>
          </a:p>
        </p:txBody>
      </p:sp>
    </p:spTree>
    <p:extLst>
      <p:ext uri="{BB962C8B-B14F-4D97-AF65-F5344CB8AC3E}">
        <p14:creationId xmlns:p14="http://schemas.microsoft.com/office/powerpoint/2010/main" val="184493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366259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89431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02955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5236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8820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6A0C50-A864-4918-AC42-F99F37DBB7FB}"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415751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6A0C50-A864-4918-AC42-F99F37DBB7FB}" type="datetimeFigureOut">
              <a:rPr lang="en-US" smtClean="0"/>
              <a:t>3/16/23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55704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6A0C50-A864-4918-AC42-F99F37DBB7FB}" type="datetimeFigureOut">
              <a:rPr lang="en-US" smtClean="0"/>
              <a:t>3/16/23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8635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A0C50-A864-4918-AC42-F99F37DBB7FB}" type="datetimeFigureOut">
              <a:rPr lang="en-US" smtClean="0"/>
              <a:t>3/16/23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24773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B6A0C50-A864-4918-AC42-F99F37DBB7FB}"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308212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B6A0C50-A864-4918-AC42-F99F37DBB7FB}"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679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B6A0C50-A864-4918-AC42-F99F37DBB7FB}" type="datetimeFigureOut">
              <a:rPr lang="en-US" smtClean="0"/>
              <a:t>3/16/23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178136A-62B6-4BC7-B44D-4F6FD787ABEC}" type="slidenum">
              <a:rPr lang="en-US" smtClean="0"/>
              <a:t>‹#›</a:t>
            </a:fld>
            <a:endParaRPr lang="en-US"/>
          </a:p>
        </p:txBody>
      </p:sp>
    </p:spTree>
    <p:extLst>
      <p:ext uri="{BB962C8B-B14F-4D97-AF65-F5344CB8AC3E}">
        <p14:creationId xmlns:p14="http://schemas.microsoft.com/office/powerpoint/2010/main" val="30194616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38ED17-0212-E734-8184-E79CFB873035}"/>
              </a:ext>
            </a:extLst>
          </p:cNvPr>
          <p:cNvSpPr txBox="1"/>
          <p:nvPr/>
        </p:nvSpPr>
        <p:spPr>
          <a:xfrm>
            <a:off x="0" y="256247"/>
            <a:ext cx="43891200" cy="4893647"/>
          </a:xfrm>
          <a:prstGeom prst="rect">
            <a:avLst/>
          </a:prstGeom>
          <a:solidFill>
            <a:schemeClr val="accent3">
              <a:lumMod val="20000"/>
              <a:lumOff val="80000"/>
            </a:schemeClr>
          </a:solidFill>
        </p:spPr>
        <p:txBody>
          <a:bodyPr wrap="square" rtlCol="0">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lang="en-US" sz="7200" b="1" kern="0" dirty="0">
                <a:solidFill>
                  <a:prstClr val="black"/>
                </a:solidFill>
                <a:latin typeface="Times New Roman" panose="02020603050405020304" pitchFamily="18" charset="0"/>
                <a:cs typeface="Times New Roman" panose="02020603050405020304" pitchFamily="18" charset="0"/>
              </a:rPr>
              <a:t> Integrating </a:t>
            </a:r>
            <a:r>
              <a:rPr lang="en-US" sz="7200" b="1" kern="0" dirty="0" err="1">
                <a:solidFill>
                  <a:prstClr val="black"/>
                </a:solidFill>
                <a:latin typeface="Times New Roman" panose="02020603050405020304" pitchFamily="18" charset="0"/>
                <a:cs typeface="Times New Roman" panose="02020603050405020304" pitchFamily="18" charset="0"/>
              </a:rPr>
              <a:t>GeoVisualization</a:t>
            </a:r>
            <a:r>
              <a:rPr lang="en-US" sz="7200" b="1" kern="0" dirty="0">
                <a:solidFill>
                  <a:prstClr val="black"/>
                </a:solidFill>
                <a:latin typeface="Times New Roman" panose="02020603050405020304" pitchFamily="18" charset="0"/>
                <a:cs typeface="Times New Roman" panose="02020603050405020304" pitchFamily="18" charset="0"/>
              </a:rPr>
              <a:t>, Machine Learning, and Deep Learning for  Classification and Prediction of Rocky Mountain Spotted Fever in Arizona</a:t>
            </a:r>
            <a:endParaRPr kumimoji="0" lang="en-US" sz="72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3600" b="0" i="0" u="none" strike="noStrike" kern="0" cap="none" spc="0" normalizeH="0" baseline="-2500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Al Ekram Elahee Hridoy</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BS; Yan Lin</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PhD; Zhuoming Liu</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2,3</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MS</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Geography and Environmental Studies, University of New Mexico​</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UNM Advanced Spatial Informatics Research and Education(ASPIRE)</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3</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Computer Science, University of New Mexico</a:t>
            </a:r>
          </a:p>
        </p:txBody>
      </p:sp>
      <p:pic>
        <p:nvPicPr>
          <p:cNvPr id="10" name="Picture 9">
            <a:extLst>
              <a:ext uri="{FF2B5EF4-FFF2-40B4-BE49-F238E27FC236}">
                <a16:creationId xmlns:a16="http://schemas.microsoft.com/office/drawing/2014/main" id="{4375E1D5-9631-16B9-3FA0-948BB1456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227" y="2377352"/>
            <a:ext cx="3855027" cy="2512193"/>
          </a:xfrm>
          <a:prstGeom prst="rect">
            <a:avLst/>
          </a:prstGeom>
        </p:spPr>
      </p:pic>
      <p:sp>
        <p:nvSpPr>
          <p:cNvPr id="2" name="TextBox 1">
            <a:extLst>
              <a:ext uri="{FF2B5EF4-FFF2-40B4-BE49-F238E27FC236}">
                <a16:creationId xmlns:a16="http://schemas.microsoft.com/office/drawing/2014/main" id="{BDDA337A-71B7-32F9-B156-8F39D4E90FDB}"/>
              </a:ext>
            </a:extLst>
          </p:cNvPr>
          <p:cNvSpPr txBox="1"/>
          <p:nvPr/>
        </p:nvSpPr>
        <p:spPr>
          <a:xfrm>
            <a:off x="275310" y="5983711"/>
            <a:ext cx="13944600" cy="861768"/>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Problem statement</a:t>
            </a:r>
          </a:p>
        </p:txBody>
      </p:sp>
      <p:sp>
        <p:nvSpPr>
          <p:cNvPr id="3" name="TextBox 53">
            <a:extLst>
              <a:ext uri="{FF2B5EF4-FFF2-40B4-BE49-F238E27FC236}">
                <a16:creationId xmlns:a16="http://schemas.microsoft.com/office/drawing/2014/main" id="{137A54B1-4F55-83E1-F44D-4AEEBD803E50}"/>
              </a:ext>
            </a:extLst>
          </p:cNvPr>
          <p:cNvSpPr txBox="1">
            <a:spLocks noChangeArrowheads="1"/>
          </p:cNvSpPr>
          <p:nvPr/>
        </p:nvSpPr>
        <p:spPr bwMode="auto">
          <a:xfrm>
            <a:off x="275308" y="7033189"/>
            <a:ext cx="13940753" cy="4924419"/>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Rocky Mountain Spotted Fever (RMSF) is a potentially fatal Tick Disease (TD) caused by the bacterium Rickettsia and has disproportionally affected communities in southwest US (e.g., Arizona, and Navajo Nation) . Rocky Mountain Spotted Fever (RMSF) is caused by an infection with intracellular gram-negative Rickettsia. Dogs and rats act as reservoir hosts for the virus. . To address this problem, we have developed a machine learning prediction system that uses </a:t>
            </a:r>
            <a:r>
              <a:rPr lang="en-GB" sz="2000" dirty="0" err="1">
                <a:latin typeface="Times New Roman" panose="02020603050405020304" pitchFamily="18" charset="0"/>
                <a:cs typeface="Times New Roman" panose="02020603050405020304" pitchFamily="18" charset="0"/>
              </a:rPr>
              <a:t>geovisualization</a:t>
            </a:r>
            <a:r>
              <a:rPr lang="en-GB" sz="2000" dirty="0">
                <a:latin typeface="Times New Roman" panose="02020603050405020304" pitchFamily="18" charset="0"/>
                <a:cs typeface="Times New Roman" panose="02020603050405020304" pitchFamily="18" charset="0"/>
              </a:rPr>
              <a:t> techniques to identify high-risk areas for RMSF in Arizona.</a:t>
            </a:r>
          </a:p>
          <a:p>
            <a:pPr marL="685800" algn="just"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Our system includes a first-of-its-kind climate-based classification model with a ROC AUC of 0.97, which can accurately predict which counties in Arizona are most likely to have a high incidence of RMSF. Additionally, we have implemented a deep learning method known as  Long-Short Term Neural Networks(LSTM) to predict the possible occurrence of RMSF in each county.</a:t>
            </a: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Our approach to predicting the spread of RMSF will enable public health officials to take timely preventive measures and allocate resources to the areas at greatest risk. Our machine learning system has the potential to significantly reduce the incidence of this potentially fatal disease in the southwestern United States.</a:t>
            </a: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575AD8-6F42-118D-669D-2F37A560B158}"/>
              </a:ext>
            </a:extLst>
          </p:cNvPr>
          <p:cNvSpPr txBox="1"/>
          <p:nvPr/>
        </p:nvSpPr>
        <p:spPr>
          <a:xfrm>
            <a:off x="481785" y="11244222"/>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Data sources</a:t>
            </a:r>
          </a:p>
        </p:txBody>
      </p:sp>
      <p:sp>
        <p:nvSpPr>
          <p:cNvPr id="5" name="TextBox 52">
            <a:extLst>
              <a:ext uri="{FF2B5EF4-FFF2-40B4-BE49-F238E27FC236}">
                <a16:creationId xmlns:a16="http://schemas.microsoft.com/office/drawing/2014/main" id="{2713E3B7-576F-D978-F969-9C7C0339F0DC}"/>
              </a:ext>
            </a:extLst>
          </p:cNvPr>
          <p:cNvSpPr txBox="1">
            <a:spLocks noChangeArrowheads="1"/>
          </p:cNvSpPr>
          <p:nvPr/>
        </p:nvSpPr>
        <p:spPr bwMode="auto">
          <a:xfrm>
            <a:off x="275308" y="12481424"/>
            <a:ext cx="13662365" cy="252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ARIZONA DEPARTMENT OF HEALTH SERVICES</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ERA5 Daily Aggregates - Latest Climate Reanalysis Produced by ECMWF /Copernicus  Climate Change Service</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GRIDMET: University of Idaho Gridded Surface Meteorological Dataset</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MODIS Land Surface Temperature and Emissivity (MOD11)</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MODIS Terra Daily NDVI</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ESRI 2020 Land Cover</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CDC Social Vulnerability Index</a:t>
            </a:r>
          </a:p>
          <a:p>
            <a:pPr marL="685800" eaLnBrk="1" hangingPunct="1">
              <a:buFont typeface="Arial" charset="0"/>
              <a:buChar char="•"/>
            </a:pPr>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E0A19D8-1FF0-9CE4-2724-A37E88C1BF4E}"/>
              </a:ext>
            </a:extLst>
          </p:cNvPr>
          <p:cNvSpPr txBox="1"/>
          <p:nvPr/>
        </p:nvSpPr>
        <p:spPr>
          <a:xfrm>
            <a:off x="452394" y="14863125"/>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Dataset and variable selection</a:t>
            </a:r>
          </a:p>
        </p:txBody>
      </p:sp>
      <p:sp>
        <p:nvSpPr>
          <p:cNvPr id="9" name="TextBox 52">
            <a:extLst>
              <a:ext uri="{FF2B5EF4-FFF2-40B4-BE49-F238E27FC236}">
                <a16:creationId xmlns:a16="http://schemas.microsoft.com/office/drawing/2014/main" id="{A7C6E560-E57E-C3B2-1CBF-AE1C2678D69C}"/>
              </a:ext>
            </a:extLst>
          </p:cNvPr>
          <p:cNvSpPr txBox="1">
            <a:spLocks noChangeArrowheads="1"/>
          </p:cNvSpPr>
          <p:nvPr/>
        </p:nvSpPr>
        <p:spPr bwMode="auto">
          <a:xfrm>
            <a:off x="293380" y="15926782"/>
            <a:ext cx="11437329" cy="255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228600" indent="0" eaLnBrk="1" hangingPunct="1"/>
            <a:r>
              <a:rPr lang="en-GB" sz="2000" dirty="0">
                <a:latin typeface="Times New Roman" panose="02020603050405020304" pitchFamily="18" charset="0"/>
                <a:cs typeface="Times New Roman" panose="02020603050405020304" pitchFamily="18" charset="0"/>
              </a:rPr>
              <a:t>We used yearly  time-series data from 2006 to 2021.</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Average Temperature( Degree Celsius)</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Land Surface Temperature( Degree Celsius)</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Relative Humidity( In Percentage)</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Precipitation( mm, daily total)</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NDVI( Unit Less)</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CDC Social Vulnerability index (SVC) </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Total population</a:t>
            </a:r>
          </a:p>
        </p:txBody>
      </p:sp>
      <p:sp>
        <p:nvSpPr>
          <p:cNvPr id="13" name="TextBox 12">
            <a:extLst>
              <a:ext uri="{FF2B5EF4-FFF2-40B4-BE49-F238E27FC236}">
                <a16:creationId xmlns:a16="http://schemas.microsoft.com/office/drawing/2014/main" id="{8D7C5676-F1B3-5101-BA63-90C09CD93351}"/>
              </a:ext>
            </a:extLst>
          </p:cNvPr>
          <p:cNvSpPr txBox="1"/>
          <p:nvPr/>
        </p:nvSpPr>
        <p:spPr>
          <a:xfrm>
            <a:off x="481785" y="26781059"/>
            <a:ext cx="13940751"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Objectives</a:t>
            </a:r>
          </a:p>
        </p:txBody>
      </p:sp>
      <p:sp>
        <p:nvSpPr>
          <p:cNvPr id="14" name="TextBox 53">
            <a:extLst>
              <a:ext uri="{FF2B5EF4-FFF2-40B4-BE49-F238E27FC236}">
                <a16:creationId xmlns:a16="http://schemas.microsoft.com/office/drawing/2014/main" id="{6176AB70-0678-79DB-92B9-855AFAF6C32F}"/>
              </a:ext>
            </a:extLst>
          </p:cNvPr>
          <p:cNvSpPr txBox="1">
            <a:spLocks noChangeArrowheads="1"/>
          </p:cNvSpPr>
          <p:nvPr/>
        </p:nvSpPr>
        <p:spPr bwMode="auto">
          <a:xfrm>
            <a:off x="481785" y="27795840"/>
            <a:ext cx="13940750" cy="1169545"/>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To visualize RMSF disease statistics in a web application.</a:t>
            </a: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To implement climate-based classification system to map most likely to have a high incidence of RMSF.</a:t>
            </a: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To implement deep learning based prediction of RMSF incidence system for each county</a:t>
            </a:r>
            <a:r>
              <a:rPr lang="en-GB" sz="30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0AF27253-36D3-8911-FE14-EECD412ACC6F}"/>
              </a:ext>
            </a:extLst>
          </p:cNvPr>
          <p:cNvSpPr txBox="1"/>
          <p:nvPr/>
        </p:nvSpPr>
        <p:spPr>
          <a:xfrm>
            <a:off x="14973300" y="5983711"/>
            <a:ext cx="13944600" cy="862013"/>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Methods</a:t>
            </a:r>
          </a:p>
        </p:txBody>
      </p:sp>
      <p:sp>
        <p:nvSpPr>
          <p:cNvPr id="16" name="TextBox 53">
            <a:extLst>
              <a:ext uri="{FF2B5EF4-FFF2-40B4-BE49-F238E27FC236}">
                <a16:creationId xmlns:a16="http://schemas.microsoft.com/office/drawing/2014/main" id="{82F6710E-146E-306B-F8CE-44459B060CB2}"/>
              </a:ext>
            </a:extLst>
          </p:cNvPr>
          <p:cNvSpPr txBox="1">
            <a:spLocks noChangeArrowheads="1"/>
          </p:cNvSpPr>
          <p:nvPr/>
        </p:nvSpPr>
        <p:spPr bwMode="auto">
          <a:xfrm>
            <a:off x="14973301" y="7153500"/>
            <a:ext cx="13944600" cy="3447091"/>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We used several machine learning methods for classification problems and built  a  Random Forest algorithm pipeline which gave 0.95 accuracy with ROC AUC 0.82 before tuning and after hyper parameter tuning we achieved ROC AUC of   0.974 with 5 k-fold cross validation. Class imbalance of high. Incidence and low incidence was addressed by </a:t>
            </a:r>
            <a:r>
              <a:rPr lang="en-GB" sz="2000" dirty="0" err="1">
                <a:latin typeface="Times New Roman" panose="02020603050405020304" pitchFamily="18" charset="0"/>
                <a:cs typeface="Times New Roman" panose="02020603050405020304" pitchFamily="18" charset="0"/>
              </a:rPr>
              <a:t>RandomOverSampler</a:t>
            </a:r>
            <a:r>
              <a:rPr lang="en-GB" sz="2000" dirty="0">
                <a:latin typeface="Times New Roman" panose="02020603050405020304" pitchFamily="18" charset="0"/>
                <a:cs typeface="Times New Roman" panose="02020603050405020304" pitchFamily="18" charset="0"/>
              </a:rPr>
              <a:t>  technique.</a:t>
            </a:r>
          </a:p>
          <a:p>
            <a:pPr marL="685800"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For  prediction of RMSF, we used a deep learning technique, Long Short Term Neural Networks( LSTMs). The architecture of the model consists of two LSTM layers, each with 64 units and a </a:t>
            </a:r>
            <a:r>
              <a:rPr lang="en-GB" sz="2000" dirty="0" err="1">
                <a:latin typeface="Times New Roman" panose="02020603050405020304" pitchFamily="18" charset="0"/>
                <a:cs typeface="Times New Roman" panose="02020603050405020304" pitchFamily="18" charset="0"/>
              </a:rPr>
              <a:t>ReLU</a:t>
            </a:r>
            <a:r>
              <a:rPr lang="en-GB" sz="2000" dirty="0">
                <a:latin typeface="Times New Roman" panose="02020603050405020304" pitchFamily="18" charset="0"/>
                <a:cs typeface="Times New Roman" panose="02020603050405020304" pitchFamily="18" charset="0"/>
              </a:rPr>
              <a:t> activation function, followed by a single Dense layer with one unit, and the model is compiled with the mean absolute error (MAE) loss function and the Adam optimizer .</a:t>
            </a:r>
          </a:p>
          <a:p>
            <a:pPr marL="685800"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For classification and  prediction split our dataset into  60% (training), 20% ( validation), 20% (testing).</a:t>
            </a:r>
            <a:br>
              <a:rPr lang="en-GB"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C944A66-AC86-6E3A-161E-F1AA382DC2CD}"/>
              </a:ext>
            </a:extLst>
          </p:cNvPr>
          <p:cNvSpPr txBox="1"/>
          <p:nvPr/>
        </p:nvSpPr>
        <p:spPr>
          <a:xfrm>
            <a:off x="29504432" y="5945790"/>
            <a:ext cx="13917612" cy="862013"/>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Results and Discussion</a:t>
            </a:r>
          </a:p>
        </p:txBody>
      </p:sp>
      <p:sp>
        <p:nvSpPr>
          <p:cNvPr id="18" name="TextBox 55">
            <a:extLst>
              <a:ext uri="{FF2B5EF4-FFF2-40B4-BE49-F238E27FC236}">
                <a16:creationId xmlns:a16="http://schemas.microsoft.com/office/drawing/2014/main" id="{F70C5DD9-6072-B63C-DB71-3842110262A5}"/>
              </a:ext>
            </a:extLst>
          </p:cNvPr>
          <p:cNvSpPr txBox="1">
            <a:spLocks noChangeArrowheads="1"/>
          </p:cNvSpPr>
          <p:nvPr/>
        </p:nvSpPr>
        <p:spPr bwMode="auto">
          <a:xfrm>
            <a:off x="29413846" y="7034190"/>
            <a:ext cx="13944599" cy="178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After </a:t>
            </a:r>
            <a:r>
              <a:rPr lang="en-GB" sz="2000" dirty="0" err="1">
                <a:latin typeface="Times New Roman" panose="02020603050405020304" pitchFamily="18" charset="0"/>
                <a:cs typeface="Times New Roman" panose="02020603050405020304" pitchFamily="18" charset="0"/>
              </a:rPr>
              <a:t>GridSearch</a:t>
            </a:r>
            <a:r>
              <a:rPr lang="en-GB" sz="2000" dirty="0">
                <a:latin typeface="Times New Roman" panose="02020603050405020304" pitchFamily="18" charset="0"/>
                <a:cs typeface="Times New Roman" panose="02020603050405020304" pitchFamily="18" charset="0"/>
              </a:rPr>
              <a:t> we adopted Random Forest algorithm for classification model with ROC AUC of 0.974 , recall of 1.0 and precision 0.42. We tested our model with 2021 data and found that </a:t>
            </a:r>
            <a:r>
              <a:rPr lang="en-GB" sz="2000" dirty="0" err="1">
                <a:latin typeface="Times New Roman" panose="02020603050405020304" pitchFamily="18" charset="0"/>
                <a:cs typeface="Times New Roman" panose="02020603050405020304" pitchFamily="18" charset="0"/>
              </a:rPr>
              <a:t>Gila</a:t>
            </a:r>
            <a:r>
              <a:rPr lang="en-GB" sz="2000" dirty="0">
                <a:latin typeface="Times New Roman" panose="02020603050405020304" pitchFamily="18" charset="0"/>
                <a:cs typeface="Times New Roman" panose="02020603050405020304" pitchFamily="18" charset="0"/>
              </a:rPr>
              <a:t> County 94.06%   and Navajo county had 36.05 % of having a high incidence of RMSF. Also we found that LST and population are the most important predictor variables.</a:t>
            </a:r>
          </a:p>
          <a:p>
            <a:pPr marL="228600" indent="0" eaLnBrk="1" hangingPunct="1"/>
            <a:endParaRPr lang="en-GB" sz="2000" dirty="0">
              <a:latin typeface="Times New Roman" panose="02020603050405020304" pitchFamily="18" charset="0"/>
              <a:cs typeface="Times New Roman" panose="02020603050405020304" pitchFamily="18" charset="0"/>
            </a:endParaRP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LSTM results suggest that  test RMSE values ranging from 0.006 to 9.055</a:t>
            </a:r>
            <a:r>
              <a:rPr lang="en-GB" sz="3000" dirty="0">
                <a:latin typeface="Times New Roman" panose="02020603050405020304" pitchFamily="18" charset="0"/>
                <a:cs typeface="Times New Roman" panose="02020603050405020304" pitchFamily="18" charset="0"/>
              </a:rPr>
              <a:t>.</a:t>
            </a:r>
          </a:p>
        </p:txBody>
      </p:sp>
      <p:sp>
        <p:nvSpPr>
          <p:cNvPr id="30" name="TextBox 55">
            <a:extLst>
              <a:ext uri="{FF2B5EF4-FFF2-40B4-BE49-F238E27FC236}">
                <a16:creationId xmlns:a16="http://schemas.microsoft.com/office/drawing/2014/main" id="{7BE2FEAE-53CD-73D0-43F8-2EA8E4C63574}"/>
              </a:ext>
            </a:extLst>
          </p:cNvPr>
          <p:cNvSpPr txBox="1">
            <a:spLocks noChangeArrowheads="1"/>
          </p:cNvSpPr>
          <p:nvPr/>
        </p:nvSpPr>
        <p:spPr bwMode="auto">
          <a:xfrm>
            <a:off x="66005" y="30771427"/>
            <a:ext cx="14232811"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US" sz="2800" dirty="0">
                <a:latin typeface="Times New Roman" panose="02020603050405020304" pitchFamily="18" charset="0"/>
                <a:cs typeface="Times New Roman" panose="02020603050405020304" pitchFamily="18" charset="0"/>
              </a:rPr>
              <a:t>https://</a:t>
            </a:r>
            <a:r>
              <a:rPr lang="en-US" sz="2800" dirty="0" err="1">
                <a:latin typeface="Times New Roman" panose="02020603050405020304" pitchFamily="18" charset="0"/>
                <a:cs typeface="Times New Roman" panose="02020603050405020304" pitchFamily="18" charset="0"/>
              </a:rPr>
              <a:t>alhridoy.github.io</a:t>
            </a:r>
            <a:r>
              <a:rPr lang="en-US" sz="2800" dirty="0">
                <a:latin typeface="Times New Roman" panose="02020603050405020304" pitchFamily="18" charset="0"/>
                <a:cs typeface="Times New Roman" panose="02020603050405020304" pitchFamily="18" charset="0"/>
              </a:rPr>
              <a:t>/RMSF-dashboard</a:t>
            </a:r>
          </a:p>
        </p:txBody>
      </p:sp>
      <p:sp>
        <p:nvSpPr>
          <p:cNvPr id="31" name="TextBox 30">
            <a:extLst>
              <a:ext uri="{FF2B5EF4-FFF2-40B4-BE49-F238E27FC236}">
                <a16:creationId xmlns:a16="http://schemas.microsoft.com/office/drawing/2014/main" id="{57B6307E-2E19-2480-09C7-712CE9DA4125}"/>
              </a:ext>
            </a:extLst>
          </p:cNvPr>
          <p:cNvSpPr txBox="1"/>
          <p:nvPr/>
        </p:nvSpPr>
        <p:spPr>
          <a:xfrm>
            <a:off x="30683594" y="29096905"/>
            <a:ext cx="9104985"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Acknowledgments</a:t>
            </a:r>
          </a:p>
        </p:txBody>
      </p:sp>
      <p:sp>
        <p:nvSpPr>
          <p:cNvPr id="35" name="TextBox 34">
            <a:extLst>
              <a:ext uri="{FF2B5EF4-FFF2-40B4-BE49-F238E27FC236}">
                <a16:creationId xmlns:a16="http://schemas.microsoft.com/office/drawing/2014/main" id="{3E6A5AA7-A90D-D19F-8C71-CAA3813F3DEA}"/>
              </a:ext>
            </a:extLst>
          </p:cNvPr>
          <p:cNvSpPr txBox="1"/>
          <p:nvPr/>
        </p:nvSpPr>
        <p:spPr>
          <a:xfrm>
            <a:off x="609623" y="29270921"/>
            <a:ext cx="13965335" cy="861768"/>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website</a:t>
            </a:r>
          </a:p>
        </p:txBody>
      </p:sp>
      <p:pic>
        <p:nvPicPr>
          <p:cNvPr id="36" name="Picture 35">
            <a:extLst>
              <a:ext uri="{FF2B5EF4-FFF2-40B4-BE49-F238E27FC236}">
                <a16:creationId xmlns:a16="http://schemas.microsoft.com/office/drawing/2014/main" id="{797895B3-D103-2C89-6418-580A501052A1}"/>
              </a:ext>
            </a:extLst>
          </p:cNvPr>
          <p:cNvPicPr>
            <a:picLocks noChangeAspect="1"/>
          </p:cNvPicPr>
          <p:nvPr/>
        </p:nvPicPr>
        <p:blipFill rotWithShape="1">
          <a:blip r:embed="rId4"/>
          <a:srcRect l="25049" t="37316" r="36990" b="53121"/>
          <a:stretch/>
        </p:blipFill>
        <p:spPr>
          <a:xfrm>
            <a:off x="32893092" y="2457647"/>
            <a:ext cx="8856481" cy="2001593"/>
          </a:xfrm>
          <a:prstGeom prst="rect">
            <a:avLst/>
          </a:prstGeom>
        </p:spPr>
      </p:pic>
      <p:sp>
        <p:nvSpPr>
          <p:cNvPr id="37" name="TextBox 36">
            <a:extLst>
              <a:ext uri="{FF2B5EF4-FFF2-40B4-BE49-F238E27FC236}">
                <a16:creationId xmlns:a16="http://schemas.microsoft.com/office/drawing/2014/main" id="{9628B0C0-7B26-09BC-E8DD-39FFB14A6390}"/>
              </a:ext>
            </a:extLst>
          </p:cNvPr>
          <p:cNvSpPr txBox="1"/>
          <p:nvPr/>
        </p:nvSpPr>
        <p:spPr>
          <a:xfrm>
            <a:off x="25673935" y="16407999"/>
            <a:ext cx="5693151"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3: </a:t>
            </a:r>
            <a:r>
              <a:rPr lang="en-BD" sz="2500" b="1" dirty="0">
                <a:latin typeface="Times New Roman" panose="02020603050405020304" pitchFamily="18" charset="0"/>
                <a:cs typeface="Times New Roman" panose="02020603050405020304" pitchFamily="18" charset="0"/>
              </a:rPr>
              <a:t>Distribution of RMSF classes</a:t>
            </a:r>
            <a:endParaRPr lang="en-BD" sz="25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4D7B561E-D6CF-8261-F96F-E0BA83E21AB9}"/>
              </a:ext>
            </a:extLst>
          </p:cNvPr>
          <p:cNvSpPr txBox="1"/>
          <p:nvPr/>
        </p:nvSpPr>
        <p:spPr>
          <a:xfrm>
            <a:off x="15737032" y="16298606"/>
            <a:ext cx="8262121" cy="861774"/>
          </a:xfrm>
          <a:prstGeom prst="rect">
            <a:avLst/>
          </a:prstGeom>
          <a:noFill/>
        </p:spPr>
        <p:txBody>
          <a:bodyPr wrap="square" rtlCol="0">
            <a:spAutoFit/>
          </a:bodyPr>
          <a:lstStyle/>
          <a:p>
            <a:pPr algn="ctr"/>
            <a:r>
              <a:rPr lang="en-GB" sz="2500" b="1" dirty="0">
                <a:latin typeface="Times New Roman" panose="02020603050405020304" pitchFamily="18" charset="0"/>
                <a:cs typeface="Times New Roman" panose="02020603050405020304" pitchFamily="18" charset="0"/>
              </a:rPr>
              <a:t>Fig. 2: Machine Learning algorithms for classification of RMSF incidence</a:t>
            </a:r>
            <a:endParaRPr lang="en-BD" sz="25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64829EC4-8335-63A1-EF85-A13AAF796AC3}"/>
              </a:ext>
            </a:extLst>
          </p:cNvPr>
          <p:cNvSpPr txBox="1"/>
          <p:nvPr/>
        </p:nvSpPr>
        <p:spPr>
          <a:xfrm>
            <a:off x="32540566" y="16303806"/>
            <a:ext cx="956153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4: Final Random Forest pipeline with parameters</a:t>
            </a:r>
            <a:endParaRPr lang="en-GB" sz="25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ADCC1AB-2EF1-E3B2-6924-07612FBEC1BA}"/>
              </a:ext>
            </a:extLst>
          </p:cNvPr>
          <p:cNvSpPr txBox="1"/>
          <p:nvPr/>
        </p:nvSpPr>
        <p:spPr>
          <a:xfrm>
            <a:off x="17314298" y="21721335"/>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5: ROC Curve on Validation Set</a:t>
            </a:r>
            <a:endParaRPr lang="en-GB" sz="25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AD6260D2-B507-62EC-A9CE-716E591618D1}"/>
              </a:ext>
            </a:extLst>
          </p:cNvPr>
          <p:cNvSpPr txBox="1"/>
          <p:nvPr/>
        </p:nvSpPr>
        <p:spPr>
          <a:xfrm>
            <a:off x="30683594" y="28522978"/>
            <a:ext cx="7564021" cy="78483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Fig. 9 : LSTM prediction on  3 years of test data 2019-2021</a:t>
            </a:r>
            <a:endParaRPr lang="en-GB" sz="2000" dirty="0">
              <a:latin typeface="Times New Roman" panose="02020603050405020304" pitchFamily="18" charset="0"/>
              <a:cs typeface="Times New Roman" panose="02020603050405020304" pitchFamily="18" charset="0"/>
            </a:endParaRPr>
          </a:p>
          <a:p>
            <a:endParaRPr lang="en-BD" sz="2500" dirty="0">
              <a:latin typeface="Times New Roman" panose="02020603050405020304" pitchFamily="18" charset="0"/>
              <a:cs typeface="Times New Roman" panose="02020603050405020304" pitchFamily="18" charset="0"/>
            </a:endParaRPr>
          </a:p>
        </p:txBody>
      </p:sp>
      <p:sp>
        <p:nvSpPr>
          <p:cNvPr id="44" name="TextBox 55">
            <a:extLst>
              <a:ext uri="{FF2B5EF4-FFF2-40B4-BE49-F238E27FC236}">
                <a16:creationId xmlns:a16="http://schemas.microsoft.com/office/drawing/2014/main" id="{616323B5-1ABE-D18B-DC85-AE482D8DFE9F}"/>
              </a:ext>
            </a:extLst>
          </p:cNvPr>
          <p:cNvSpPr txBox="1">
            <a:spLocks noChangeArrowheads="1"/>
          </p:cNvSpPr>
          <p:nvPr/>
        </p:nvSpPr>
        <p:spPr bwMode="auto">
          <a:xfrm>
            <a:off x="15188211" y="30270037"/>
            <a:ext cx="14232811" cy="101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The data is satellite derived ;thus, temporal and spatial resolution of data is a limitation of this study.</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We had county-level RMSF cases. More, granular-level data will facilitate more accurate modelling of the disease dynamics.</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In future work, authors want to integrate more granular RMSF data  at zip-code level to improve the prediction model.</a:t>
            </a:r>
          </a:p>
        </p:txBody>
      </p:sp>
      <p:sp>
        <p:nvSpPr>
          <p:cNvPr id="45" name="TextBox 44">
            <a:extLst>
              <a:ext uri="{FF2B5EF4-FFF2-40B4-BE49-F238E27FC236}">
                <a16:creationId xmlns:a16="http://schemas.microsoft.com/office/drawing/2014/main" id="{5F45930F-3165-8940-DE6D-38D91CD51B74}"/>
              </a:ext>
            </a:extLst>
          </p:cNvPr>
          <p:cNvSpPr txBox="1"/>
          <p:nvPr/>
        </p:nvSpPr>
        <p:spPr>
          <a:xfrm>
            <a:off x="15491452" y="29186819"/>
            <a:ext cx="13965335" cy="861768"/>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GB" sz="5000" b="1" cap="small" dirty="0">
                <a:latin typeface="Times New Roman" panose="02020603050405020304" pitchFamily="18" charset="0"/>
                <a:cs typeface="Times New Roman" panose="02020603050405020304" pitchFamily="18" charset="0"/>
              </a:rPr>
              <a:t>L</a:t>
            </a:r>
            <a:r>
              <a:rPr lang="en-US" sz="5000" b="1" cap="small" dirty="0">
                <a:latin typeface="Times New Roman" panose="02020603050405020304" pitchFamily="18" charset="0"/>
                <a:cs typeface="Times New Roman" panose="02020603050405020304" pitchFamily="18" charset="0"/>
              </a:rPr>
              <a:t>imitation and future work</a:t>
            </a:r>
          </a:p>
        </p:txBody>
      </p:sp>
      <p:sp>
        <p:nvSpPr>
          <p:cNvPr id="46" name="TextBox 55">
            <a:extLst>
              <a:ext uri="{FF2B5EF4-FFF2-40B4-BE49-F238E27FC236}">
                <a16:creationId xmlns:a16="http://schemas.microsoft.com/office/drawing/2014/main" id="{115760F6-7D40-667B-ED33-44414B8434FC}"/>
              </a:ext>
            </a:extLst>
          </p:cNvPr>
          <p:cNvSpPr txBox="1">
            <a:spLocks noChangeArrowheads="1"/>
          </p:cNvSpPr>
          <p:nvPr/>
        </p:nvSpPr>
        <p:spPr bwMode="auto">
          <a:xfrm>
            <a:off x="30310417" y="30180887"/>
            <a:ext cx="13304676" cy="132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This work was facilitated with Google Earth Engine and ADHS, we thank to GEE team and ADHS.</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Funding for this project provided by the National Science Foundation, Award Number 201960.</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This work has not been formally reviewed by NSF. The views expressed are solely those of the authors and do not necessarily reflect those of these Agencies.</a:t>
            </a:r>
          </a:p>
        </p:txBody>
      </p:sp>
      <p:sp>
        <p:nvSpPr>
          <p:cNvPr id="47" name="TextBox 46">
            <a:extLst>
              <a:ext uri="{FF2B5EF4-FFF2-40B4-BE49-F238E27FC236}">
                <a16:creationId xmlns:a16="http://schemas.microsoft.com/office/drawing/2014/main" id="{05F26599-3221-D449-8E4F-C230355387EF}"/>
              </a:ext>
            </a:extLst>
          </p:cNvPr>
          <p:cNvSpPr txBox="1"/>
          <p:nvPr/>
        </p:nvSpPr>
        <p:spPr>
          <a:xfrm>
            <a:off x="343411" y="18706340"/>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err="1">
                <a:latin typeface="Times New Roman" panose="02020603050405020304" pitchFamily="18" charset="0"/>
                <a:cs typeface="Times New Roman" panose="02020603050405020304" pitchFamily="18" charset="0"/>
              </a:rPr>
              <a:t>Geovisualization</a:t>
            </a:r>
            <a:r>
              <a:rPr lang="en-US" sz="5000" b="1" cap="small" dirty="0">
                <a:latin typeface="Times New Roman" panose="02020603050405020304" pitchFamily="18" charset="0"/>
                <a:cs typeface="Times New Roman" panose="02020603050405020304" pitchFamily="18" charset="0"/>
              </a:rPr>
              <a:t> web  interface</a:t>
            </a:r>
          </a:p>
        </p:txBody>
      </p:sp>
      <p:pic>
        <p:nvPicPr>
          <p:cNvPr id="33" name="Picture 32">
            <a:extLst>
              <a:ext uri="{FF2B5EF4-FFF2-40B4-BE49-F238E27FC236}">
                <a16:creationId xmlns:a16="http://schemas.microsoft.com/office/drawing/2014/main" id="{8C000C22-9FF1-964E-85D5-3FDE7A240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228" y="19865608"/>
            <a:ext cx="6293428" cy="6342652"/>
          </a:xfrm>
          <a:prstGeom prst="rect">
            <a:avLst/>
          </a:prstGeom>
        </p:spPr>
      </p:pic>
      <p:pic>
        <p:nvPicPr>
          <p:cNvPr id="40" name="Picture 39">
            <a:extLst>
              <a:ext uri="{FF2B5EF4-FFF2-40B4-BE49-F238E27FC236}">
                <a16:creationId xmlns:a16="http://schemas.microsoft.com/office/drawing/2014/main" id="{A6CD147D-9D2E-494F-A2B8-CA44DD934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7032" y="10771682"/>
            <a:ext cx="8039100" cy="4973878"/>
          </a:xfrm>
          <a:prstGeom prst="rect">
            <a:avLst/>
          </a:prstGeom>
          <a:ln>
            <a:solidFill>
              <a:schemeClr val="bg1"/>
            </a:solidFill>
          </a:ln>
        </p:spPr>
      </p:pic>
      <p:pic>
        <p:nvPicPr>
          <p:cNvPr id="49" name="Picture 48">
            <a:extLst>
              <a:ext uri="{FF2B5EF4-FFF2-40B4-BE49-F238E27FC236}">
                <a16:creationId xmlns:a16="http://schemas.microsoft.com/office/drawing/2014/main" id="{2793E4A5-387B-4349-944E-47B82B2EE5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2291" y="19865608"/>
            <a:ext cx="6691874" cy="6342652"/>
          </a:xfrm>
          <a:prstGeom prst="rect">
            <a:avLst/>
          </a:prstGeom>
        </p:spPr>
      </p:pic>
      <p:pic>
        <p:nvPicPr>
          <p:cNvPr id="51" name="Picture 50">
            <a:extLst>
              <a:ext uri="{FF2B5EF4-FFF2-40B4-BE49-F238E27FC236}">
                <a16:creationId xmlns:a16="http://schemas.microsoft.com/office/drawing/2014/main" id="{AC8B26EE-F586-1B44-9F6C-56B879880C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63823" y="10635584"/>
            <a:ext cx="6557926" cy="5663022"/>
          </a:xfrm>
          <a:prstGeom prst="rect">
            <a:avLst/>
          </a:prstGeom>
        </p:spPr>
      </p:pic>
      <p:pic>
        <p:nvPicPr>
          <p:cNvPr id="57" name="Picture 56">
            <a:extLst>
              <a:ext uri="{FF2B5EF4-FFF2-40B4-BE49-F238E27FC236}">
                <a16:creationId xmlns:a16="http://schemas.microsoft.com/office/drawing/2014/main" id="{AC072642-14E5-FB45-85C2-50D8AB9C59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07037" y="12106235"/>
            <a:ext cx="10442535" cy="3501746"/>
          </a:xfrm>
          <a:prstGeom prst="rect">
            <a:avLst/>
          </a:prstGeom>
          <a:ln>
            <a:solidFill>
              <a:schemeClr val="tx1"/>
            </a:solidFill>
          </a:ln>
        </p:spPr>
      </p:pic>
      <p:pic>
        <p:nvPicPr>
          <p:cNvPr id="59" name="Picture 58">
            <a:extLst>
              <a:ext uri="{FF2B5EF4-FFF2-40B4-BE49-F238E27FC236}">
                <a16:creationId xmlns:a16="http://schemas.microsoft.com/office/drawing/2014/main" id="{D9509EB8-1792-B846-ADDE-2DCF2C4D1E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668623" y="17338249"/>
            <a:ext cx="6809302" cy="4415478"/>
          </a:xfrm>
          <a:prstGeom prst="rect">
            <a:avLst/>
          </a:prstGeom>
        </p:spPr>
      </p:pic>
      <p:pic>
        <p:nvPicPr>
          <p:cNvPr id="61" name="Picture 60">
            <a:extLst>
              <a:ext uri="{FF2B5EF4-FFF2-40B4-BE49-F238E27FC236}">
                <a16:creationId xmlns:a16="http://schemas.microsoft.com/office/drawing/2014/main" id="{FC7262C5-2D68-714E-B1E6-4FFA8559D43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776132" y="17413860"/>
            <a:ext cx="7166103" cy="4121393"/>
          </a:xfrm>
          <a:prstGeom prst="rect">
            <a:avLst/>
          </a:prstGeom>
        </p:spPr>
      </p:pic>
      <p:sp>
        <p:nvSpPr>
          <p:cNvPr id="62" name="TextBox 61">
            <a:extLst>
              <a:ext uri="{FF2B5EF4-FFF2-40B4-BE49-F238E27FC236}">
                <a16:creationId xmlns:a16="http://schemas.microsoft.com/office/drawing/2014/main" id="{FA7E8DE0-B5C8-2949-8C22-683667330D03}"/>
              </a:ext>
            </a:extLst>
          </p:cNvPr>
          <p:cNvSpPr txBox="1"/>
          <p:nvPr/>
        </p:nvSpPr>
        <p:spPr>
          <a:xfrm>
            <a:off x="34203779" y="21527772"/>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7: Feature importance of RF </a:t>
            </a:r>
            <a:endParaRPr lang="en-BD" sz="2500" dirty="0">
              <a:latin typeface="Times New Roman" panose="02020603050405020304" pitchFamily="18" charset="0"/>
              <a:cs typeface="Times New Roman" panose="02020603050405020304" pitchFamily="18" charset="0"/>
            </a:endParaRPr>
          </a:p>
        </p:txBody>
      </p:sp>
      <p:pic>
        <p:nvPicPr>
          <p:cNvPr id="64" name="Picture 63">
            <a:extLst>
              <a:ext uri="{FF2B5EF4-FFF2-40B4-BE49-F238E27FC236}">
                <a16:creationId xmlns:a16="http://schemas.microsoft.com/office/drawing/2014/main" id="{3F87FC46-EAA1-F749-9AAA-592B050487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588295" y="17302323"/>
            <a:ext cx="7595699" cy="4005186"/>
          </a:xfrm>
          <a:prstGeom prst="rect">
            <a:avLst/>
          </a:prstGeom>
        </p:spPr>
      </p:pic>
      <p:sp>
        <p:nvSpPr>
          <p:cNvPr id="67" name="TextBox 66">
            <a:extLst>
              <a:ext uri="{FF2B5EF4-FFF2-40B4-BE49-F238E27FC236}">
                <a16:creationId xmlns:a16="http://schemas.microsoft.com/office/drawing/2014/main" id="{268A0DA1-9DC2-C84E-B72C-B635E6B782FB}"/>
              </a:ext>
            </a:extLst>
          </p:cNvPr>
          <p:cNvSpPr txBox="1"/>
          <p:nvPr/>
        </p:nvSpPr>
        <p:spPr>
          <a:xfrm>
            <a:off x="25547409" y="21684206"/>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6: Final Confusion Matrix</a:t>
            </a:r>
            <a:endParaRPr lang="en-BD" sz="2500" dirty="0">
              <a:latin typeface="Times New Roman" panose="02020603050405020304" pitchFamily="18" charset="0"/>
              <a:cs typeface="Times New Roman" panose="02020603050405020304" pitchFamily="18" charset="0"/>
            </a:endParaRPr>
          </a:p>
        </p:txBody>
      </p:sp>
      <p:pic>
        <p:nvPicPr>
          <p:cNvPr id="69" name="Picture 68">
            <a:extLst>
              <a:ext uri="{FF2B5EF4-FFF2-40B4-BE49-F238E27FC236}">
                <a16:creationId xmlns:a16="http://schemas.microsoft.com/office/drawing/2014/main" id="{219F7E04-290F-B944-9BE0-16695EEEF5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537925" y="22569232"/>
            <a:ext cx="14399221" cy="5854266"/>
          </a:xfrm>
          <a:prstGeom prst="rect">
            <a:avLst/>
          </a:prstGeom>
        </p:spPr>
      </p:pic>
      <p:pic>
        <p:nvPicPr>
          <p:cNvPr id="11" name="Picture 10">
            <a:extLst>
              <a:ext uri="{FF2B5EF4-FFF2-40B4-BE49-F238E27FC236}">
                <a16:creationId xmlns:a16="http://schemas.microsoft.com/office/drawing/2014/main" id="{6C77AABF-01C3-F83F-045A-8DFAFC83808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067710" y="22368742"/>
            <a:ext cx="9799127" cy="5987856"/>
          </a:xfrm>
          <a:prstGeom prst="rect">
            <a:avLst/>
          </a:prstGeom>
        </p:spPr>
      </p:pic>
      <p:sp>
        <p:nvSpPr>
          <p:cNvPr id="12" name="TextBox 11">
            <a:extLst>
              <a:ext uri="{FF2B5EF4-FFF2-40B4-BE49-F238E27FC236}">
                <a16:creationId xmlns:a16="http://schemas.microsoft.com/office/drawing/2014/main" id="{A7C7BF38-F7F2-C1CD-68E9-5800761B1ACE}"/>
              </a:ext>
            </a:extLst>
          </p:cNvPr>
          <p:cNvSpPr txBox="1"/>
          <p:nvPr/>
        </p:nvSpPr>
        <p:spPr>
          <a:xfrm>
            <a:off x="17185262" y="28540508"/>
            <a:ext cx="7564021" cy="861774"/>
          </a:xfrm>
          <a:prstGeom prst="rect">
            <a:avLst/>
          </a:prstGeom>
          <a:noFill/>
        </p:spPr>
        <p:txBody>
          <a:bodyPr wrap="square" rtlCol="0">
            <a:spAutoFit/>
          </a:bodyPr>
          <a:lstStyle/>
          <a:p>
            <a:pPr algn="ctr"/>
            <a:r>
              <a:rPr lang="en-GB" sz="2500" b="1" dirty="0">
                <a:latin typeface="Times New Roman" panose="02020603050405020304" pitchFamily="18" charset="0"/>
                <a:cs typeface="Times New Roman" panose="02020603050405020304" pitchFamily="18" charset="0"/>
              </a:rPr>
              <a:t>Fig. 8 : RMSE of test and training data</a:t>
            </a:r>
            <a:endParaRPr lang="en-GB" sz="2500" dirty="0">
              <a:latin typeface="Times New Roman" panose="02020603050405020304" pitchFamily="18" charset="0"/>
              <a:cs typeface="Times New Roman" panose="02020603050405020304" pitchFamily="18" charset="0"/>
            </a:endParaRPr>
          </a:p>
          <a:p>
            <a:endParaRPr lang="en-BD"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260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2756</TotalTime>
  <Words>885</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 Md. shajid Hasan Tusher</dc:creator>
  <cp:lastModifiedBy>Al-Iqram Hridoy</cp:lastModifiedBy>
  <cp:revision>10</cp:revision>
  <dcterms:created xsi:type="dcterms:W3CDTF">2022-11-14T07:24:47Z</dcterms:created>
  <dcterms:modified xsi:type="dcterms:W3CDTF">2023-03-17T03:06:07Z</dcterms:modified>
</cp:coreProperties>
</file>