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1" d="100"/>
          <a:sy n="71" d="100"/>
        </p:scale>
        <p:origin x="61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solidFill>
                  <a:prstClr val="white">
                    <a:tint val="75000"/>
                  </a:prstClr>
                </a:solidFill>
              </a:rPr>
              <a:pPr/>
              <a:t>2/1/2018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54905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3923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41875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7200" dirty="0">
                <a:solidFill>
                  <a:prstClr val="white"/>
                </a:solidFill>
                <a:effectLst/>
              </a:rPr>
              <a:t>”</a:t>
            </a:r>
          </a:p>
        </p:txBody>
      </p:sp>
    </p:spTree>
    <p:extLst>
      <p:ext uri="{BB962C8B-B14F-4D97-AF65-F5344CB8AC3E}">
        <p14:creationId xmlns:p14="http://schemas.microsoft.com/office/powerpoint/2010/main" val="1425195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63610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solidFill>
                  <a:prstClr val="white">
                    <a:tint val="75000"/>
                  </a:prstClr>
                </a:solidFill>
              </a:rPr>
              <a:pPr/>
              <a:t>2/1/2018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011547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solidFill>
                  <a:prstClr val="white">
                    <a:tint val="75000"/>
                  </a:prstClr>
                </a:solidFill>
              </a:rPr>
              <a:pPr/>
              <a:t>2/1/2018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22984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solidFill>
                  <a:prstClr val="white">
                    <a:tint val="75000"/>
                  </a:prstClr>
                </a:solidFill>
              </a:rPr>
              <a:pPr/>
              <a:t>2/1/2018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90946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solidFill>
                  <a:prstClr val="white">
                    <a:tint val="75000"/>
                  </a:prstClr>
                </a:solidFill>
              </a:rPr>
              <a:pPr/>
              <a:t>2/1/2018</a:t>
            </a:fld>
            <a:endParaRPr lang="en-US" dirty="0">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0936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solidFill>
                  <a:prstClr val="white">
                    <a:tint val="75000"/>
                  </a:prstClr>
                </a:solidFill>
              </a:rPr>
              <a:pPr/>
              <a:t>2/1/2018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21287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solidFill>
                  <a:prstClr val="white">
                    <a:tint val="75000"/>
                  </a:prstClr>
                </a:solidFill>
              </a:rPr>
              <a:pPr/>
              <a:t>2/1/2018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8453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84704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solidFill>
                  <a:prstClr val="white">
                    <a:tint val="75000"/>
                  </a:prstClr>
                </a:solidFill>
              </a:rPr>
              <a:pPr/>
              <a:t>2/1/2018</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75203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solidFill>
                  <a:prstClr val="white">
                    <a:tint val="75000"/>
                  </a:prstClr>
                </a:solidFill>
              </a:rPr>
              <a:pPr/>
              <a:t>2/1/2018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9480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solidFill>
                  <a:prstClr val="white">
                    <a:tint val="75000"/>
                  </a:prstClr>
                </a:solidFill>
              </a:rPr>
              <a:pPr/>
              <a:t>2/1/2018</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8105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08129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solidFill>
                  <a:prstClr val="white">
                    <a:tint val="75000"/>
                  </a:prstClr>
                </a:solidFill>
              </a:rPr>
              <a:pPr/>
              <a:t>2/1/2018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4789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9D6E9DEC-419B-4CC5-A080-3B06BD5A8291}" type="datetimeFigureOut">
              <a:rPr lang="en-US" smtClean="0">
                <a:solidFill>
                  <a:prstClr val="white">
                    <a:tint val="75000"/>
                  </a:prstClr>
                </a:solidFill>
              </a:rPr>
              <a:pPr defTabSz="457200"/>
              <a:t>2/1/2018</a:t>
            </a:fld>
            <a:endParaRPr lang="en-US" dirty="0">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defTabSz="457200"/>
            <a:fld id="{6D22F896-40B5-4ADD-8801-0D06FADFA095}" type="slidenum">
              <a:rPr lang="en-US" smtClean="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1658024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318247" y="1515380"/>
            <a:ext cx="2602523" cy="4662815"/>
          </a:xfrm>
          <a:prstGeom prst="rect">
            <a:avLst/>
          </a:prstGeom>
          <a:noFill/>
        </p:spPr>
        <p:txBody>
          <a:bodyPr wrap="square" rtlCol="0">
            <a:spAutoFit/>
          </a:bodyPr>
          <a:lstStyle/>
          <a:p>
            <a:pPr algn="ctr" defTabSz="457200"/>
            <a:endParaRPr lang="en-US" sz="300" b="1" dirty="0">
              <a:solidFill>
                <a:srgbClr val="C00000"/>
              </a:solidFill>
            </a:endParaRPr>
          </a:p>
          <a:p>
            <a:pPr algn="ctr" defTabSz="457200"/>
            <a:r>
              <a:rPr lang="en-US" sz="900" b="1" dirty="0">
                <a:solidFill>
                  <a:srgbClr val="C00000"/>
                </a:solidFill>
              </a:rPr>
              <a:t>Gnosis as Science</a:t>
            </a:r>
          </a:p>
          <a:p>
            <a:pPr algn="ctr" defTabSz="457200"/>
            <a:endParaRPr lang="en-US" sz="900" b="1" dirty="0">
              <a:solidFill>
                <a:srgbClr val="C00000"/>
              </a:solidFill>
            </a:endParaRPr>
          </a:p>
          <a:p>
            <a:pPr algn="ctr" defTabSz="457200"/>
            <a:r>
              <a:rPr lang="en-US" sz="900" b="1" dirty="0">
                <a:solidFill>
                  <a:srgbClr val="DBEFF9">
                    <a:lumMod val="50000"/>
                  </a:srgbClr>
                </a:solidFill>
              </a:rPr>
              <a:t>The scientific gnostic Method</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The Method of gnostic Science </a:t>
            </a:r>
          </a:p>
          <a:p>
            <a:pPr algn="ctr" defTabSz="457200"/>
            <a:r>
              <a:rPr lang="en-US" sz="900" dirty="0">
                <a:solidFill>
                  <a:srgbClr val="DBEFF9">
                    <a:lumMod val="50000"/>
                  </a:srgbClr>
                </a:solidFill>
              </a:rPr>
              <a:t>is Experimentation or objective Knowledge </a:t>
            </a:r>
          </a:p>
          <a:p>
            <a:pPr algn="ctr" defTabSz="457200"/>
            <a:r>
              <a:rPr lang="en-US" sz="900" dirty="0">
                <a:solidFill>
                  <a:srgbClr val="DBEFF9">
                    <a:lumMod val="50000"/>
                  </a:srgbClr>
                </a:solidFill>
              </a:rPr>
              <a:t>of Things utilizing scientific Meditation </a:t>
            </a:r>
          </a:p>
          <a:p>
            <a:pPr algn="ctr" defTabSz="457200"/>
            <a:r>
              <a:rPr lang="en-US" sz="900" dirty="0">
                <a:solidFill>
                  <a:srgbClr val="DBEFF9">
                    <a:lumMod val="50000"/>
                  </a:srgbClr>
                </a:solidFill>
              </a:rPr>
              <a:t>and the inner Vehicles or solar Bodies </a:t>
            </a:r>
          </a:p>
          <a:p>
            <a:pPr algn="ctr" defTabSz="457200"/>
            <a:r>
              <a:rPr lang="en-US" sz="900" dirty="0">
                <a:solidFill>
                  <a:srgbClr val="DBEFF9">
                    <a:lumMod val="50000"/>
                  </a:srgbClr>
                </a:solidFill>
              </a:rPr>
              <a:t>for the Experimentation and direct Observation of the ‘Object of Study’.</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The Object of Study is the Universe, </a:t>
            </a:r>
          </a:p>
          <a:p>
            <a:pPr algn="ctr" defTabSz="457200"/>
            <a:r>
              <a:rPr lang="en-US" sz="900" dirty="0">
                <a:solidFill>
                  <a:srgbClr val="DBEFF9">
                    <a:lumMod val="50000"/>
                  </a:srgbClr>
                </a:solidFill>
              </a:rPr>
              <a:t>all that exists, Things in themselves, </a:t>
            </a:r>
          </a:p>
          <a:p>
            <a:pPr algn="ctr" defTabSz="457200"/>
            <a:r>
              <a:rPr lang="en-US" sz="900" dirty="0">
                <a:solidFill>
                  <a:srgbClr val="DBEFF9">
                    <a:lumMod val="50000"/>
                  </a:srgbClr>
                </a:solidFill>
              </a:rPr>
              <a:t>beyond their three-dimensional Aspect.</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Gnosis studies (Gnostic) hermetic Anthropology, which is </a:t>
            </a:r>
          </a:p>
          <a:p>
            <a:pPr algn="ctr" defTabSz="457200"/>
            <a:r>
              <a:rPr lang="en-US" sz="900" dirty="0">
                <a:solidFill>
                  <a:srgbClr val="DBEFF9">
                    <a:lumMod val="50000"/>
                  </a:srgbClr>
                </a:solidFill>
              </a:rPr>
              <a:t>completely different from official </a:t>
            </a:r>
          </a:p>
          <a:p>
            <a:pPr algn="ctr" defTabSz="457200"/>
            <a:r>
              <a:rPr lang="en-US" sz="900" dirty="0">
                <a:solidFill>
                  <a:srgbClr val="DBEFF9">
                    <a:lumMod val="50000"/>
                  </a:srgbClr>
                </a:solidFill>
              </a:rPr>
              <a:t>(materialist and evolutionist) Anthropology.</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Gnostic Science studies Cosmogenesis </a:t>
            </a:r>
          </a:p>
          <a:p>
            <a:pPr algn="ctr" defTabSz="457200"/>
            <a:r>
              <a:rPr lang="en-US" sz="900" dirty="0">
                <a:solidFill>
                  <a:srgbClr val="DBEFF9">
                    <a:lumMod val="50000"/>
                  </a:srgbClr>
                </a:solidFill>
              </a:rPr>
              <a:t>and objectively knows the Origin of the Worlds, Suns, and Universes; and, particularly, that of the </a:t>
            </a:r>
            <a:r>
              <a:rPr lang="en-US" sz="900" dirty="0" err="1">
                <a:solidFill>
                  <a:srgbClr val="DBEFF9">
                    <a:lumMod val="50000"/>
                  </a:srgbClr>
                </a:solidFill>
              </a:rPr>
              <a:t>Ors</a:t>
            </a:r>
            <a:r>
              <a:rPr lang="en-US" sz="900" dirty="0">
                <a:solidFill>
                  <a:srgbClr val="DBEFF9">
                    <a:lumMod val="50000"/>
                  </a:srgbClr>
                </a:solidFill>
              </a:rPr>
              <a:t> Solar System, </a:t>
            </a:r>
          </a:p>
          <a:p>
            <a:pPr algn="ctr" defTabSz="457200"/>
            <a:r>
              <a:rPr lang="en-US" sz="900" dirty="0">
                <a:solidFill>
                  <a:srgbClr val="DBEFF9">
                    <a:lumMod val="50000"/>
                  </a:srgbClr>
                </a:solidFill>
              </a:rPr>
              <a:t>where we live and have our Being.</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Gnostic Science studies the human Machine and the Conditions of its five Centers: Intellect, Emotion, Movement, Instinct and Sex. It studies Endocrinology and Medicine (the Causes of Disease and its Cure).</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Everything passes through the crucible of Gnosis.</a:t>
            </a:r>
          </a:p>
        </p:txBody>
      </p:sp>
      <p:sp>
        <p:nvSpPr>
          <p:cNvPr id="9" name="TextBox 8"/>
          <p:cNvSpPr txBox="1"/>
          <p:nvPr/>
        </p:nvSpPr>
        <p:spPr>
          <a:xfrm>
            <a:off x="8531805" y="1515380"/>
            <a:ext cx="3393893" cy="4896000"/>
          </a:xfrm>
          <a:prstGeom prst="rect">
            <a:avLst/>
          </a:prstGeom>
          <a:noFill/>
        </p:spPr>
        <p:txBody>
          <a:bodyPr wrap="square" rtlCol="0">
            <a:spAutoFit/>
          </a:bodyPr>
          <a:lstStyle/>
          <a:p>
            <a:pPr algn="ctr" defTabSz="457200"/>
            <a:endParaRPr lang="en-US" sz="300" b="1" dirty="0">
              <a:solidFill>
                <a:srgbClr val="C00000"/>
              </a:solidFill>
            </a:endParaRPr>
          </a:p>
          <a:p>
            <a:pPr algn="ctr" defTabSz="457200"/>
            <a:r>
              <a:rPr lang="en-US" sz="900" b="1" dirty="0">
                <a:solidFill>
                  <a:srgbClr val="C00000"/>
                </a:solidFill>
              </a:rPr>
              <a:t>Gnosis as Art</a:t>
            </a:r>
          </a:p>
          <a:p>
            <a:pPr algn="ctr" defTabSz="457200"/>
            <a:endParaRPr lang="en-US" sz="900" dirty="0">
              <a:solidFill>
                <a:prstClr val="black"/>
              </a:solidFill>
            </a:endParaRPr>
          </a:p>
          <a:p>
            <a:pPr algn="ctr" defTabSz="457200"/>
            <a:r>
              <a:rPr lang="en-US" sz="900" b="1" dirty="0">
                <a:solidFill>
                  <a:srgbClr val="DBEFF9">
                    <a:lumMod val="50000"/>
                  </a:srgbClr>
                </a:solidFill>
              </a:rPr>
              <a:t>Objective Art</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The Objective of Art is the Pursuit of Beauty in its different Manifestations. Art is the faithful Witness of that great human Work we call Culture. Gnosis is present in all the great Works of universal Literature, in the Works of the Geniuses of Music, Painting, Sculpture and Architecture.</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We find gnostic Art in archaic Settlements, in the Pyramids and ancient Obelisks of the Egypt of the Pharaohs; in ancient Mexico, among the Mayans and the archeological Remains </a:t>
            </a:r>
          </a:p>
          <a:p>
            <a:pPr algn="ctr" defTabSz="457200"/>
            <a:r>
              <a:rPr lang="en-US" sz="900" dirty="0">
                <a:solidFill>
                  <a:srgbClr val="DBEFF9">
                    <a:lumMod val="50000"/>
                  </a:srgbClr>
                </a:solidFill>
              </a:rPr>
              <a:t>of the Aztecs, </a:t>
            </a:r>
            <a:r>
              <a:rPr lang="en-US" sz="900" dirty="0" err="1">
                <a:solidFill>
                  <a:srgbClr val="DBEFF9">
                    <a:lumMod val="50000"/>
                  </a:srgbClr>
                </a:solidFill>
              </a:rPr>
              <a:t>Zapotecs</a:t>
            </a:r>
            <a:r>
              <a:rPr lang="en-US" sz="900" dirty="0">
                <a:solidFill>
                  <a:srgbClr val="DBEFF9">
                    <a:lumMod val="50000"/>
                  </a:srgbClr>
                </a:solidFill>
              </a:rPr>
              <a:t>, </a:t>
            </a:r>
            <a:r>
              <a:rPr lang="en-US" sz="900" dirty="0" err="1">
                <a:solidFill>
                  <a:srgbClr val="DBEFF9">
                    <a:lumMod val="50000"/>
                  </a:srgbClr>
                </a:solidFill>
              </a:rPr>
              <a:t>Toltecs</a:t>
            </a:r>
            <a:r>
              <a:rPr lang="en-US" sz="900" dirty="0">
                <a:solidFill>
                  <a:srgbClr val="DBEFF9">
                    <a:lumMod val="50000"/>
                  </a:srgbClr>
                </a:solidFill>
              </a:rPr>
              <a:t>, etc.; amidst the ancient medieval Parchments and those of the Chinese, Phoenicians, Assyrians, etc.; in the Hieroglyphs and Bas-reliefs of ancient Cultures; in the Painting and Sculpture of the Renaissance; in the Music of Beethoven, Mozart, Liszt, Wagner; in the great Works of universal Literature, in the Iliad and the Odyssey of Homer, in Dante’s Divine Comedy and in many others, which contain the same Principles of universal Wisdom, presented in diverse Forms and “sometimes hidden behind the Veil of philosophical Symbolism”.</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Because of this, is that we define two types of Art: the first is “subjective Art,” which truly leads nowhere. The second is the “regal Art of Nature,” a transcendental Art that always leads to the ultimate Truth hidden in the Being.</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And it is thanks to Art as a living Witness of the entire History of Humanity, that the Philosophy, Science and Mysticism of our Ancestors could come to us, otherwise we would have irremediably lost all that Experience of Life. And now through the eternal Gnosis, the Gnosis of Art, we can finally lift the Veil of the Symbol and of the Mystery, as to penetrate, safely, any truth of the Being.</a:t>
            </a:r>
          </a:p>
          <a:p>
            <a:pPr algn="ctr" defTabSz="457200"/>
            <a:endParaRPr lang="en-US" sz="900" i="1" dirty="0">
              <a:solidFill>
                <a:srgbClr val="DBEFF9">
                  <a:lumMod val="50000"/>
                </a:srgbClr>
              </a:solidFill>
            </a:endParaRPr>
          </a:p>
        </p:txBody>
      </p:sp>
      <p:sp>
        <p:nvSpPr>
          <p:cNvPr id="13" name="TextBox 12"/>
          <p:cNvSpPr txBox="1"/>
          <p:nvPr/>
        </p:nvSpPr>
        <p:spPr>
          <a:xfrm>
            <a:off x="6015661" y="1515380"/>
            <a:ext cx="2520000" cy="4524315"/>
          </a:xfrm>
          <a:prstGeom prst="rect">
            <a:avLst/>
          </a:prstGeom>
          <a:noFill/>
        </p:spPr>
        <p:txBody>
          <a:bodyPr wrap="square" rtlCol="0">
            <a:spAutoFit/>
          </a:bodyPr>
          <a:lstStyle/>
          <a:p>
            <a:pPr algn="ctr" defTabSz="457200"/>
            <a:endParaRPr lang="en-US" sz="300" b="1" dirty="0">
              <a:solidFill>
                <a:srgbClr val="C00000"/>
              </a:solidFill>
            </a:endParaRPr>
          </a:p>
          <a:p>
            <a:pPr algn="ctr" defTabSz="457200"/>
            <a:r>
              <a:rPr lang="en-US" sz="900" b="1" dirty="0">
                <a:solidFill>
                  <a:srgbClr val="C00000"/>
                </a:solidFill>
              </a:rPr>
              <a:t>Gnosis as Mysticism</a:t>
            </a:r>
          </a:p>
          <a:p>
            <a:pPr algn="ctr" defTabSz="457200"/>
            <a:endParaRPr lang="en-US" sz="900" dirty="0">
              <a:solidFill>
                <a:srgbClr val="DBEFF9">
                  <a:lumMod val="50000"/>
                </a:srgbClr>
              </a:solidFill>
            </a:endParaRPr>
          </a:p>
          <a:p>
            <a:pPr algn="ctr" defTabSz="457200"/>
            <a:r>
              <a:rPr lang="en-US" sz="900" b="1" dirty="0">
                <a:solidFill>
                  <a:srgbClr val="DBEFF9">
                    <a:lumMod val="50000"/>
                  </a:srgbClr>
                </a:solidFill>
              </a:rPr>
              <a:t>Religious Forms and Religious Principles</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We must make a clear Distinction between “religious Forms” and “religious Principles”. “Religious Principles” are living cosmic Formulas and “religious Forms” are </a:t>
            </a:r>
          </a:p>
          <a:p>
            <a:pPr algn="ctr" defTabSz="457200"/>
            <a:r>
              <a:rPr lang="en-US" sz="900" dirty="0">
                <a:solidFill>
                  <a:srgbClr val="DBEFF9">
                    <a:lumMod val="50000"/>
                  </a:srgbClr>
                </a:solidFill>
              </a:rPr>
              <a:t>the diverse Systems or Ways </a:t>
            </a:r>
          </a:p>
          <a:p>
            <a:pPr algn="ctr" defTabSz="457200"/>
            <a:r>
              <a:rPr lang="en-US" sz="900" dirty="0">
                <a:solidFill>
                  <a:srgbClr val="DBEFF9">
                    <a:lumMod val="50000"/>
                  </a:srgbClr>
                </a:solidFill>
              </a:rPr>
              <a:t>of teaching these Principles.</a:t>
            </a:r>
          </a:p>
          <a:p>
            <a:pPr algn="ctr" defTabSz="457200"/>
            <a:endParaRPr lang="en-US" sz="600" dirty="0">
              <a:solidFill>
                <a:srgbClr val="DBEFF9">
                  <a:lumMod val="50000"/>
                </a:srgbClr>
              </a:solidFill>
            </a:endParaRPr>
          </a:p>
          <a:p>
            <a:pPr algn="ctr" defTabSz="457200"/>
            <a:r>
              <a:rPr lang="en-US" sz="900" b="1" dirty="0">
                <a:solidFill>
                  <a:srgbClr val="DBEFF9">
                    <a:lumMod val="50000"/>
                  </a:srgbClr>
                </a:solidFill>
              </a:rPr>
              <a:t>Gnostic Mysticism</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Gnosis studies the Science of Religions; </a:t>
            </a:r>
          </a:p>
          <a:p>
            <a:pPr algn="ctr" defTabSz="457200"/>
            <a:r>
              <a:rPr lang="en-US" sz="900" dirty="0">
                <a:solidFill>
                  <a:srgbClr val="DBEFF9">
                    <a:lumMod val="50000"/>
                  </a:srgbClr>
                </a:solidFill>
              </a:rPr>
              <a:t>it attempts to reach the religious Depths </a:t>
            </a:r>
          </a:p>
          <a:p>
            <a:pPr algn="ctr" defTabSz="457200"/>
            <a:r>
              <a:rPr lang="en-US" sz="900" dirty="0">
                <a:solidFill>
                  <a:srgbClr val="DBEFF9">
                    <a:lumMod val="50000"/>
                  </a:srgbClr>
                </a:solidFill>
              </a:rPr>
              <a:t>of ancient Cultures. It seeks the Connection of the Soul with the inner Real Being, the Divinity that exists in each Human. </a:t>
            </a:r>
          </a:p>
          <a:p>
            <a:pPr algn="ctr" defTabSz="457200"/>
            <a:r>
              <a:rPr lang="en-US" sz="900" dirty="0">
                <a:solidFill>
                  <a:srgbClr val="DBEFF9">
                    <a:lumMod val="50000"/>
                  </a:srgbClr>
                </a:solidFill>
              </a:rPr>
              <a:t>This involves great Efforts in trying </a:t>
            </a:r>
          </a:p>
          <a:p>
            <a:pPr algn="ctr" defTabSz="457200"/>
            <a:r>
              <a:rPr lang="en-US" sz="900" dirty="0">
                <a:solidFill>
                  <a:srgbClr val="DBEFF9">
                    <a:lumMod val="50000"/>
                  </a:srgbClr>
                </a:solidFill>
              </a:rPr>
              <a:t>to eliminate the “I” of experimental Psychology. </a:t>
            </a:r>
          </a:p>
          <a:p>
            <a:pPr algn="ctr" defTabSz="457200"/>
            <a:r>
              <a:rPr lang="en-US" sz="900" dirty="0">
                <a:solidFill>
                  <a:srgbClr val="DBEFF9">
                    <a:lumMod val="50000"/>
                  </a:srgbClr>
                </a:solidFill>
              </a:rPr>
              <a:t>Only then is this inner Connection, spoken of by the ancient Sages, possible.</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Gnostic Religiousness is totally scientific, highly philosophical and profoundly artistic; it pursues Wisdom, the Divine within us. </a:t>
            </a:r>
          </a:p>
          <a:p>
            <a:pPr algn="ctr" defTabSz="457200"/>
            <a:r>
              <a:rPr lang="en-US" sz="900" dirty="0">
                <a:solidFill>
                  <a:srgbClr val="DBEFF9">
                    <a:lumMod val="50000"/>
                  </a:srgbClr>
                </a:solidFill>
              </a:rPr>
              <a:t>If we do not discover God in us, </a:t>
            </a:r>
          </a:p>
          <a:p>
            <a:pPr algn="ctr" defTabSz="457200"/>
            <a:r>
              <a:rPr lang="en-US" sz="900" dirty="0">
                <a:solidFill>
                  <a:srgbClr val="DBEFF9">
                    <a:lumMod val="50000"/>
                  </a:srgbClr>
                </a:solidFill>
              </a:rPr>
              <a:t>we will not find God anywhere else. </a:t>
            </a:r>
          </a:p>
          <a:p>
            <a:pPr algn="ctr" defTabSz="457200"/>
            <a:r>
              <a:rPr lang="en-US" sz="900" dirty="0">
                <a:solidFill>
                  <a:srgbClr val="DBEFF9">
                    <a:lumMod val="50000"/>
                  </a:srgbClr>
                </a:solidFill>
              </a:rPr>
              <a:t>This is “Self-Gnosis”, the Knowledge </a:t>
            </a:r>
          </a:p>
          <a:p>
            <a:pPr algn="ctr" defTabSz="457200"/>
            <a:r>
              <a:rPr lang="en-US" sz="900" dirty="0">
                <a:solidFill>
                  <a:srgbClr val="DBEFF9">
                    <a:lumMod val="50000"/>
                  </a:srgbClr>
                </a:solidFill>
              </a:rPr>
              <a:t>of oneself, which ultimately </a:t>
            </a:r>
          </a:p>
          <a:p>
            <a:pPr algn="ctr" defTabSz="457200"/>
            <a:r>
              <a:rPr lang="en-US" sz="900" dirty="0">
                <a:solidFill>
                  <a:srgbClr val="DBEFF9">
                    <a:lumMod val="50000"/>
                  </a:srgbClr>
                </a:solidFill>
              </a:rPr>
              <a:t>is the Knowledge of God.</a:t>
            </a:r>
          </a:p>
          <a:p>
            <a:pPr algn="ctr" defTabSz="457200"/>
            <a:endParaRPr lang="es-ES" sz="900" dirty="0">
              <a:solidFill>
                <a:prstClr val="black"/>
              </a:solidFill>
            </a:endParaRPr>
          </a:p>
        </p:txBody>
      </p:sp>
      <p:sp>
        <p:nvSpPr>
          <p:cNvPr id="14" name="TextBox 13"/>
          <p:cNvSpPr txBox="1"/>
          <p:nvPr/>
        </p:nvSpPr>
        <p:spPr>
          <a:xfrm>
            <a:off x="3037997" y="1515380"/>
            <a:ext cx="2696310" cy="4860000"/>
          </a:xfrm>
          <a:prstGeom prst="rect">
            <a:avLst/>
          </a:prstGeom>
          <a:noFill/>
        </p:spPr>
        <p:txBody>
          <a:bodyPr wrap="square" rtlCol="0">
            <a:spAutoFit/>
          </a:bodyPr>
          <a:lstStyle/>
          <a:p>
            <a:pPr algn="ctr" defTabSz="457200"/>
            <a:endParaRPr lang="en-US" sz="300" b="1" dirty="0">
              <a:solidFill>
                <a:srgbClr val="C00000"/>
              </a:solidFill>
            </a:endParaRPr>
          </a:p>
          <a:p>
            <a:pPr algn="ctr" defTabSz="457200"/>
            <a:r>
              <a:rPr lang="en-US" sz="900" b="1" dirty="0">
                <a:solidFill>
                  <a:srgbClr val="C00000"/>
                </a:solidFill>
              </a:rPr>
              <a:t>Gnosis as Philosophy</a:t>
            </a:r>
          </a:p>
          <a:p>
            <a:pPr algn="ctr" defTabSz="457200"/>
            <a:endParaRPr lang="en-US" sz="900" b="1" dirty="0">
              <a:solidFill>
                <a:srgbClr val="DBEFF9">
                  <a:lumMod val="50000"/>
                </a:srgbClr>
              </a:solidFill>
            </a:endParaRPr>
          </a:p>
          <a:p>
            <a:pPr algn="ctr" defTabSz="457200"/>
            <a:r>
              <a:rPr lang="en-US" sz="900" b="1" dirty="0">
                <a:solidFill>
                  <a:srgbClr val="DBEFF9">
                    <a:lumMod val="50000"/>
                  </a:srgbClr>
                </a:solidFill>
              </a:rPr>
              <a:t>Love of Wisdom</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Philosophy, despite its Divisions (Logic, Ethics, Aesthetics, Epistemology, etc.), is, in and </a:t>
            </a:r>
          </a:p>
          <a:p>
            <a:pPr algn="ctr" defTabSz="457200"/>
            <a:r>
              <a:rPr lang="en-US" sz="900" dirty="0">
                <a:solidFill>
                  <a:srgbClr val="DBEFF9">
                    <a:lumMod val="50000"/>
                  </a:srgbClr>
                </a:solidFill>
              </a:rPr>
              <a:t>of itself, evident Reflection, mystical Knowledge of the Being, a conscious Functionalism of the awakened Consciousness.</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In synthesis, Philosophy is Love to Wisdom. </a:t>
            </a:r>
          </a:p>
          <a:p>
            <a:pPr algn="ctr" defTabSz="457200"/>
            <a:r>
              <a:rPr lang="en-US" sz="900" dirty="0">
                <a:solidFill>
                  <a:srgbClr val="DBEFF9">
                    <a:lumMod val="50000"/>
                  </a:srgbClr>
                </a:solidFill>
              </a:rPr>
              <a:t>Its Method is Introspection, which leads </a:t>
            </a:r>
          </a:p>
          <a:p>
            <a:pPr algn="ctr" defTabSz="457200"/>
            <a:r>
              <a:rPr lang="en-US" sz="900" dirty="0">
                <a:solidFill>
                  <a:srgbClr val="DBEFF9">
                    <a:lumMod val="50000"/>
                  </a:srgbClr>
                </a:solidFill>
              </a:rPr>
              <a:t>to the direct Experience of Truth. </a:t>
            </a:r>
          </a:p>
          <a:p>
            <a:pPr algn="ctr" defTabSz="457200"/>
            <a:r>
              <a:rPr lang="en-US" sz="900" dirty="0">
                <a:solidFill>
                  <a:srgbClr val="DBEFF9">
                    <a:lumMod val="50000"/>
                  </a:srgbClr>
                </a:solidFill>
              </a:rPr>
              <a:t>Philosophy must always Answer ‘the great Questions of Existence’: Who am I? </a:t>
            </a:r>
          </a:p>
          <a:p>
            <a:pPr algn="ctr" defTabSz="457200"/>
            <a:r>
              <a:rPr lang="en-US" sz="900" dirty="0">
                <a:solidFill>
                  <a:srgbClr val="DBEFF9">
                    <a:lumMod val="50000"/>
                  </a:srgbClr>
                </a:solidFill>
              </a:rPr>
              <a:t>Where do I come from? Where am I going?</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Gnosis as Philosophy is, in fact, a very natural Function of the awakened Consciousness, </a:t>
            </a:r>
          </a:p>
          <a:p>
            <a:pPr algn="ctr" defTabSz="457200"/>
            <a:r>
              <a:rPr lang="en-US" sz="900" dirty="0">
                <a:solidFill>
                  <a:srgbClr val="DBEFF9">
                    <a:lumMod val="50000"/>
                  </a:srgbClr>
                </a:solidFill>
              </a:rPr>
              <a:t>and as such it emerges in every Time and Place.</a:t>
            </a:r>
          </a:p>
          <a:p>
            <a:pPr algn="ctr" defTabSz="457200"/>
            <a:endParaRPr lang="en-US" sz="600" dirty="0">
              <a:solidFill>
                <a:srgbClr val="DBEFF9">
                  <a:lumMod val="50000"/>
                </a:srgbClr>
              </a:solidFill>
            </a:endParaRPr>
          </a:p>
          <a:p>
            <a:pPr algn="ctr" defTabSz="457200"/>
            <a:r>
              <a:rPr lang="en-US" sz="900" b="1" dirty="0">
                <a:solidFill>
                  <a:srgbClr val="DBEFF9">
                    <a:lumMod val="50000"/>
                  </a:srgbClr>
                </a:solidFill>
              </a:rPr>
              <a:t>Gnostic Philosophy</a:t>
            </a:r>
          </a:p>
          <a:p>
            <a:pPr algn="ctr" defTabSz="457200"/>
            <a:endParaRPr lang="en-US" sz="600" dirty="0">
              <a:solidFill>
                <a:srgbClr val="DBEFF9">
                  <a:lumMod val="50000"/>
                </a:srgbClr>
              </a:solidFill>
            </a:endParaRPr>
          </a:p>
          <a:p>
            <a:pPr algn="ctr" defTabSz="457200"/>
            <a:r>
              <a:rPr lang="en-US" sz="900" dirty="0">
                <a:solidFill>
                  <a:srgbClr val="DBEFF9">
                    <a:lumMod val="50000"/>
                  </a:srgbClr>
                </a:solidFill>
              </a:rPr>
              <a:t>Gnostic Philosophy is present in the Vedas </a:t>
            </a:r>
          </a:p>
          <a:p>
            <a:pPr algn="ctr" defTabSz="457200"/>
            <a:r>
              <a:rPr lang="en-US" sz="900" dirty="0">
                <a:solidFill>
                  <a:srgbClr val="DBEFF9">
                    <a:lumMod val="50000"/>
                  </a:srgbClr>
                </a:solidFill>
              </a:rPr>
              <a:t>of India and in the Prophecies of the </a:t>
            </a:r>
          </a:p>
          <a:p>
            <a:pPr algn="ctr" defTabSz="457200"/>
            <a:r>
              <a:rPr lang="en-US" sz="900" dirty="0">
                <a:solidFill>
                  <a:srgbClr val="DBEFF9">
                    <a:lumMod val="50000"/>
                  </a:srgbClr>
                </a:solidFill>
              </a:rPr>
              <a:t>Hebrew People, in the Tao </a:t>
            </a:r>
            <a:r>
              <a:rPr lang="en-US" sz="900" dirty="0" err="1">
                <a:solidFill>
                  <a:srgbClr val="DBEFF9">
                    <a:lumMod val="50000"/>
                  </a:srgbClr>
                </a:solidFill>
              </a:rPr>
              <a:t>Te</a:t>
            </a:r>
            <a:r>
              <a:rPr lang="en-US" sz="900" dirty="0">
                <a:solidFill>
                  <a:srgbClr val="DBEFF9">
                    <a:lumMod val="50000"/>
                  </a:srgbClr>
                </a:solidFill>
              </a:rPr>
              <a:t> Ching and the Platonic Dialogues, in the Theology of the Gospel of St. John and in the Mahayana,</a:t>
            </a:r>
          </a:p>
          <a:p>
            <a:pPr algn="ctr" defTabSz="457200"/>
            <a:r>
              <a:rPr lang="en-US" sz="900" dirty="0">
                <a:solidFill>
                  <a:srgbClr val="DBEFF9">
                    <a:lumMod val="50000"/>
                  </a:srgbClr>
                </a:solidFill>
              </a:rPr>
              <a:t> in Plotinus and in the Areopagite, among </a:t>
            </a:r>
          </a:p>
          <a:p>
            <a:pPr algn="ctr" defTabSz="457200"/>
            <a:r>
              <a:rPr lang="en-US" sz="900" dirty="0">
                <a:solidFill>
                  <a:srgbClr val="DBEFF9">
                    <a:lumMod val="50000"/>
                  </a:srgbClr>
                </a:solidFill>
              </a:rPr>
              <a:t>the Persian Sufis and Christian Mystics </a:t>
            </a:r>
          </a:p>
          <a:p>
            <a:pPr algn="ctr" defTabSz="457200"/>
            <a:r>
              <a:rPr lang="en-US" sz="900" dirty="0">
                <a:solidFill>
                  <a:srgbClr val="DBEFF9">
                    <a:lumMod val="50000"/>
                  </a:srgbClr>
                </a:solidFill>
              </a:rPr>
              <a:t>of the Middle Ages and Renaissance. </a:t>
            </a:r>
          </a:p>
          <a:p>
            <a:pPr algn="ctr" defTabSz="457200"/>
            <a:r>
              <a:rPr lang="en-US" sz="900" dirty="0">
                <a:solidFill>
                  <a:srgbClr val="DBEFF9">
                    <a:lumMod val="50000"/>
                  </a:srgbClr>
                </a:solidFill>
              </a:rPr>
              <a:t>The perennial Philosophy has spoken almost </a:t>
            </a:r>
          </a:p>
          <a:p>
            <a:pPr algn="ctr" defTabSz="457200"/>
            <a:r>
              <a:rPr lang="en-US" sz="900" dirty="0">
                <a:solidFill>
                  <a:srgbClr val="DBEFF9">
                    <a:lumMod val="50000"/>
                  </a:srgbClr>
                </a:solidFill>
              </a:rPr>
              <a:t>all the Languages of Asia and Europe and has used the most important Terminologies </a:t>
            </a:r>
          </a:p>
          <a:p>
            <a:pPr algn="ctr" defTabSz="457200"/>
            <a:r>
              <a:rPr lang="en-US" sz="900" dirty="0">
                <a:solidFill>
                  <a:srgbClr val="DBEFF9">
                    <a:lumMod val="50000"/>
                  </a:srgbClr>
                </a:solidFill>
              </a:rPr>
              <a:t>and Traditions as to always be present </a:t>
            </a:r>
          </a:p>
          <a:p>
            <a:pPr algn="ctr" defTabSz="457200"/>
            <a:r>
              <a:rPr lang="en-US" sz="900" dirty="0">
                <a:solidFill>
                  <a:srgbClr val="DBEFF9">
                    <a:lumMod val="50000"/>
                  </a:srgbClr>
                </a:solidFill>
              </a:rPr>
              <a:t>in all Religions and Philosophies of the Earth.</a:t>
            </a:r>
          </a:p>
          <a:p>
            <a:pPr algn="ctr" defTabSz="457200"/>
            <a:endParaRPr lang="es-ES" sz="900" dirty="0">
              <a:solidFill>
                <a:prstClr val="black"/>
              </a:solidFill>
            </a:endParaRPr>
          </a:p>
        </p:txBody>
      </p:sp>
      <p:sp>
        <p:nvSpPr>
          <p:cNvPr id="6" name="Rectangle 5"/>
          <p:cNvSpPr/>
          <p:nvPr/>
        </p:nvSpPr>
        <p:spPr>
          <a:xfrm>
            <a:off x="349236" y="296633"/>
            <a:ext cx="11423561" cy="646331"/>
          </a:xfrm>
          <a:prstGeom prst="rect">
            <a:avLst/>
          </a:prstGeom>
          <a:noFill/>
          <a:ln>
            <a:noFill/>
          </a:ln>
        </p:spPr>
        <p:txBody>
          <a:bodyPr wrap="square" lIns="91440" tIns="45720" rIns="91440" bIns="45720">
            <a:spAutoFit/>
          </a:bodyPr>
          <a:lstStyle/>
          <a:p>
            <a:pPr algn="ctr"/>
            <a:r>
              <a:rPr lang="en-US" sz="3600" dirty="0" smtClean="0">
                <a:ln w="0"/>
                <a:solidFill>
                  <a:srgbClr val="00B0F0"/>
                </a:solidFill>
                <a:effectLst>
                  <a:outerShdw blurRad="38100" dist="19050" dir="2700000" algn="tl" rotWithShape="0">
                    <a:schemeClr val="dk1">
                      <a:alpha val="40000"/>
                    </a:schemeClr>
                  </a:outerShdw>
                </a:effectLst>
                <a:latin typeface="Century Gothic" panose="020B0502020202020204" pitchFamily="34" charset="0"/>
              </a:rPr>
              <a:t>GNOSIS</a:t>
            </a:r>
          </a:p>
        </p:txBody>
      </p:sp>
    </p:spTree>
    <p:extLst>
      <p:ext uri="{BB962C8B-B14F-4D97-AF65-F5344CB8AC3E}">
        <p14:creationId xmlns:p14="http://schemas.microsoft.com/office/powerpoint/2010/main" val="2647666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3" name="Rectangle 22"/>
          <p:cNvSpPr/>
          <p:nvPr/>
        </p:nvSpPr>
        <p:spPr>
          <a:xfrm>
            <a:off x="384219" y="1097537"/>
            <a:ext cx="3566070" cy="2477601"/>
          </a:xfrm>
          <a:prstGeom prst="rect">
            <a:avLst/>
          </a:prstGeom>
        </p:spPr>
        <p:txBody>
          <a:bodyPr wrap="square">
            <a:spAutoFit/>
          </a:bodyPr>
          <a:lstStyle/>
          <a:p>
            <a:pPr algn="ctr" defTabSz="457200"/>
            <a:r>
              <a:rPr lang="de-DE" sz="900" b="1" dirty="0">
                <a:solidFill>
                  <a:prstClr val="black"/>
                </a:solidFill>
                <a:effectLst>
                  <a:outerShdw blurRad="38100" dist="38100" dir="2700000" algn="tl">
                    <a:srgbClr val="000000">
                      <a:alpha val="43137"/>
                    </a:srgbClr>
                  </a:outerShdw>
                </a:effectLst>
              </a:rPr>
              <a:t>1.</a:t>
            </a:r>
            <a:r>
              <a:rPr lang="de-DE" sz="900" b="1" dirty="0">
                <a:solidFill>
                  <a:srgbClr val="4F81BD">
                    <a:lumMod val="75000"/>
                  </a:srgbClr>
                </a:solidFill>
                <a:effectLst>
                  <a:outerShdw blurRad="38100" dist="38100" dir="2700000" algn="tl">
                    <a:srgbClr val="000000">
                      <a:alpha val="43137"/>
                    </a:srgbClr>
                  </a:outerShdw>
                </a:effectLst>
              </a:rPr>
              <a:t> </a:t>
            </a:r>
            <a:r>
              <a:rPr lang="es-ES" sz="900" b="1" dirty="0" err="1">
                <a:solidFill>
                  <a:srgbClr val="4F81BD">
                    <a:lumMod val="75000"/>
                  </a:srgbClr>
                </a:solidFill>
                <a:effectLst>
                  <a:outerShdw blurRad="38100" dist="38100" dir="2700000" algn="tl">
                    <a:srgbClr val="000000">
                      <a:alpha val="43137"/>
                    </a:srgbClr>
                  </a:outerShdw>
                </a:effectLst>
              </a:rPr>
              <a:t>Earth</a:t>
            </a:r>
            <a:r>
              <a:rPr lang="es-ES" sz="900" b="1" dirty="0">
                <a:solidFill>
                  <a:srgbClr val="4F81BD">
                    <a:lumMod val="75000"/>
                  </a:srgbClr>
                </a:solidFill>
                <a:effectLst>
                  <a:outerShdw blurRad="38100" dist="38100" dir="2700000" algn="tl">
                    <a:srgbClr val="000000">
                      <a:alpha val="43137"/>
                    </a:srgbClr>
                  </a:outerShdw>
                </a:effectLst>
              </a:rPr>
              <a:t> </a:t>
            </a:r>
            <a:r>
              <a:rPr lang="es-ES" sz="900" b="1" dirty="0" err="1">
                <a:solidFill>
                  <a:srgbClr val="4F81BD">
                    <a:lumMod val="75000"/>
                  </a:srgbClr>
                </a:solidFill>
                <a:effectLst>
                  <a:outerShdw blurRad="38100" dist="38100" dir="2700000" algn="tl">
                    <a:srgbClr val="000000">
                      <a:alpha val="43137"/>
                    </a:srgbClr>
                  </a:outerShdw>
                </a:effectLst>
              </a:rPr>
              <a:t>Care</a:t>
            </a:r>
            <a:r>
              <a:rPr lang="es-ES" sz="900" b="1" dirty="0">
                <a:solidFill>
                  <a:srgbClr val="4F81BD">
                    <a:lumMod val="75000"/>
                  </a:srgbClr>
                </a:solidFill>
                <a:effectLst>
                  <a:outerShdw blurRad="38100" dist="38100" dir="2700000" algn="tl">
                    <a:srgbClr val="000000">
                      <a:alpha val="43137"/>
                    </a:srgbClr>
                  </a:outerShdw>
                </a:effectLst>
              </a:rPr>
              <a:t> </a:t>
            </a:r>
          </a:p>
          <a:p>
            <a:pPr algn="ctr" defTabSz="457200"/>
            <a:endParaRPr lang="es-ES" sz="600" b="1" dirty="0">
              <a:solidFill>
                <a:srgbClr val="4F81BD">
                  <a:lumMod val="75000"/>
                </a:srgbClr>
              </a:solidFill>
              <a:effectLst>
                <a:outerShdw blurRad="38100" dist="38100" dir="2700000" algn="tl">
                  <a:srgbClr val="000000">
                    <a:alpha val="43137"/>
                  </a:srgbClr>
                </a:outerShdw>
              </a:effectLst>
            </a:endParaRPr>
          </a:p>
          <a:p>
            <a:pPr algn="ctr" defTabSz="457200"/>
            <a:r>
              <a:rPr lang="en-US" sz="900" dirty="0">
                <a:solidFill>
                  <a:srgbClr val="C0504D">
                    <a:lumMod val="75000"/>
                  </a:srgbClr>
                </a:solidFill>
              </a:rPr>
              <a:t>Earth Care can be taken to mean caring for the living Soil. </a:t>
            </a:r>
          </a:p>
          <a:p>
            <a:pPr algn="ctr" defTabSz="457200"/>
            <a:r>
              <a:rPr lang="en-US" sz="900" dirty="0">
                <a:solidFill>
                  <a:srgbClr val="C0504D">
                    <a:lumMod val="75000"/>
                  </a:srgbClr>
                </a:solidFill>
              </a:rPr>
              <a:t>The state of the Soil is often the best measure for the Health</a:t>
            </a:r>
          </a:p>
          <a:p>
            <a:pPr algn="ctr" defTabSz="457200"/>
            <a:r>
              <a:rPr lang="en-US" sz="900" dirty="0">
                <a:solidFill>
                  <a:srgbClr val="C0504D">
                    <a:lumMod val="75000"/>
                  </a:srgbClr>
                </a:solidFill>
              </a:rPr>
              <a:t>and Well-being of Society. </a:t>
            </a:r>
          </a:p>
          <a:p>
            <a:pPr algn="ctr" defTabSz="457200"/>
            <a:r>
              <a:rPr lang="en-US" sz="900" dirty="0">
                <a:solidFill>
                  <a:srgbClr val="C0504D">
                    <a:lumMod val="75000"/>
                  </a:srgbClr>
                </a:solidFill>
              </a:rPr>
              <a:t>There are many different techniques for looking after Soil, </a:t>
            </a:r>
          </a:p>
          <a:p>
            <a:pPr algn="ctr" defTabSz="457200"/>
            <a:r>
              <a:rPr lang="en-US" sz="900" dirty="0">
                <a:solidFill>
                  <a:srgbClr val="C0504D">
                    <a:lumMod val="75000"/>
                  </a:srgbClr>
                </a:solidFill>
              </a:rPr>
              <a:t>but the easiest method to tell if Soil is healthy is to see </a:t>
            </a:r>
          </a:p>
          <a:p>
            <a:pPr algn="ctr" defTabSz="457200"/>
            <a:r>
              <a:rPr lang="en-US" sz="900" dirty="0">
                <a:solidFill>
                  <a:srgbClr val="C0504D">
                    <a:lumMod val="75000"/>
                  </a:srgbClr>
                </a:solidFill>
              </a:rPr>
              <a:t>how much life exists there.</a:t>
            </a:r>
            <a:r>
              <a:rPr lang="es-ES" sz="900" dirty="0">
                <a:solidFill>
                  <a:srgbClr val="C0504D">
                    <a:lumMod val="75000"/>
                  </a:srgbClr>
                </a:solidFill>
              </a:rPr>
              <a:t/>
            </a:r>
            <a:br>
              <a:rPr lang="es-ES" sz="900" dirty="0">
                <a:solidFill>
                  <a:srgbClr val="C0504D">
                    <a:lumMod val="75000"/>
                  </a:srgbClr>
                </a:solidFill>
              </a:rPr>
            </a:br>
            <a:endParaRPr lang="es-ES" sz="600" dirty="0">
              <a:solidFill>
                <a:srgbClr val="C0504D">
                  <a:lumMod val="75000"/>
                </a:srgbClr>
              </a:solidFill>
            </a:endParaRPr>
          </a:p>
          <a:p>
            <a:pPr algn="ctr" defTabSz="457200"/>
            <a:r>
              <a:rPr lang="en-US" sz="900" dirty="0">
                <a:solidFill>
                  <a:srgbClr val="C0504D">
                    <a:lumMod val="75000"/>
                  </a:srgbClr>
                </a:solidFill>
              </a:rPr>
              <a:t>Our Forests and Rivers are the Lungs and Veins of our Planet, that help the Earth live and breathe, supporting many diverse Life Forms. All Life Forms have their own intrinsic value, </a:t>
            </a:r>
          </a:p>
          <a:p>
            <a:pPr algn="ctr" defTabSz="457200"/>
            <a:r>
              <a:rPr lang="en-US" sz="900" dirty="0">
                <a:solidFill>
                  <a:srgbClr val="C0504D">
                    <a:lumMod val="75000"/>
                  </a:srgbClr>
                </a:solidFill>
              </a:rPr>
              <a:t>and need to be respected for the Functions that they perform – even if we don’t see them as useful to our needs.</a:t>
            </a:r>
            <a:r>
              <a:rPr lang="es-ES" sz="900" dirty="0">
                <a:solidFill>
                  <a:srgbClr val="C0504D">
                    <a:lumMod val="75000"/>
                  </a:srgbClr>
                </a:solidFill>
              </a:rPr>
              <a:t/>
            </a:r>
            <a:br>
              <a:rPr lang="es-ES" sz="900" dirty="0">
                <a:solidFill>
                  <a:srgbClr val="C0504D">
                    <a:lumMod val="75000"/>
                  </a:srgbClr>
                </a:solidFill>
              </a:rPr>
            </a:br>
            <a:endParaRPr lang="es-ES" sz="600" dirty="0">
              <a:solidFill>
                <a:srgbClr val="C0504D">
                  <a:lumMod val="75000"/>
                </a:srgbClr>
              </a:solidFill>
            </a:endParaRPr>
          </a:p>
          <a:p>
            <a:pPr algn="ctr" defTabSz="457200"/>
            <a:r>
              <a:rPr lang="en-US" sz="900" dirty="0">
                <a:solidFill>
                  <a:srgbClr val="C0504D">
                    <a:lumMod val="75000"/>
                  </a:srgbClr>
                </a:solidFill>
              </a:rPr>
              <a:t>By reducing our Consumption of ‘Stuff’, </a:t>
            </a:r>
          </a:p>
          <a:p>
            <a:pPr algn="ctr" defTabSz="457200"/>
            <a:r>
              <a:rPr lang="en-US" sz="900" dirty="0">
                <a:solidFill>
                  <a:srgbClr val="C0504D">
                    <a:lumMod val="75000"/>
                  </a:srgbClr>
                </a:solidFill>
              </a:rPr>
              <a:t>we reduce our impact on the Environment, </a:t>
            </a:r>
          </a:p>
          <a:p>
            <a:pPr algn="ctr" defTabSz="457200"/>
            <a:r>
              <a:rPr lang="en-US" sz="900" dirty="0">
                <a:solidFill>
                  <a:srgbClr val="C0504D">
                    <a:lumMod val="75000"/>
                  </a:srgbClr>
                </a:solidFill>
              </a:rPr>
              <a:t>which is the best way to care for all living things.</a:t>
            </a:r>
            <a:r>
              <a:rPr lang="es-ES" sz="900" dirty="0">
                <a:solidFill>
                  <a:srgbClr val="C0504D">
                    <a:lumMod val="75000"/>
                  </a:srgbClr>
                </a:solidFill>
              </a:rPr>
              <a:t> </a:t>
            </a:r>
            <a:endParaRPr lang="de-DE" sz="900" dirty="0">
              <a:solidFill>
                <a:srgbClr val="C0504D">
                  <a:lumMod val="75000"/>
                </a:srgbClr>
              </a:solidFill>
            </a:endParaRPr>
          </a:p>
        </p:txBody>
      </p:sp>
      <p:sp>
        <p:nvSpPr>
          <p:cNvPr id="30" name="Rectangle 29"/>
          <p:cNvSpPr/>
          <p:nvPr/>
        </p:nvSpPr>
        <p:spPr>
          <a:xfrm>
            <a:off x="3821067" y="1097536"/>
            <a:ext cx="3566070" cy="2616101"/>
          </a:xfrm>
          <a:prstGeom prst="rect">
            <a:avLst/>
          </a:prstGeom>
        </p:spPr>
        <p:txBody>
          <a:bodyPr wrap="square">
            <a:spAutoFit/>
          </a:bodyPr>
          <a:lstStyle/>
          <a:p>
            <a:pPr algn="ctr" defTabSz="457200"/>
            <a:r>
              <a:rPr lang="de-DE" sz="900" b="1" dirty="0">
                <a:solidFill>
                  <a:prstClr val="black"/>
                </a:solidFill>
                <a:effectLst>
                  <a:outerShdw blurRad="38100" dist="38100" dir="2700000" algn="tl">
                    <a:srgbClr val="000000">
                      <a:alpha val="43137"/>
                    </a:srgbClr>
                  </a:outerShdw>
                </a:effectLst>
              </a:rPr>
              <a:t>2. </a:t>
            </a:r>
            <a:r>
              <a:rPr lang="es-ES" sz="900" b="1" dirty="0" err="1">
                <a:solidFill>
                  <a:srgbClr val="4F81BD">
                    <a:lumMod val="75000"/>
                  </a:srgbClr>
                </a:solidFill>
                <a:effectLst>
                  <a:outerShdw blurRad="38100" dist="38100" dir="2700000" algn="tl">
                    <a:srgbClr val="000000">
                      <a:alpha val="43137"/>
                    </a:srgbClr>
                  </a:outerShdw>
                </a:effectLst>
              </a:rPr>
              <a:t>People</a:t>
            </a:r>
            <a:r>
              <a:rPr lang="es-ES" sz="900" b="1" dirty="0">
                <a:solidFill>
                  <a:srgbClr val="4F81BD">
                    <a:lumMod val="75000"/>
                  </a:srgbClr>
                </a:solidFill>
                <a:effectLst>
                  <a:outerShdw blurRad="38100" dist="38100" dir="2700000" algn="tl">
                    <a:srgbClr val="000000">
                      <a:alpha val="43137"/>
                    </a:srgbClr>
                  </a:outerShdw>
                </a:effectLst>
              </a:rPr>
              <a:t> </a:t>
            </a:r>
            <a:r>
              <a:rPr lang="es-ES" sz="900" b="1" dirty="0" err="1">
                <a:solidFill>
                  <a:srgbClr val="4F81BD">
                    <a:lumMod val="75000"/>
                  </a:srgbClr>
                </a:solidFill>
                <a:effectLst>
                  <a:outerShdw blurRad="38100" dist="38100" dir="2700000" algn="tl">
                    <a:srgbClr val="000000">
                      <a:alpha val="43137"/>
                    </a:srgbClr>
                  </a:outerShdw>
                </a:effectLst>
              </a:rPr>
              <a:t>Care</a:t>
            </a:r>
            <a:endParaRPr lang="es-ES" sz="900" b="1" dirty="0">
              <a:solidFill>
                <a:srgbClr val="4F81BD">
                  <a:lumMod val="75000"/>
                </a:srgbClr>
              </a:solidFill>
              <a:effectLst>
                <a:outerShdw blurRad="38100" dist="38100" dir="2700000" algn="tl">
                  <a:srgbClr val="000000">
                    <a:alpha val="43137"/>
                  </a:srgbClr>
                </a:outerShdw>
              </a:effectLst>
            </a:endParaRPr>
          </a:p>
          <a:p>
            <a:pPr algn="ctr" defTabSz="457200"/>
            <a:endParaRPr lang="es-ES" sz="600" b="1" dirty="0">
              <a:solidFill>
                <a:srgbClr val="4F81BD">
                  <a:lumMod val="75000"/>
                </a:srgbClr>
              </a:solidFill>
              <a:effectLst>
                <a:outerShdw blurRad="38100" dist="38100" dir="2700000" algn="tl">
                  <a:srgbClr val="000000">
                    <a:alpha val="43137"/>
                  </a:srgbClr>
                </a:outerShdw>
              </a:effectLst>
            </a:endParaRPr>
          </a:p>
          <a:p>
            <a:pPr algn="ctr" defTabSz="457200"/>
            <a:r>
              <a:rPr lang="en-US" sz="900" dirty="0">
                <a:solidFill>
                  <a:srgbClr val="C0504D">
                    <a:lumMod val="75000"/>
                  </a:srgbClr>
                </a:solidFill>
              </a:rPr>
              <a:t>People Care begins with ourselves and expands to include</a:t>
            </a:r>
          </a:p>
          <a:p>
            <a:pPr algn="ctr" defTabSz="457200"/>
            <a:r>
              <a:rPr lang="en-US" sz="900" dirty="0">
                <a:solidFill>
                  <a:srgbClr val="C0504D">
                    <a:lumMod val="75000"/>
                  </a:srgbClr>
                </a:solidFill>
              </a:rPr>
              <a:t>our Families, Neighbors and wider Communities. The Challenge is to grow through Self-Reliance and Personal Responsibility. </a:t>
            </a:r>
          </a:p>
          <a:p>
            <a:pPr algn="ctr" defTabSz="457200"/>
            <a:endParaRPr lang="en-US" sz="600" dirty="0">
              <a:solidFill>
                <a:srgbClr val="C0504D">
                  <a:lumMod val="75000"/>
                </a:srgbClr>
              </a:solidFill>
            </a:endParaRPr>
          </a:p>
          <a:p>
            <a:pPr algn="ctr" defTabSz="457200"/>
            <a:r>
              <a:rPr lang="en-US" sz="900" dirty="0">
                <a:solidFill>
                  <a:srgbClr val="C0504D">
                    <a:lumMod val="75000"/>
                  </a:srgbClr>
                </a:solidFill>
              </a:rPr>
              <a:t>Self-Reliance becomes more feasible when we focus on </a:t>
            </a:r>
          </a:p>
          <a:p>
            <a:pPr algn="ctr" defTabSz="457200"/>
            <a:r>
              <a:rPr lang="en-US" sz="900" dirty="0">
                <a:solidFill>
                  <a:srgbClr val="C0504D">
                    <a:lumMod val="75000"/>
                  </a:srgbClr>
                </a:solidFill>
              </a:rPr>
              <a:t>non-material well-being, taking care of ourselves and others without producing or consuming unnecessary material resources. </a:t>
            </a:r>
          </a:p>
          <a:p>
            <a:pPr algn="ctr" defTabSz="457200"/>
            <a:endParaRPr lang="es-ES" sz="600" dirty="0">
              <a:solidFill>
                <a:srgbClr val="C0504D">
                  <a:lumMod val="75000"/>
                </a:srgbClr>
              </a:solidFill>
            </a:endParaRPr>
          </a:p>
          <a:p>
            <a:pPr algn="ctr" defTabSz="457200"/>
            <a:r>
              <a:rPr lang="en-US" sz="900" dirty="0">
                <a:solidFill>
                  <a:srgbClr val="C0504D">
                    <a:lumMod val="75000"/>
                  </a:srgbClr>
                </a:solidFill>
              </a:rPr>
              <a:t>By accepting Personal Responsibility for our Situation as far as possible, rather than blaming others, we empower ourselves. </a:t>
            </a:r>
          </a:p>
          <a:p>
            <a:pPr algn="ctr" defTabSz="457200"/>
            <a:r>
              <a:rPr lang="en-US" sz="900" dirty="0">
                <a:solidFill>
                  <a:srgbClr val="C0504D">
                    <a:lumMod val="75000"/>
                  </a:srgbClr>
                </a:solidFill>
              </a:rPr>
              <a:t>If we can recognize that a greater Wisdom lies within a Group of People, we can work with others to bring about the best Outcomes for all involved.</a:t>
            </a:r>
          </a:p>
          <a:p>
            <a:pPr algn="ctr" defTabSz="457200"/>
            <a:endParaRPr lang="en-US" sz="600" dirty="0">
              <a:solidFill>
                <a:srgbClr val="C0504D">
                  <a:lumMod val="75000"/>
                </a:srgbClr>
              </a:solidFill>
            </a:endParaRPr>
          </a:p>
          <a:p>
            <a:pPr algn="ctr" defTabSz="457200"/>
            <a:r>
              <a:rPr lang="en-US" sz="900" dirty="0">
                <a:solidFill>
                  <a:srgbClr val="C0504D">
                    <a:lumMod val="75000"/>
                  </a:srgbClr>
                </a:solidFill>
              </a:rPr>
              <a:t>The Permaculture approach is to focus on the Positives, </a:t>
            </a:r>
          </a:p>
          <a:p>
            <a:pPr algn="ctr" defTabSz="457200"/>
            <a:r>
              <a:rPr lang="en-US" sz="900" dirty="0">
                <a:solidFill>
                  <a:srgbClr val="C0504D">
                    <a:lumMod val="75000"/>
                  </a:srgbClr>
                </a:solidFill>
              </a:rPr>
              <a:t>the Opportunities that exist rather than the Obstacles, </a:t>
            </a:r>
          </a:p>
          <a:p>
            <a:pPr algn="ctr" defTabSz="457200"/>
            <a:r>
              <a:rPr lang="en-US" sz="900" dirty="0">
                <a:solidFill>
                  <a:srgbClr val="C0504D">
                    <a:lumMod val="75000"/>
                  </a:srgbClr>
                </a:solidFill>
              </a:rPr>
              <a:t>even in the most desperate Situations.</a:t>
            </a:r>
          </a:p>
        </p:txBody>
      </p:sp>
      <p:sp>
        <p:nvSpPr>
          <p:cNvPr id="31" name="Rectangle 30"/>
          <p:cNvSpPr/>
          <p:nvPr/>
        </p:nvSpPr>
        <p:spPr>
          <a:xfrm>
            <a:off x="7903669" y="1097536"/>
            <a:ext cx="3566070" cy="2739211"/>
          </a:xfrm>
          <a:prstGeom prst="rect">
            <a:avLst/>
          </a:prstGeom>
        </p:spPr>
        <p:txBody>
          <a:bodyPr wrap="square">
            <a:spAutoFit/>
          </a:bodyPr>
          <a:lstStyle/>
          <a:p>
            <a:pPr algn="ctr" defTabSz="457200"/>
            <a:r>
              <a:rPr lang="de-DE" sz="900" dirty="0">
                <a:solidFill>
                  <a:prstClr val="black"/>
                </a:solidFill>
                <a:effectLst>
                  <a:outerShdw blurRad="38100" dist="38100" dir="2700000" algn="tl">
                    <a:srgbClr val="000000">
                      <a:alpha val="43137"/>
                    </a:srgbClr>
                  </a:outerShdw>
                </a:effectLst>
              </a:rPr>
              <a:t>3. </a:t>
            </a:r>
            <a:r>
              <a:rPr lang="es-ES" sz="900" b="1" dirty="0" err="1">
                <a:solidFill>
                  <a:srgbClr val="4F81BD">
                    <a:lumMod val="75000"/>
                  </a:srgbClr>
                </a:solidFill>
                <a:effectLst>
                  <a:outerShdw blurRad="38100" dist="38100" dir="2700000" algn="tl">
                    <a:srgbClr val="000000">
                      <a:alpha val="43137"/>
                    </a:srgbClr>
                  </a:outerShdw>
                </a:effectLst>
              </a:rPr>
              <a:t>Fair</a:t>
            </a:r>
            <a:r>
              <a:rPr lang="es-ES" sz="900" b="1" dirty="0">
                <a:solidFill>
                  <a:srgbClr val="4F81BD">
                    <a:lumMod val="75000"/>
                  </a:srgbClr>
                </a:solidFill>
                <a:effectLst>
                  <a:outerShdw blurRad="38100" dist="38100" dir="2700000" algn="tl">
                    <a:srgbClr val="000000">
                      <a:alpha val="43137"/>
                    </a:srgbClr>
                  </a:outerShdw>
                </a:effectLst>
              </a:rPr>
              <a:t> Share</a:t>
            </a:r>
          </a:p>
          <a:p>
            <a:pPr algn="ctr" defTabSz="457200"/>
            <a:endParaRPr lang="es-ES" sz="600" b="1" dirty="0">
              <a:solidFill>
                <a:srgbClr val="4F81BD">
                  <a:lumMod val="75000"/>
                </a:srgbClr>
              </a:solidFill>
              <a:effectLst>
                <a:outerShdw blurRad="38100" dist="38100" dir="2700000" algn="tl">
                  <a:srgbClr val="000000">
                    <a:alpha val="43137"/>
                  </a:srgbClr>
                </a:outerShdw>
              </a:effectLst>
            </a:endParaRPr>
          </a:p>
          <a:p>
            <a:pPr algn="ctr" defTabSz="457200"/>
            <a:r>
              <a:rPr lang="en-US" sz="900" dirty="0">
                <a:solidFill>
                  <a:srgbClr val="C0504D">
                    <a:lumMod val="75000"/>
                  </a:srgbClr>
                </a:solidFill>
              </a:rPr>
              <a:t>Established Fruiting Trees are likely to produce more </a:t>
            </a:r>
          </a:p>
          <a:p>
            <a:pPr algn="ctr" defTabSz="457200"/>
            <a:r>
              <a:rPr lang="en-US" sz="900" dirty="0">
                <a:solidFill>
                  <a:srgbClr val="C0504D">
                    <a:lumMod val="75000"/>
                  </a:srgbClr>
                </a:solidFill>
              </a:rPr>
              <a:t>than one Person can eat. </a:t>
            </a:r>
          </a:p>
          <a:p>
            <a:pPr algn="ctr" defTabSz="457200"/>
            <a:endParaRPr lang="en-US" sz="600" dirty="0">
              <a:solidFill>
                <a:srgbClr val="C0504D">
                  <a:lumMod val="75000"/>
                </a:srgbClr>
              </a:solidFill>
            </a:endParaRPr>
          </a:p>
          <a:p>
            <a:pPr algn="ctr" defTabSz="457200"/>
            <a:r>
              <a:rPr lang="en-US" sz="900" dirty="0">
                <a:solidFill>
                  <a:srgbClr val="C0504D">
                    <a:lumMod val="75000"/>
                  </a:srgbClr>
                </a:solidFill>
              </a:rPr>
              <a:t>It takes time to pick and preserve the Harvest, and there are limits to how much Fruit we can use. There are many ways that we benefit from giving a fair share of the bounty to others </a:t>
            </a:r>
          </a:p>
          <a:p>
            <a:pPr algn="ctr" defTabSz="457200"/>
            <a:r>
              <a:rPr lang="en-US" sz="900" dirty="0">
                <a:solidFill>
                  <a:srgbClr val="C0504D">
                    <a:lumMod val="75000"/>
                  </a:srgbClr>
                </a:solidFill>
              </a:rPr>
              <a:t>in our community.</a:t>
            </a:r>
          </a:p>
          <a:p>
            <a:pPr algn="ctr" defTabSz="457200"/>
            <a:endParaRPr lang="en-US" sz="600" dirty="0">
              <a:solidFill>
                <a:srgbClr val="C0504D">
                  <a:lumMod val="75000"/>
                </a:srgbClr>
              </a:solidFill>
            </a:endParaRPr>
          </a:p>
          <a:p>
            <a:pPr algn="ctr" defTabSz="457200"/>
            <a:r>
              <a:rPr lang="en-US" sz="900" dirty="0">
                <a:solidFill>
                  <a:srgbClr val="C0504D">
                    <a:lumMod val="75000"/>
                  </a:srgbClr>
                </a:solidFill>
              </a:rPr>
              <a:t>The growth in human Consumption and the accelerating extinction of Species make clear </a:t>
            </a:r>
          </a:p>
          <a:p>
            <a:pPr algn="ctr" defTabSz="457200"/>
            <a:r>
              <a:rPr lang="en-US" sz="900" dirty="0">
                <a:solidFill>
                  <a:srgbClr val="C0504D">
                    <a:lumMod val="75000"/>
                  </a:srgbClr>
                </a:solidFill>
              </a:rPr>
              <a:t>the impossibility of continuous growth. </a:t>
            </a:r>
          </a:p>
          <a:p>
            <a:pPr algn="ctr" defTabSz="457200"/>
            <a:r>
              <a:rPr lang="en-US" sz="900" dirty="0">
                <a:solidFill>
                  <a:srgbClr val="C0504D">
                    <a:lumMod val="75000"/>
                  </a:srgbClr>
                </a:solidFill>
              </a:rPr>
              <a:t>Sometimes we need to make hard decisions </a:t>
            </a:r>
          </a:p>
          <a:p>
            <a:pPr algn="ctr" defTabSz="457200"/>
            <a:r>
              <a:rPr lang="en-US" sz="900" dirty="0">
                <a:solidFill>
                  <a:srgbClr val="C0504D">
                    <a:lumMod val="75000"/>
                  </a:srgbClr>
                </a:solidFill>
              </a:rPr>
              <a:t>and consider what enough is.</a:t>
            </a:r>
          </a:p>
          <a:p>
            <a:pPr algn="ctr" defTabSz="457200"/>
            <a:endParaRPr lang="es-ES" sz="600" dirty="0">
              <a:solidFill>
                <a:srgbClr val="C0504D">
                  <a:lumMod val="75000"/>
                </a:srgbClr>
              </a:solidFill>
            </a:endParaRPr>
          </a:p>
          <a:p>
            <a:pPr algn="ctr" defTabSz="457200"/>
            <a:r>
              <a:rPr lang="en-US" sz="900" dirty="0">
                <a:solidFill>
                  <a:srgbClr val="C0504D">
                    <a:lumMod val="75000"/>
                  </a:srgbClr>
                </a:solidFill>
              </a:rPr>
              <a:t>We need to focus on what is appropriate for us to do, </a:t>
            </a:r>
          </a:p>
          <a:p>
            <a:pPr algn="ctr" defTabSz="457200"/>
            <a:r>
              <a:rPr lang="en-US" sz="900" dirty="0">
                <a:solidFill>
                  <a:srgbClr val="C0504D">
                    <a:lumMod val="75000"/>
                  </a:srgbClr>
                </a:solidFill>
              </a:rPr>
              <a:t>rather than what others should do. </a:t>
            </a:r>
          </a:p>
          <a:p>
            <a:pPr algn="ctr" defTabSz="457200"/>
            <a:r>
              <a:rPr lang="en-US" sz="900" dirty="0">
                <a:solidFill>
                  <a:srgbClr val="C0504D">
                    <a:lumMod val="75000"/>
                  </a:srgbClr>
                </a:solidFill>
              </a:rPr>
              <a:t>By finding the right Balance in our own lives we provide positive examples for others, so that they can find their own Balance.</a:t>
            </a:r>
          </a:p>
        </p:txBody>
      </p:sp>
      <p:sp>
        <p:nvSpPr>
          <p:cNvPr id="11" name="Rectangle 10"/>
          <p:cNvSpPr/>
          <p:nvPr/>
        </p:nvSpPr>
        <p:spPr>
          <a:xfrm>
            <a:off x="384219" y="310080"/>
            <a:ext cx="11423561" cy="646331"/>
          </a:xfrm>
          <a:prstGeom prst="rect">
            <a:avLst/>
          </a:prstGeom>
          <a:noFill/>
          <a:ln>
            <a:noFill/>
          </a:ln>
        </p:spPr>
        <p:txBody>
          <a:bodyPr wrap="square" lIns="91440" tIns="45720" rIns="91440" bIns="45720">
            <a:spAutoFit/>
          </a:bodyPr>
          <a:lstStyle/>
          <a:p>
            <a:pPr algn="ctr"/>
            <a:r>
              <a:rPr lang="en-US" sz="3600" dirty="0" smtClean="0">
                <a:ln w="0"/>
                <a:solidFill>
                  <a:srgbClr val="00B0F0"/>
                </a:solidFill>
                <a:effectLst>
                  <a:outerShdw blurRad="38100" dist="19050" dir="2700000" algn="tl" rotWithShape="0">
                    <a:schemeClr val="dk1">
                      <a:alpha val="40000"/>
                    </a:schemeClr>
                  </a:outerShdw>
                </a:effectLst>
                <a:latin typeface="Century Gothic" panose="020B0502020202020204" pitchFamily="34" charset="0"/>
              </a:rPr>
              <a:t>PERMACULTURE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392" y="4423954"/>
            <a:ext cx="2429214" cy="1829055"/>
          </a:xfrm>
          <a:prstGeom prst="rect">
            <a:avLst/>
          </a:prstGeom>
        </p:spPr>
      </p:pic>
    </p:spTree>
    <p:extLst>
      <p:ext uri="{BB962C8B-B14F-4D97-AF65-F5344CB8AC3E}">
        <p14:creationId xmlns:p14="http://schemas.microsoft.com/office/powerpoint/2010/main" val="1157607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Rectangle 10"/>
          <p:cNvSpPr/>
          <p:nvPr/>
        </p:nvSpPr>
        <p:spPr>
          <a:xfrm>
            <a:off x="349236" y="296633"/>
            <a:ext cx="11423561" cy="646331"/>
          </a:xfrm>
          <a:prstGeom prst="rect">
            <a:avLst/>
          </a:prstGeom>
          <a:noFill/>
          <a:ln>
            <a:noFill/>
          </a:ln>
        </p:spPr>
        <p:txBody>
          <a:bodyPr wrap="square" lIns="91440" tIns="45720" rIns="91440" bIns="45720">
            <a:spAutoFit/>
          </a:bodyPr>
          <a:lstStyle/>
          <a:p>
            <a:pPr algn="ctr"/>
            <a:r>
              <a:rPr lang="en-US" sz="36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ECKHART TOLLE</a:t>
            </a:r>
          </a:p>
        </p:txBody>
      </p:sp>
      <p:pic>
        <p:nvPicPr>
          <p:cNvPr id="5" name="Picture 4"/>
          <p:cNvPicPr>
            <a:picLocks noChangeAspect="1"/>
          </p:cNvPicPr>
          <p:nvPr/>
        </p:nvPicPr>
        <p:blipFill rotWithShape="1">
          <a:blip r:embed="rId2"/>
          <a:srcRect r="51571"/>
          <a:stretch/>
        </p:blipFill>
        <p:spPr>
          <a:xfrm>
            <a:off x="9240789" y="846221"/>
            <a:ext cx="2967253" cy="5165558"/>
          </a:xfrm>
          <a:prstGeom prst="rect">
            <a:avLst/>
          </a:prstGeom>
        </p:spPr>
      </p:pic>
      <p:pic>
        <p:nvPicPr>
          <p:cNvPr id="9" name="Picture 8"/>
          <p:cNvPicPr>
            <a:picLocks noChangeAspect="1"/>
          </p:cNvPicPr>
          <p:nvPr/>
        </p:nvPicPr>
        <p:blipFill>
          <a:blip r:embed="rId2"/>
          <a:stretch>
            <a:fillRect/>
          </a:stretch>
        </p:blipFill>
        <p:spPr>
          <a:xfrm>
            <a:off x="2997510" y="846221"/>
            <a:ext cx="6127011" cy="5165558"/>
          </a:xfrm>
          <a:prstGeom prst="rect">
            <a:avLst/>
          </a:prstGeom>
        </p:spPr>
      </p:pic>
      <p:pic>
        <p:nvPicPr>
          <p:cNvPr id="12" name="Picture 11"/>
          <p:cNvPicPr>
            <a:picLocks noChangeAspect="1"/>
          </p:cNvPicPr>
          <p:nvPr/>
        </p:nvPicPr>
        <p:blipFill rotWithShape="1">
          <a:blip r:embed="rId2"/>
          <a:srcRect l="54975"/>
          <a:stretch/>
        </p:blipFill>
        <p:spPr>
          <a:xfrm>
            <a:off x="-16042" y="846221"/>
            <a:ext cx="2758705" cy="5165558"/>
          </a:xfrm>
          <a:prstGeom prst="rect">
            <a:avLst/>
          </a:prstGeom>
        </p:spPr>
      </p:pic>
      <p:sp>
        <p:nvSpPr>
          <p:cNvPr id="13" name="Rectangle 12"/>
          <p:cNvSpPr/>
          <p:nvPr/>
        </p:nvSpPr>
        <p:spPr>
          <a:xfrm>
            <a:off x="384219" y="5688613"/>
            <a:ext cx="11423561" cy="1569660"/>
          </a:xfrm>
          <a:prstGeom prst="rect">
            <a:avLst/>
          </a:prstGeom>
          <a:noFill/>
          <a:ln>
            <a:noFill/>
          </a:ln>
        </p:spPr>
        <p:txBody>
          <a:bodyPr wrap="square" lIns="91440" tIns="45720" rIns="91440" bIns="45720">
            <a:spAutoFit/>
          </a:bodyPr>
          <a:lstStyle/>
          <a:p>
            <a:pPr algn="ctr"/>
            <a:r>
              <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r>
              <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r>
              <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endPar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endParaRPr>
          </a:p>
        </p:txBody>
      </p:sp>
      <p:sp>
        <p:nvSpPr>
          <p:cNvPr id="6" name="Rectangle 5"/>
          <p:cNvSpPr/>
          <p:nvPr/>
        </p:nvSpPr>
        <p:spPr>
          <a:xfrm>
            <a:off x="3999912" y="2805752"/>
            <a:ext cx="4192173" cy="923330"/>
          </a:xfrm>
          <a:prstGeom prst="rect">
            <a:avLst/>
          </a:prstGeom>
          <a:noFill/>
        </p:spPr>
        <p:txBody>
          <a:bodyPr wrap="none" lIns="91440" tIns="45720" rIns="91440" bIns="45720">
            <a:spAutoFit/>
          </a:bodyPr>
          <a:lstStyle/>
          <a:p>
            <a:pPr algn="ctr"/>
            <a:r>
              <a:rPr lang="en-US" sz="5400" dirty="0" smtClean="0">
                <a:ln w="0"/>
                <a:solidFill>
                  <a:srgbClr val="FFFF99"/>
                </a:solidFill>
                <a:effectLst>
                  <a:outerShdw blurRad="38100" dist="25400" dir="5400000" algn="ctr" rotWithShape="0">
                    <a:srgbClr val="6E747A">
                      <a:alpha val="43000"/>
                    </a:srgbClr>
                  </a:outerShdw>
                </a:effectLst>
              </a:rPr>
              <a:t>Scroll Option</a:t>
            </a:r>
          </a:p>
        </p:txBody>
      </p:sp>
      <p:cxnSp>
        <p:nvCxnSpPr>
          <p:cNvPr id="8" name="Straight Arrow Connector 7"/>
          <p:cNvCxnSpPr/>
          <p:nvPr/>
        </p:nvCxnSpPr>
        <p:spPr>
          <a:xfrm>
            <a:off x="8192085" y="3267417"/>
            <a:ext cx="3037389" cy="0"/>
          </a:xfrm>
          <a:prstGeom prst="straightConnector1">
            <a:avLst/>
          </a:prstGeom>
          <a:ln w="57150">
            <a:solidFill>
              <a:srgbClr val="FFFF99"/>
            </a:solidFill>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flipH="1">
            <a:off x="458742" y="3263933"/>
            <a:ext cx="3286323" cy="2323"/>
          </a:xfrm>
          <a:prstGeom prst="straightConnector1">
            <a:avLst/>
          </a:prstGeom>
          <a:ln w="57150">
            <a:solidFill>
              <a:srgbClr val="FFFF99"/>
            </a:solidFill>
            <a:tailEnd type="triangle"/>
          </a:ln>
        </p:spPr>
        <p:style>
          <a:lnRef idx="3">
            <a:schemeClr val="accent6"/>
          </a:lnRef>
          <a:fillRef idx="0">
            <a:schemeClr val="accent6"/>
          </a:fillRef>
          <a:effectRef idx="2">
            <a:schemeClr val="accent6"/>
          </a:effectRef>
          <a:fontRef idx="minor">
            <a:schemeClr val="tx1"/>
          </a:fontRef>
        </p:style>
      </p:cxnSp>
      <p:sp>
        <p:nvSpPr>
          <p:cNvPr id="18" name="Rectangle 17"/>
          <p:cNvSpPr/>
          <p:nvPr/>
        </p:nvSpPr>
        <p:spPr>
          <a:xfrm>
            <a:off x="4268414" y="3863171"/>
            <a:ext cx="3655168" cy="830997"/>
          </a:xfrm>
          <a:prstGeom prst="rect">
            <a:avLst/>
          </a:prstGeom>
        </p:spPr>
        <p:txBody>
          <a:bodyPr wrap="none">
            <a:spAutoFit/>
          </a:bodyPr>
          <a:lstStyle/>
          <a:p>
            <a:r>
              <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2800" dirty="0" smtClean="0">
              <a:solidFill>
                <a:prstClr val="white"/>
              </a:solidFill>
            </a:endParaRPr>
          </a:p>
        </p:txBody>
      </p:sp>
      <p:sp>
        <p:nvSpPr>
          <p:cNvPr id="23" name="Rectangle 22"/>
          <p:cNvSpPr/>
          <p:nvPr/>
        </p:nvSpPr>
        <p:spPr>
          <a:xfrm>
            <a:off x="9856425" y="3918899"/>
            <a:ext cx="2467885" cy="523220"/>
          </a:xfrm>
          <a:prstGeom prst="rect">
            <a:avLst/>
          </a:prstGeom>
        </p:spPr>
        <p:txBody>
          <a:bodyPr wrap="square">
            <a:spAutoFit/>
          </a:bodyPr>
          <a:lstStyle/>
          <a:p>
            <a:r>
              <a:rPr lang="en-US" sz="1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1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1600" dirty="0" smtClean="0">
              <a:solidFill>
                <a:prstClr val="white"/>
              </a:solidFill>
            </a:endParaRPr>
          </a:p>
        </p:txBody>
      </p:sp>
      <p:sp>
        <p:nvSpPr>
          <p:cNvPr id="24" name="Rectangle 23"/>
          <p:cNvSpPr/>
          <p:nvPr/>
        </p:nvSpPr>
        <p:spPr>
          <a:xfrm>
            <a:off x="0" y="3837967"/>
            <a:ext cx="2467885" cy="523220"/>
          </a:xfrm>
          <a:prstGeom prst="rect">
            <a:avLst/>
          </a:prstGeom>
        </p:spPr>
        <p:txBody>
          <a:bodyPr wrap="square">
            <a:spAutoFit/>
          </a:bodyPr>
          <a:lstStyle/>
          <a:p>
            <a:r>
              <a:rPr lang="en-US" sz="1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1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1600" dirty="0" smtClean="0">
              <a:solidFill>
                <a:prstClr val="white"/>
              </a:solidFill>
            </a:endParaRPr>
          </a:p>
        </p:txBody>
      </p:sp>
    </p:spTree>
    <p:extLst>
      <p:ext uri="{BB962C8B-B14F-4D97-AF65-F5344CB8AC3E}">
        <p14:creationId xmlns:p14="http://schemas.microsoft.com/office/powerpoint/2010/main" val="3315547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Rectangle 10"/>
          <p:cNvSpPr/>
          <p:nvPr/>
        </p:nvSpPr>
        <p:spPr>
          <a:xfrm>
            <a:off x="349236" y="296633"/>
            <a:ext cx="11423561" cy="646331"/>
          </a:xfrm>
          <a:prstGeom prst="rect">
            <a:avLst/>
          </a:prstGeom>
          <a:noFill/>
          <a:ln>
            <a:noFill/>
          </a:ln>
        </p:spPr>
        <p:txBody>
          <a:bodyPr wrap="square" lIns="91440" tIns="45720" rIns="91440" bIns="45720">
            <a:spAutoFit/>
          </a:bodyPr>
          <a:lstStyle/>
          <a:p>
            <a:pPr algn="ctr"/>
            <a:r>
              <a:rPr lang="en-US" sz="36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BRUCE LIPTON</a:t>
            </a:r>
          </a:p>
        </p:txBody>
      </p:sp>
      <p:pic>
        <p:nvPicPr>
          <p:cNvPr id="5" name="Picture 4"/>
          <p:cNvPicPr>
            <a:picLocks noChangeAspect="1"/>
          </p:cNvPicPr>
          <p:nvPr/>
        </p:nvPicPr>
        <p:blipFill rotWithShape="1">
          <a:blip r:embed="rId2"/>
          <a:srcRect r="51571"/>
          <a:stretch/>
        </p:blipFill>
        <p:spPr>
          <a:xfrm>
            <a:off x="9240789" y="846221"/>
            <a:ext cx="2967253" cy="5165558"/>
          </a:xfrm>
          <a:prstGeom prst="rect">
            <a:avLst/>
          </a:prstGeom>
        </p:spPr>
      </p:pic>
      <p:pic>
        <p:nvPicPr>
          <p:cNvPr id="9" name="Picture 8"/>
          <p:cNvPicPr>
            <a:picLocks noChangeAspect="1"/>
          </p:cNvPicPr>
          <p:nvPr/>
        </p:nvPicPr>
        <p:blipFill>
          <a:blip r:embed="rId2"/>
          <a:stretch>
            <a:fillRect/>
          </a:stretch>
        </p:blipFill>
        <p:spPr>
          <a:xfrm>
            <a:off x="2997510" y="846221"/>
            <a:ext cx="6127011" cy="5165558"/>
          </a:xfrm>
          <a:prstGeom prst="rect">
            <a:avLst/>
          </a:prstGeom>
        </p:spPr>
      </p:pic>
      <p:pic>
        <p:nvPicPr>
          <p:cNvPr id="12" name="Picture 11"/>
          <p:cNvPicPr>
            <a:picLocks noChangeAspect="1"/>
          </p:cNvPicPr>
          <p:nvPr/>
        </p:nvPicPr>
        <p:blipFill rotWithShape="1">
          <a:blip r:embed="rId2"/>
          <a:srcRect l="54975"/>
          <a:stretch/>
        </p:blipFill>
        <p:spPr>
          <a:xfrm>
            <a:off x="-16042" y="846221"/>
            <a:ext cx="2758705" cy="5165558"/>
          </a:xfrm>
          <a:prstGeom prst="rect">
            <a:avLst/>
          </a:prstGeom>
        </p:spPr>
      </p:pic>
      <p:sp>
        <p:nvSpPr>
          <p:cNvPr id="13" name="Rectangle 12"/>
          <p:cNvSpPr/>
          <p:nvPr/>
        </p:nvSpPr>
        <p:spPr>
          <a:xfrm>
            <a:off x="384219" y="5688613"/>
            <a:ext cx="11423561" cy="1569660"/>
          </a:xfrm>
          <a:prstGeom prst="rect">
            <a:avLst/>
          </a:prstGeom>
          <a:noFill/>
          <a:ln>
            <a:noFill/>
          </a:ln>
        </p:spPr>
        <p:txBody>
          <a:bodyPr wrap="square" lIns="91440" tIns="45720" rIns="91440" bIns="45720">
            <a:spAutoFit/>
          </a:bodyPr>
          <a:lstStyle/>
          <a:p>
            <a:pPr algn="ctr"/>
            <a:r>
              <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r>
              <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r>
              <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Links-will be given at the End</a:t>
            </a:r>
          </a:p>
          <a:p>
            <a:pPr algn="ctr"/>
            <a:endPar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endParaRPr>
          </a:p>
        </p:txBody>
      </p:sp>
      <p:sp>
        <p:nvSpPr>
          <p:cNvPr id="6" name="Rectangle 5"/>
          <p:cNvSpPr/>
          <p:nvPr/>
        </p:nvSpPr>
        <p:spPr>
          <a:xfrm>
            <a:off x="3999912" y="2805752"/>
            <a:ext cx="4192173" cy="923330"/>
          </a:xfrm>
          <a:prstGeom prst="rect">
            <a:avLst/>
          </a:prstGeom>
          <a:noFill/>
        </p:spPr>
        <p:txBody>
          <a:bodyPr wrap="none" lIns="91440" tIns="45720" rIns="91440" bIns="45720">
            <a:spAutoFit/>
          </a:bodyPr>
          <a:lstStyle/>
          <a:p>
            <a:pPr algn="ctr"/>
            <a:r>
              <a:rPr lang="en-US" sz="5400" dirty="0" smtClean="0">
                <a:ln w="0"/>
                <a:solidFill>
                  <a:srgbClr val="FFFF99"/>
                </a:solidFill>
                <a:effectLst>
                  <a:outerShdw blurRad="38100" dist="25400" dir="5400000" algn="ctr" rotWithShape="0">
                    <a:srgbClr val="6E747A">
                      <a:alpha val="43000"/>
                    </a:srgbClr>
                  </a:outerShdw>
                </a:effectLst>
              </a:rPr>
              <a:t>Scroll Option</a:t>
            </a:r>
          </a:p>
        </p:txBody>
      </p:sp>
      <p:cxnSp>
        <p:nvCxnSpPr>
          <p:cNvPr id="8" name="Straight Arrow Connector 7"/>
          <p:cNvCxnSpPr/>
          <p:nvPr/>
        </p:nvCxnSpPr>
        <p:spPr>
          <a:xfrm>
            <a:off x="8192085" y="3267417"/>
            <a:ext cx="3037389" cy="0"/>
          </a:xfrm>
          <a:prstGeom prst="straightConnector1">
            <a:avLst/>
          </a:prstGeom>
          <a:ln w="57150">
            <a:solidFill>
              <a:srgbClr val="FFFF99"/>
            </a:solidFill>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flipH="1">
            <a:off x="458742" y="3263933"/>
            <a:ext cx="3286323" cy="2323"/>
          </a:xfrm>
          <a:prstGeom prst="straightConnector1">
            <a:avLst/>
          </a:prstGeom>
          <a:ln w="57150">
            <a:solidFill>
              <a:srgbClr val="FFFF99"/>
            </a:solidFill>
            <a:tailEnd type="triangle"/>
          </a:ln>
        </p:spPr>
        <p:style>
          <a:lnRef idx="3">
            <a:schemeClr val="accent6"/>
          </a:lnRef>
          <a:fillRef idx="0">
            <a:schemeClr val="accent6"/>
          </a:fillRef>
          <a:effectRef idx="2">
            <a:schemeClr val="accent6"/>
          </a:effectRef>
          <a:fontRef idx="minor">
            <a:schemeClr val="tx1"/>
          </a:fontRef>
        </p:style>
      </p:cxnSp>
      <p:sp>
        <p:nvSpPr>
          <p:cNvPr id="18" name="Rectangle 17"/>
          <p:cNvSpPr/>
          <p:nvPr/>
        </p:nvSpPr>
        <p:spPr>
          <a:xfrm>
            <a:off x="4268414" y="3863171"/>
            <a:ext cx="3655168" cy="830997"/>
          </a:xfrm>
          <a:prstGeom prst="rect">
            <a:avLst/>
          </a:prstGeom>
        </p:spPr>
        <p:txBody>
          <a:bodyPr wrap="none">
            <a:spAutoFit/>
          </a:bodyPr>
          <a:lstStyle/>
          <a:p>
            <a:r>
              <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2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2800" dirty="0" smtClean="0">
              <a:solidFill>
                <a:prstClr val="white"/>
              </a:solidFill>
            </a:endParaRPr>
          </a:p>
        </p:txBody>
      </p:sp>
      <p:sp>
        <p:nvSpPr>
          <p:cNvPr id="23" name="Rectangle 22"/>
          <p:cNvSpPr/>
          <p:nvPr/>
        </p:nvSpPr>
        <p:spPr>
          <a:xfrm>
            <a:off x="9856425" y="3918899"/>
            <a:ext cx="2467885" cy="523220"/>
          </a:xfrm>
          <a:prstGeom prst="rect">
            <a:avLst/>
          </a:prstGeom>
        </p:spPr>
        <p:txBody>
          <a:bodyPr wrap="square">
            <a:spAutoFit/>
          </a:bodyPr>
          <a:lstStyle/>
          <a:p>
            <a:r>
              <a:rPr lang="en-US" sz="1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1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1600" dirty="0" smtClean="0">
              <a:solidFill>
                <a:prstClr val="white"/>
              </a:solidFill>
            </a:endParaRPr>
          </a:p>
        </p:txBody>
      </p:sp>
      <p:sp>
        <p:nvSpPr>
          <p:cNvPr id="24" name="Rectangle 23"/>
          <p:cNvSpPr/>
          <p:nvPr/>
        </p:nvSpPr>
        <p:spPr>
          <a:xfrm>
            <a:off x="0" y="3837967"/>
            <a:ext cx="2467885" cy="523220"/>
          </a:xfrm>
          <a:prstGeom prst="rect">
            <a:avLst/>
          </a:prstGeom>
        </p:spPr>
        <p:txBody>
          <a:bodyPr wrap="square">
            <a:spAutoFit/>
          </a:bodyPr>
          <a:lstStyle/>
          <a:p>
            <a:r>
              <a:rPr lang="en-US" sz="1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YouTube Video Links </a:t>
            </a:r>
          </a:p>
          <a:p>
            <a:r>
              <a:rPr lang="en-US" sz="1400" dirty="0" smtClean="0">
                <a:ln w="0"/>
                <a:solidFill>
                  <a:srgbClr val="00B0F0"/>
                </a:solidFill>
                <a:effectLst>
                  <a:outerShdw blurRad="38100" dist="19050" dir="2700000" algn="tl" rotWithShape="0">
                    <a:prstClr val="black">
                      <a:alpha val="40000"/>
                    </a:prstClr>
                  </a:outerShdw>
                </a:effectLst>
                <a:latin typeface="Century Gothic" panose="020B0502020202020204" pitchFamily="34" charset="0"/>
              </a:rPr>
              <a:t>will be given at the End</a:t>
            </a:r>
            <a:endParaRPr lang="es-ES" sz="1600" dirty="0" smtClean="0">
              <a:solidFill>
                <a:prstClr val="white"/>
              </a:solidFill>
            </a:endParaRPr>
          </a:p>
        </p:txBody>
      </p:sp>
    </p:spTree>
    <p:extLst>
      <p:ext uri="{BB962C8B-B14F-4D97-AF65-F5344CB8AC3E}">
        <p14:creationId xmlns:p14="http://schemas.microsoft.com/office/powerpoint/2010/main" val="2249090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904</Words>
  <Application>Microsoft Office PowerPoint</Application>
  <PresentationFormat>Widescreen</PresentationFormat>
  <Paragraphs>159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Trebuchet MS</vt:lpstr>
      <vt:lpstr>Berlin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E6320</dc:creator>
  <cp:lastModifiedBy>E6320</cp:lastModifiedBy>
  <cp:revision>3</cp:revision>
  <dcterms:created xsi:type="dcterms:W3CDTF">2018-01-31T23:40:04Z</dcterms:created>
  <dcterms:modified xsi:type="dcterms:W3CDTF">2018-02-01T00:21:03Z</dcterms:modified>
</cp:coreProperties>
</file>