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60" d="100"/>
          <a:sy n="60" d="100"/>
        </p:scale>
        <p:origin x="1056"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75459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37751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077952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7200" dirty="0">
                <a:solidFill>
                  <a:prstClr val="white"/>
                </a:solidFill>
                <a:effectLst/>
              </a:rPr>
              <a:t>”</a:t>
            </a:r>
          </a:p>
        </p:txBody>
      </p:sp>
    </p:spTree>
    <p:extLst>
      <p:ext uri="{BB962C8B-B14F-4D97-AF65-F5344CB8AC3E}">
        <p14:creationId xmlns:p14="http://schemas.microsoft.com/office/powerpoint/2010/main" val="294042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83735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solidFill>
                  <a:prstClr val="white">
                    <a:tint val="75000"/>
                  </a:prstClr>
                </a:solidFill>
              </a:rPr>
              <a:pPr/>
              <a:t>2/1/2018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3263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solidFill>
                  <a:prstClr val="white">
                    <a:tint val="75000"/>
                  </a:prstClr>
                </a:solidFill>
              </a:rPr>
              <a:pPr/>
              <a:t>2/1/2018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769799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41134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6213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49492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65346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3067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solidFill>
                  <a:prstClr val="white">
                    <a:tint val="75000"/>
                  </a:prstClr>
                </a:solidFill>
              </a:rPr>
              <a:pPr/>
              <a:t>2/1/2018</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60768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solidFill>
                  <a:prstClr val="white">
                    <a:tint val="75000"/>
                  </a:prstClr>
                </a:solidFill>
              </a:rPr>
              <a:pPr/>
              <a:t>2/1/2018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80390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solidFill>
                  <a:prstClr val="white">
                    <a:tint val="75000"/>
                  </a:prstClr>
                </a:solidFill>
              </a:rPr>
              <a:pPr/>
              <a:t>2/1/2018</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3293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0074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13370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9D6E9DEC-419B-4CC5-A080-3B06BD5A8291}" type="datetimeFigureOut">
              <a:rPr lang="en-US" smtClean="0">
                <a:solidFill>
                  <a:prstClr val="white">
                    <a:tint val="75000"/>
                  </a:prstClr>
                </a:solidFill>
              </a:rPr>
              <a:pPr defTabSz="457200"/>
              <a:t>2/1/2018</a:t>
            </a:fld>
            <a:endParaRPr lang="en-US" dirty="0">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defTabSz="457200"/>
            <a:fld id="{6D22F896-40B5-4ADD-8801-0D06FADFA095}" type="slidenum">
              <a:rPr lang="en-US" smtClean="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13242028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0" y="1385210"/>
            <a:ext cx="2562727" cy="4616648"/>
          </a:xfrm>
          <a:prstGeom prst="rect">
            <a:avLst/>
          </a:prstGeom>
          <a:noFill/>
        </p:spPr>
        <p:txBody>
          <a:bodyPr wrap="square" rtlCol="0">
            <a:spAutoFit/>
          </a:bodyPr>
          <a:lstStyle/>
          <a:p>
            <a:pPr algn="ctr" defTabSz="457200"/>
            <a:r>
              <a:rPr lang="es-ES" sz="600" b="1" dirty="0">
                <a:solidFill>
                  <a:srgbClr val="C00000"/>
                </a:solidFill>
              </a:rPr>
              <a:t> </a:t>
            </a:r>
            <a:endParaRPr lang="es-ES" sz="300" b="1" dirty="0">
              <a:solidFill>
                <a:srgbClr val="C00000"/>
              </a:solidFill>
            </a:endParaRPr>
          </a:p>
          <a:p>
            <a:pPr algn="ctr" defTabSz="457200"/>
            <a:r>
              <a:rPr lang="es-ES" sz="900" b="1" dirty="0">
                <a:solidFill>
                  <a:srgbClr val="C00000"/>
                </a:solidFill>
              </a:rPr>
              <a:t>La Gnosis como Ciencia   </a:t>
            </a:r>
          </a:p>
          <a:p>
            <a:pPr algn="ctr" defTabSz="457200"/>
            <a:endParaRPr lang="es-ES" sz="900" dirty="0">
              <a:solidFill>
                <a:srgbClr val="DBEFF9">
                  <a:lumMod val="50000"/>
                </a:srgbClr>
              </a:solidFill>
            </a:endParaRPr>
          </a:p>
          <a:p>
            <a:pPr algn="ctr" defTabSz="457200"/>
            <a:r>
              <a:rPr lang="es-ES" sz="900" b="1" dirty="0">
                <a:solidFill>
                  <a:srgbClr val="DBEFF9">
                    <a:lumMod val="50000"/>
                  </a:srgbClr>
                </a:solidFill>
              </a:rPr>
              <a:t>El Método científico gnóstico</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El Método de la Ciencia gnóstica es </a:t>
            </a:r>
          </a:p>
          <a:p>
            <a:pPr algn="ctr" defTabSz="457200"/>
            <a:r>
              <a:rPr lang="es-ES" sz="900" dirty="0">
                <a:solidFill>
                  <a:srgbClr val="DBEFF9">
                    <a:lumMod val="50000"/>
                  </a:srgbClr>
                </a:solidFill>
              </a:rPr>
              <a:t>la Experimentación o Conocimiento objetivo de las Cosas, utilizando la Meditación científica y los Vehículos internos o Cuerpos solares para la Experimentación y la Observación directa del ‘Objeto de Estudio’.</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El Objeto de Estudio es el Universo, </a:t>
            </a:r>
          </a:p>
          <a:p>
            <a:pPr algn="ctr" defTabSz="457200"/>
            <a:r>
              <a:rPr lang="es-ES" sz="900" dirty="0">
                <a:solidFill>
                  <a:srgbClr val="DBEFF9">
                    <a:lumMod val="50000"/>
                  </a:srgbClr>
                </a:solidFill>
              </a:rPr>
              <a:t>todo lo que existe, las Cosas en sí mismas, </a:t>
            </a:r>
          </a:p>
          <a:p>
            <a:pPr algn="ctr" defTabSz="457200"/>
            <a:r>
              <a:rPr lang="es-ES" sz="900" dirty="0">
                <a:solidFill>
                  <a:srgbClr val="DBEFF9">
                    <a:lumMod val="50000"/>
                  </a:srgbClr>
                </a:solidFill>
              </a:rPr>
              <a:t>más allá de su Aspecto tridimensional.</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La Gnosis estudia la Antropología hermética (gnóstica), que es totalmente distinta </a:t>
            </a:r>
          </a:p>
          <a:p>
            <a:pPr algn="ctr" defTabSz="457200"/>
            <a:r>
              <a:rPr lang="es-ES" sz="900" dirty="0">
                <a:solidFill>
                  <a:srgbClr val="DBEFF9">
                    <a:lumMod val="50000"/>
                  </a:srgbClr>
                </a:solidFill>
              </a:rPr>
              <a:t>de la Antropología oficial (materialista y evolucionista).</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La Ciencia gnóstica estudia la </a:t>
            </a:r>
            <a:r>
              <a:rPr lang="es-ES" sz="900" dirty="0" err="1">
                <a:solidFill>
                  <a:srgbClr val="DBEFF9">
                    <a:lumMod val="50000"/>
                  </a:srgbClr>
                </a:solidFill>
              </a:rPr>
              <a:t>Cosmogénesis</a:t>
            </a:r>
            <a:r>
              <a:rPr lang="es-ES" sz="900" dirty="0">
                <a:solidFill>
                  <a:srgbClr val="DBEFF9">
                    <a:lumMod val="50000"/>
                  </a:srgbClr>
                </a:solidFill>
              </a:rPr>
              <a:t> y conoce objetivamente el Origen </a:t>
            </a:r>
          </a:p>
          <a:p>
            <a:pPr algn="ctr" defTabSz="457200"/>
            <a:r>
              <a:rPr lang="es-ES" sz="900" dirty="0">
                <a:solidFill>
                  <a:srgbClr val="DBEFF9">
                    <a:lumMod val="50000"/>
                  </a:srgbClr>
                </a:solidFill>
              </a:rPr>
              <a:t>de los Mundos, de los Soles, de los Universos </a:t>
            </a:r>
          </a:p>
          <a:p>
            <a:pPr algn="ctr" defTabSz="457200"/>
            <a:r>
              <a:rPr lang="es-ES" sz="900" dirty="0">
                <a:solidFill>
                  <a:srgbClr val="DBEFF9">
                    <a:lumMod val="50000"/>
                  </a:srgbClr>
                </a:solidFill>
              </a:rPr>
              <a:t>y en particular, del Sistema Solar de </a:t>
            </a:r>
            <a:r>
              <a:rPr lang="es-ES" sz="900" dirty="0" err="1">
                <a:solidFill>
                  <a:srgbClr val="DBEFF9">
                    <a:lumMod val="50000"/>
                  </a:srgbClr>
                </a:solidFill>
              </a:rPr>
              <a:t>Ors</a:t>
            </a:r>
            <a:r>
              <a:rPr lang="es-ES" sz="900" dirty="0">
                <a:solidFill>
                  <a:srgbClr val="DBEFF9">
                    <a:lumMod val="50000"/>
                  </a:srgbClr>
                </a:solidFill>
              </a:rPr>
              <a:t>, </a:t>
            </a:r>
          </a:p>
          <a:p>
            <a:pPr algn="ctr" defTabSz="457200"/>
            <a:r>
              <a:rPr lang="es-ES" sz="900" dirty="0">
                <a:solidFill>
                  <a:srgbClr val="DBEFF9">
                    <a:lumMod val="50000"/>
                  </a:srgbClr>
                </a:solidFill>
              </a:rPr>
              <a:t>en el cual vivimos y tenemos nuestro Ser.</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La Ciencia gnóstica estudia la Maquina humana y las Condiciones de sus cinco Centros: Emoción, Intelecto, Movimiento, Instinto y Sexo. </a:t>
            </a:r>
          </a:p>
          <a:p>
            <a:pPr algn="ctr" defTabSz="457200"/>
            <a:r>
              <a:rPr lang="es-ES" sz="900" dirty="0">
                <a:solidFill>
                  <a:srgbClr val="DBEFF9">
                    <a:lumMod val="50000"/>
                  </a:srgbClr>
                </a:solidFill>
              </a:rPr>
              <a:t>Estudia la Endocrinología y la Medicina </a:t>
            </a:r>
          </a:p>
          <a:p>
            <a:pPr algn="ctr" defTabSz="457200"/>
            <a:r>
              <a:rPr lang="es-ES" sz="900" dirty="0">
                <a:solidFill>
                  <a:srgbClr val="DBEFF9">
                    <a:lumMod val="50000"/>
                  </a:srgbClr>
                </a:solidFill>
              </a:rPr>
              <a:t>(las Causas de las Enfermedades y su Cura).</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Todo pasa a través del Crisol de la Gnosis. </a:t>
            </a:r>
          </a:p>
        </p:txBody>
      </p:sp>
      <p:sp>
        <p:nvSpPr>
          <p:cNvPr id="9" name="TextBox 8"/>
          <p:cNvSpPr txBox="1"/>
          <p:nvPr/>
        </p:nvSpPr>
        <p:spPr>
          <a:xfrm>
            <a:off x="8231512" y="1154377"/>
            <a:ext cx="3780000" cy="4860000"/>
          </a:xfrm>
          <a:prstGeom prst="rect">
            <a:avLst/>
          </a:prstGeom>
          <a:noFill/>
        </p:spPr>
        <p:txBody>
          <a:bodyPr wrap="square" rtlCol="0">
            <a:spAutoFit/>
          </a:bodyPr>
          <a:lstStyle/>
          <a:p>
            <a:pPr algn="ctr" defTabSz="457200"/>
            <a:r>
              <a:rPr lang="es-ES" sz="300" b="1" dirty="0">
                <a:solidFill>
                  <a:srgbClr val="C00000"/>
                </a:solidFill>
              </a:rPr>
              <a:t> </a:t>
            </a:r>
          </a:p>
          <a:p>
            <a:pPr algn="ctr" defTabSz="457200"/>
            <a:r>
              <a:rPr lang="es-ES" sz="900" b="1" dirty="0">
                <a:solidFill>
                  <a:srgbClr val="C00000"/>
                </a:solidFill>
              </a:rPr>
              <a:t>La Gnosis como Arte</a:t>
            </a:r>
          </a:p>
          <a:p>
            <a:pPr algn="ctr" defTabSz="457200"/>
            <a:endParaRPr lang="es-ES" sz="900" dirty="0">
              <a:solidFill>
                <a:prstClr val="black"/>
              </a:solidFill>
            </a:endParaRPr>
          </a:p>
          <a:p>
            <a:pPr algn="ctr" defTabSz="457200"/>
            <a:r>
              <a:rPr lang="es-ES" sz="900" b="1" dirty="0">
                <a:solidFill>
                  <a:srgbClr val="DBEFF9">
                    <a:lumMod val="50000"/>
                  </a:srgbClr>
                </a:solidFill>
              </a:rPr>
              <a:t>Arte objetivo</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El Objetivo del Arte es la Búsqueda de la Belleza en sus distintas Manifestaciones. El Arte es el fiel Testimonio de esa gran Obra humana que llamamos Cultura. En todas las grandes Obras de la Literatura universal, en las Obras de los Genios de la Música, </a:t>
            </a:r>
          </a:p>
          <a:p>
            <a:pPr algn="ctr" defTabSz="457200"/>
            <a:r>
              <a:rPr lang="es-ES" sz="900" dirty="0">
                <a:solidFill>
                  <a:srgbClr val="DBEFF9">
                    <a:lumMod val="50000"/>
                  </a:srgbClr>
                </a:solidFill>
              </a:rPr>
              <a:t>de la Pintura, de la Escultura y de la Arquitectura </a:t>
            </a:r>
          </a:p>
          <a:p>
            <a:pPr algn="ctr" defTabSz="457200"/>
            <a:r>
              <a:rPr lang="es-ES" sz="900" dirty="0">
                <a:solidFill>
                  <a:srgbClr val="DBEFF9">
                    <a:lumMod val="50000"/>
                  </a:srgbClr>
                </a:solidFill>
              </a:rPr>
              <a:t>está presente la Gnosis como Arte.</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Encontramos el Arte gnóstico en los Asentamientos arcaicos, </a:t>
            </a:r>
          </a:p>
          <a:p>
            <a:pPr algn="ctr" defTabSz="457200"/>
            <a:r>
              <a:rPr lang="es-ES" sz="900" dirty="0">
                <a:solidFill>
                  <a:srgbClr val="DBEFF9">
                    <a:lumMod val="50000"/>
                  </a:srgbClr>
                </a:solidFill>
              </a:rPr>
              <a:t>en las Pirámides y viejos Obeliscos del Egipto de los Faraones; </a:t>
            </a:r>
          </a:p>
          <a:p>
            <a:pPr algn="ctr" defTabSz="457200"/>
            <a:r>
              <a:rPr lang="es-ES" sz="900" dirty="0">
                <a:solidFill>
                  <a:srgbClr val="DBEFF9">
                    <a:lumMod val="50000"/>
                  </a:srgbClr>
                </a:solidFill>
              </a:rPr>
              <a:t>en el antiguo México, entre los Mayas y los restos Arqueológicos aztecas, zapotecas, toltecas, etc.; entre los viejos Pergaminos chinos, medievales, fenicios, asirios, etc.; en los Jeroglíficos </a:t>
            </a:r>
          </a:p>
          <a:p>
            <a:pPr algn="ctr" defTabSz="457200"/>
            <a:r>
              <a:rPr lang="es-ES" sz="900" dirty="0">
                <a:solidFill>
                  <a:srgbClr val="DBEFF9">
                    <a:lumMod val="50000"/>
                  </a:srgbClr>
                </a:solidFill>
              </a:rPr>
              <a:t>y Bajorrelieves de las antiguas Culturas; en la Pintura y Escultura </a:t>
            </a:r>
          </a:p>
          <a:p>
            <a:pPr algn="ctr" defTabSz="457200"/>
            <a:r>
              <a:rPr lang="es-ES" sz="900" dirty="0">
                <a:solidFill>
                  <a:srgbClr val="DBEFF9">
                    <a:lumMod val="50000"/>
                  </a:srgbClr>
                </a:solidFill>
              </a:rPr>
              <a:t>del Renacimiento; en la Música de Beethoven, Mozart, Liszt, Wagner; en las grandes Obras de la Literatura universal, en la Ilíada y en la Odisea de Homero, en la Divina Comedia de Dante y en muchas otras, que contienen los mismos Principios de la Sabiduría universal, presentada en Formas diversas y “a veces oculta entre el Velo </a:t>
            </a:r>
          </a:p>
          <a:p>
            <a:pPr algn="ctr" defTabSz="457200"/>
            <a:r>
              <a:rPr lang="es-ES" sz="900" dirty="0">
                <a:solidFill>
                  <a:srgbClr val="DBEFF9">
                    <a:lumMod val="50000"/>
                  </a:srgbClr>
                </a:solidFill>
              </a:rPr>
              <a:t>del Simbolismo filosófico”.</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Por lo anterior, es que definimos dos Tipos de Arte: el primero es el “Arte subjetivo", que en verdad a nada conduce. El segundo es el “Arte regio de la Naturaleza", un Arte trascendental que conduce siempre a la última Verdad oculta en el Ser.</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Y es gracias al Arte como Testigo vivo de toda la Historia de la Humanidad, que la Filosofía, la Ciencia y la Mística de nuestros Antepasados pudo llegar a nosotros, o de lo contrario toda esa Experiencia de Vida se habría perdido irremediablemente. </a:t>
            </a:r>
          </a:p>
          <a:p>
            <a:pPr algn="ctr" defTabSz="457200"/>
            <a:r>
              <a:rPr lang="es-ES" sz="900" dirty="0">
                <a:solidFill>
                  <a:srgbClr val="DBEFF9">
                    <a:lumMod val="50000"/>
                  </a:srgbClr>
                </a:solidFill>
              </a:rPr>
              <a:t>Y ahora mediante la Gnosis eterna, la Gnosis del Arte, podemos por fin descorrer el Velo del Símbolo y del Misterio</a:t>
            </a:r>
          </a:p>
          <a:p>
            <a:pPr algn="ctr" defTabSz="457200"/>
            <a:r>
              <a:rPr lang="es-ES" sz="900" dirty="0">
                <a:solidFill>
                  <a:srgbClr val="DBEFF9">
                    <a:lumMod val="50000"/>
                  </a:srgbClr>
                </a:solidFill>
              </a:rPr>
              <a:t> para poder penetrar seguros en cualquier Verdad del Ser.</a:t>
            </a:r>
          </a:p>
        </p:txBody>
      </p:sp>
      <p:sp>
        <p:nvSpPr>
          <p:cNvPr id="13" name="TextBox 12"/>
          <p:cNvSpPr txBox="1"/>
          <p:nvPr/>
        </p:nvSpPr>
        <p:spPr>
          <a:xfrm>
            <a:off x="5564450" y="1292876"/>
            <a:ext cx="2510652" cy="4570482"/>
          </a:xfrm>
          <a:prstGeom prst="rect">
            <a:avLst/>
          </a:prstGeom>
          <a:noFill/>
        </p:spPr>
        <p:txBody>
          <a:bodyPr wrap="square" rtlCol="0">
            <a:spAutoFit/>
          </a:bodyPr>
          <a:lstStyle/>
          <a:p>
            <a:pPr algn="ctr" defTabSz="457200"/>
            <a:endParaRPr lang="es-ES" sz="300" b="1" dirty="0">
              <a:solidFill>
                <a:prstClr val="black"/>
              </a:solidFill>
            </a:endParaRPr>
          </a:p>
          <a:p>
            <a:pPr algn="ctr" defTabSz="457200"/>
            <a:r>
              <a:rPr lang="es-ES" sz="900" b="1" dirty="0">
                <a:solidFill>
                  <a:srgbClr val="C00000"/>
                </a:solidFill>
              </a:rPr>
              <a:t>La Gnosis como Misticismo</a:t>
            </a:r>
          </a:p>
          <a:p>
            <a:pPr algn="ctr" defTabSz="457200"/>
            <a:endParaRPr lang="es-ES" sz="900" dirty="0">
              <a:solidFill>
                <a:prstClr val="black"/>
              </a:solidFill>
            </a:endParaRPr>
          </a:p>
          <a:p>
            <a:pPr algn="ctr" defTabSz="457200"/>
            <a:r>
              <a:rPr lang="es-ES" sz="900" b="1" dirty="0">
                <a:solidFill>
                  <a:srgbClr val="DBEFF9">
                    <a:lumMod val="50000"/>
                  </a:srgbClr>
                </a:solidFill>
              </a:rPr>
              <a:t>Las Formas religiosas y Principios religiosos</a:t>
            </a:r>
            <a:br>
              <a:rPr lang="es-ES" sz="900" b="1" dirty="0">
                <a:solidFill>
                  <a:srgbClr val="DBEFF9">
                    <a:lumMod val="50000"/>
                  </a:srgbClr>
                </a:solidFill>
              </a:rPr>
            </a:br>
            <a:endParaRPr lang="es-ES" sz="600" b="1" dirty="0">
              <a:solidFill>
                <a:srgbClr val="DBEFF9">
                  <a:lumMod val="50000"/>
                </a:srgbClr>
              </a:solidFill>
            </a:endParaRPr>
          </a:p>
          <a:p>
            <a:pPr algn="ctr" defTabSz="457200"/>
            <a:r>
              <a:rPr lang="es-ES" sz="900" dirty="0">
                <a:solidFill>
                  <a:srgbClr val="DBEFF9">
                    <a:lumMod val="50000"/>
                  </a:srgbClr>
                </a:solidFill>
              </a:rPr>
              <a:t>Debemos hacer una clara Distinción entre “Formas religiosas” y “Principios religiosos”. Los “Principios religiosos” son Fórmulas cósmicas vivientes, y las “Formas religiosas” son los diversos Sistemas o Modos </a:t>
            </a:r>
          </a:p>
          <a:p>
            <a:pPr algn="ctr" defTabSz="457200"/>
            <a:r>
              <a:rPr lang="es-ES" sz="900" dirty="0">
                <a:solidFill>
                  <a:srgbClr val="DBEFF9">
                    <a:lumMod val="50000"/>
                  </a:srgbClr>
                </a:solidFill>
              </a:rPr>
              <a:t> de enseñar estos Principios.</a:t>
            </a:r>
            <a:br>
              <a:rPr lang="es-ES" sz="900" dirty="0">
                <a:solidFill>
                  <a:srgbClr val="DBEFF9">
                    <a:lumMod val="50000"/>
                  </a:srgbClr>
                </a:solidFill>
              </a:rPr>
            </a:br>
            <a:endParaRPr lang="es-ES" sz="900" dirty="0">
              <a:solidFill>
                <a:srgbClr val="DBEFF9">
                  <a:lumMod val="50000"/>
                </a:srgbClr>
              </a:solidFill>
            </a:endParaRPr>
          </a:p>
          <a:p>
            <a:pPr algn="ctr" defTabSz="457200"/>
            <a:r>
              <a:rPr lang="es-ES" sz="900" b="1" dirty="0">
                <a:solidFill>
                  <a:srgbClr val="DBEFF9">
                    <a:lumMod val="50000"/>
                  </a:srgbClr>
                </a:solidFill>
              </a:rPr>
              <a:t>La Mística gnóstica</a:t>
            </a:r>
          </a:p>
          <a:p>
            <a:pPr algn="ctr" defTabSz="457200"/>
            <a:r>
              <a:rPr lang="es-ES" sz="600" dirty="0">
                <a:solidFill>
                  <a:srgbClr val="DBEFF9">
                    <a:lumMod val="50000"/>
                  </a:srgbClr>
                </a:solidFill>
              </a:rPr>
              <a:t/>
            </a:r>
            <a:br>
              <a:rPr lang="es-ES" sz="600" dirty="0">
                <a:solidFill>
                  <a:srgbClr val="DBEFF9">
                    <a:lumMod val="50000"/>
                  </a:srgbClr>
                </a:solidFill>
              </a:rPr>
            </a:br>
            <a:r>
              <a:rPr lang="es-ES" sz="900" dirty="0">
                <a:solidFill>
                  <a:srgbClr val="DBEFF9">
                    <a:lumMod val="50000"/>
                  </a:srgbClr>
                </a:solidFill>
              </a:rPr>
              <a:t>La Gnosis estudia la Ciencia </a:t>
            </a:r>
          </a:p>
          <a:p>
            <a:pPr algn="ctr" defTabSz="457200"/>
            <a:r>
              <a:rPr lang="es-ES" sz="900" dirty="0">
                <a:solidFill>
                  <a:srgbClr val="DBEFF9">
                    <a:lumMod val="50000"/>
                  </a:srgbClr>
                </a:solidFill>
              </a:rPr>
              <a:t>de las Religiones, trata de llegar al Fondo religioso de las antiguas Culturas. </a:t>
            </a:r>
          </a:p>
          <a:p>
            <a:pPr algn="ctr" defTabSz="457200"/>
            <a:r>
              <a:rPr lang="es-ES" sz="900" dirty="0">
                <a:solidFill>
                  <a:srgbClr val="DBEFF9">
                    <a:lumMod val="50000"/>
                  </a:srgbClr>
                </a:solidFill>
              </a:rPr>
              <a:t>Busca la Conexión del Alma con el Real Ser interior, la Divinidad que existe en cada Ser humano. Esto implica grandes Esfuerzos </a:t>
            </a:r>
          </a:p>
          <a:p>
            <a:pPr algn="ctr" defTabSz="457200"/>
            <a:r>
              <a:rPr lang="es-ES" sz="900" dirty="0">
                <a:solidFill>
                  <a:srgbClr val="DBEFF9">
                    <a:lumMod val="50000"/>
                  </a:srgbClr>
                </a:solidFill>
              </a:rPr>
              <a:t>por tratar de eliminar el “Yo” </a:t>
            </a:r>
          </a:p>
          <a:p>
            <a:pPr algn="ctr" defTabSz="457200"/>
            <a:r>
              <a:rPr lang="es-ES" sz="900" dirty="0">
                <a:solidFill>
                  <a:srgbClr val="DBEFF9">
                    <a:lumMod val="50000"/>
                  </a:srgbClr>
                </a:solidFill>
              </a:rPr>
              <a:t>de la psicología Experimental. </a:t>
            </a:r>
          </a:p>
          <a:p>
            <a:pPr algn="ctr" defTabSz="457200"/>
            <a:r>
              <a:rPr lang="es-ES" sz="900" dirty="0">
                <a:solidFill>
                  <a:srgbClr val="DBEFF9">
                    <a:lumMod val="50000"/>
                  </a:srgbClr>
                </a:solidFill>
              </a:rPr>
              <a:t>Solo así es posible esta Conexión interior </a:t>
            </a:r>
          </a:p>
          <a:p>
            <a:pPr algn="ctr" defTabSz="457200"/>
            <a:r>
              <a:rPr lang="es-ES" sz="900" dirty="0">
                <a:solidFill>
                  <a:srgbClr val="DBEFF9">
                    <a:lumMod val="50000"/>
                  </a:srgbClr>
                </a:solidFill>
              </a:rPr>
              <a:t>de la que hablan los antiguos Sabios.</a:t>
            </a:r>
            <a:br>
              <a:rPr lang="es-ES" sz="900" dirty="0">
                <a:solidFill>
                  <a:srgbClr val="DBEFF9">
                    <a:lumMod val="50000"/>
                  </a:srgbClr>
                </a:solidFill>
              </a:rPr>
            </a:br>
            <a:r>
              <a:rPr lang="es-ES" sz="300" dirty="0">
                <a:solidFill>
                  <a:srgbClr val="DBEFF9">
                    <a:lumMod val="50000"/>
                  </a:srgbClr>
                </a:solidFill>
              </a:rPr>
              <a:t/>
            </a:r>
            <a:br>
              <a:rPr lang="es-ES" sz="300" dirty="0">
                <a:solidFill>
                  <a:srgbClr val="DBEFF9">
                    <a:lumMod val="50000"/>
                  </a:srgbClr>
                </a:solidFill>
              </a:rPr>
            </a:br>
            <a:r>
              <a:rPr lang="es-ES" sz="900" dirty="0">
                <a:solidFill>
                  <a:srgbClr val="DBEFF9">
                    <a:lumMod val="50000"/>
                  </a:srgbClr>
                </a:solidFill>
              </a:rPr>
              <a:t>La Religiosidad gnóstica es totalmente científica, altamente filosófica y profundamente artística; </a:t>
            </a:r>
          </a:p>
          <a:p>
            <a:pPr algn="ctr" defTabSz="457200"/>
            <a:r>
              <a:rPr lang="es-ES" sz="900" dirty="0">
                <a:solidFill>
                  <a:srgbClr val="DBEFF9">
                    <a:lumMod val="50000"/>
                  </a:srgbClr>
                </a:solidFill>
              </a:rPr>
              <a:t>persigue la Sabiduría, lo Divino en nosotros. Si no descubrimos a Dios en nosotros </a:t>
            </a:r>
          </a:p>
          <a:p>
            <a:pPr algn="ctr" defTabSz="457200"/>
            <a:r>
              <a:rPr lang="es-ES" sz="900" dirty="0">
                <a:solidFill>
                  <a:srgbClr val="DBEFF9">
                    <a:lumMod val="50000"/>
                  </a:srgbClr>
                </a:solidFill>
              </a:rPr>
              <a:t>no lo encontraremos en ninguna otra parte. Esta es la “Auto-Gnosis”, el Conocimiento </a:t>
            </a:r>
          </a:p>
          <a:p>
            <a:pPr algn="ctr" defTabSz="457200"/>
            <a:r>
              <a:rPr lang="es-ES" sz="900" dirty="0">
                <a:solidFill>
                  <a:srgbClr val="DBEFF9">
                    <a:lumMod val="50000"/>
                  </a:srgbClr>
                </a:solidFill>
              </a:rPr>
              <a:t>de sí mismo, que en definitiva </a:t>
            </a:r>
          </a:p>
          <a:p>
            <a:pPr algn="ctr" defTabSz="457200"/>
            <a:r>
              <a:rPr lang="es-ES" sz="900" dirty="0">
                <a:solidFill>
                  <a:srgbClr val="DBEFF9">
                    <a:lumMod val="50000"/>
                  </a:srgbClr>
                </a:solidFill>
              </a:rPr>
              <a:t>es el Conocimiento de Dios.</a:t>
            </a:r>
          </a:p>
        </p:txBody>
      </p:sp>
      <p:sp>
        <p:nvSpPr>
          <p:cNvPr id="14" name="TextBox 13"/>
          <p:cNvSpPr txBox="1"/>
          <p:nvPr/>
        </p:nvSpPr>
        <p:spPr>
          <a:xfrm>
            <a:off x="2462785" y="1269794"/>
            <a:ext cx="2945255" cy="5032147"/>
          </a:xfrm>
          <a:prstGeom prst="rect">
            <a:avLst/>
          </a:prstGeom>
          <a:noFill/>
        </p:spPr>
        <p:txBody>
          <a:bodyPr wrap="square" rtlCol="0">
            <a:spAutoFit/>
          </a:bodyPr>
          <a:lstStyle/>
          <a:p>
            <a:pPr algn="ctr" defTabSz="457200"/>
            <a:endParaRPr lang="es-ES" sz="300" b="1" dirty="0">
              <a:solidFill>
                <a:srgbClr val="C00000"/>
              </a:solidFill>
            </a:endParaRPr>
          </a:p>
          <a:p>
            <a:pPr algn="ctr" defTabSz="457200"/>
            <a:r>
              <a:rPr lang="es-ES" sz="900" b="1" dirty="0">
                <a:solidFill>
                  <a:srgbClr val="C00000"/>
                </a:solidFill>
              </a:rPr>
              <a:t>La Gnosis como Filosofía</a:t>
            </a:r>
          </a:p>
          <a:p>
            <a:pPr algn="ctr" defTabSz="457200"/>
            <a:endParaRPr lang="es-ES" sz="900" b="1" dirty="0">
              <a:solidFill>
                <a:srgbClr val="C00000"/>
              </a:solidFill>
            </a:endParaRPr>
          </a:p>
          <a:p>
            <a:pPr algn="ctr" defTabSz="457200"/>
            <a:r>
              <a:rPr lang="es-ES" sz="900" b="1" dirty="0">
                <a:solidFill>
                  <a:srgbClr val="DBEFF9">
                    <a:lumMod val="50000"/>
                  </a:srgbClr>
                </a:solidFill>
              </a:rPr>
              <a:t>Amor a la Sabiduría</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"La Filosofía, a pesar de sus Divisiones (Lógica, Ética, Estética, y Teoría del Conocimiento, etc.), es </a:t>
            </a:r>
          </a:p>
          <a:p>
            <a:pPr algn="ctr" defTabSz="457200"/>
            <a:r>
              <a:rPr lang="es-ES" sz="900" dirty="0">
                <a:solidFill>
                  <a:srgbClr val="DBEFF9">
                    <a:lumMod val="50000"/>
                  </a:srgbClr>
                </a:solidFill>
              </a:rPr>
              <a:t>en sí misma Reflexión evidente, Conocimiento místico del Ser, Funcionalismo consciente </a:t>
            </a:r>
          </a:p>
          <a:p>
            <a:pPr algn="ctr" defTabSz="457200"/>
            <a:r>
              <a:rPr lang="es-ES" sz="900" dirty="0">
                <a:solidFill>
                  <a:srgbClr val="DBEFF9">
                    <a:lumMod val="50000"/>
                  </a:srgbClr>
                </a:solidFill>
              </a:rPr>
              <a:t>de la Conciencia despierta". </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En síntesis, la Filosofía es el Amor a la Sabiduría. </a:t>
            </a:r>
          </a:p>
          <a:p>
            <a:pPr algn="ctr" defTabSz="457200"/>
            <a:r>
              <a:rPr lang="es-ES" sz="900" dirty="0">
                <a:solidFill>
                  <a:srgbClr val="DBEFF9">
                    <a:lumMod val="50000"/>
                  </a:srgbClr>
                </a:solidFill>
              </a:rPr>
              <a:t>Su Método es la Introspección, que conduce </a:t>
            </a:r>
          </a:p>
          <a:p>
            <a:pPr algn="ctr" defTabSz="457200"/>
            <a:r>
              <a:rPr lang="es-ES" sz="900" dirty="0">
                <a:solidFill>
                  <a:srgbClr val="DBEFF9">
                    <a:lumMod val="50000"/>
                  </a:srgbClr>
                </a:solidFill>
              </a:rPr>
              <a:t>a la Experiencia directa de la Verdad. </a:t>
            </a:r>
          </a:p>
          <a:p>
            <a:pPr algn="ctr" defTabSz="457200"/>
            <a:r>
              <a:rPr lang="es-ES" sz="900" dirty="0">
                <a:solidFill>
                  <a:srgbClr val="DBEFF9">
                    <a:lumMod val="50000"/>
                  </a:srgbClr>
                </a:solidFill>
              </a:rPr>
              <a:t>Y debe siempre responder a ‘los grandes Interrogantes de la Existencia’: ¿Quién soy? </a:t>
            </a:r>
          </a:p>
          <a:p>
            <a:pPr algn="ctr" defTabSz="457200"/>
            <a:r>
              <a:rPr lang="es-ES" sz="900" dirty="0">
                <a:solidFill>
                  <a:srgbClr val="DBEFF9">
                    <a:lumMod val="50000"/>
                  </a:srgbClr>
                </a:solidFill>
              </a:rPr>
              <a:t>¿De donde vengo? ¿A donde voy?</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La Gnosis como Filosofía es en Realidad </a:t>
            </a:r>
          </a:p>
          <a:p>
            <a:pPr algn="ctr" defTabSz="457200"/>
            <a:r>
              <a:rPr lang="es-ES" sz="900" dirty="0">
                <a:solidFill>
                  <a:srgbClr val="DBEFF9">
                    <a:lumMod val="50000"/>
                  </a:srgbClr>
                </a:solidFill>
              </a:rPr>
              <a:t>un Funcionalismo muy natural de la Conciencia despierta, y como tal surge en cada Tiempo </a:t>
            </a:r>
          </a:p>
          <a:p>
            <a:pPr algn="ctr" defTabSz="457200"/>
            <a:r>
              <a:rPr lang="es-ES" sz="900" dirty="0">
                <a:solidFill>
                  <a:srgbClr val="DBEFF9">
                    <a:lumMod val="50000"/>
                  </a:srgbClr>
                </a:solidFill>
              </a:rPr>
              <a:t>y en cada Lugar.</a:t>
            </a:r>
          </a:p>
          <a:p>
            <a:pPr algn="ctr" defTabSz="457200"/>
            <a:endParaRPr lang="es-ES" sz="900" b="1" dirty="0">
              <a:solidFill>
                <a:srgbClr val="DBEFF9">
                  <a:lumMod val="50000"/>
                </a:srgbClr>
              </a:solidFill>
            </a:endParaRPr>
          </a:p>
          <a:p>
            <a:pPr algn="ctr" defTabSz="457200"/>
            <a:r>
              <a:rPr lang="es-ES" sz="900" b="1" dirty="0">
                <a:solidFill>
                  <a:srgbClr val="DBEFF9">
                    <a:lumMod val="50000"/>
                  </a:srgbClr>
                </a:solidFill>
              </a:rPr>
              <a:t>La Filosofía gnóstica</a:t>
            </a:r>
          </a:p>
          <a:p>
            <a:pPr algn="ctr" defTabSz="457200"/>
            <a:endParaRPr lang="es-ES" sz="600" dirty="0">
              <a:solidFill>
                <a:srgbClr val="DBEFF9">
                  <a:lumMod val="50000"/>
                </a:srgbClr>
              </a:solidFill>
            </a:endParaRPr>
          </a:p>
          <a:p>
            <a:pPr algn="ctr" defTabSz="457200"/>
            <a:r>
              <a:rPr lang="es-ES" sz="900" dirty="0">
                <a:solidFill>
                  <a:srgbClr val="DBEFF9">
                    <a:lumMod val="50000"/>
                  </a:srgbClr>
                </a:solidFill>
              </a:rPr>
              <a:t>La Filosofía gnóstica esta presente en los Vedas </a:t>
            </a:r>
          </a:p>
          <a:p>
            <a:pPr algn="ctr" defTabSz="457200"/>
            <a:r>
              <a:rPr lang="es-ES" sz="900" dirty="0">
                <a:solidFill>
                  <a:srgbClr val="DBEFF9">
                    <a:lumMod val="50000"/>
                  </a:srgbClr>
                </a:solidFill>
              </a:rPr>
              <a:t>de la India y en las Profecías del Pueblo hebreo, </a:t>
            </a:r>
          </a:p>
          <a:p>
            <a:pPr algn="ctr" defTabSz="457200"/>
            <a:r>
              <a:rPr lang="es-ES" sz="900" dirty="0">
                <a:solidFill>
                  <a:srgbClr val="DBEFF9">
                    <a:lumMod val="50000"/>
                  </a:srgbClr>
                </a:solidFill>
              </a:rPr>
              <a:t>en el Tao Te King y en los Diálogos platónicos, </a:t>
            </a:r>
          </a:p>
          <a:p>
            <a:pPr algn="ctr" defTabSz="457200"/>
            <a:r>
              <a:rPr lang="es-ES" sz="900" dirty="0">
                <a:solidFill>
                  <a:srgbClr val="DBEFF9">
                    <a:lumMod val="50000"/>
                  </a:srgbClr>
                </a:solidFill>
              </a:rPr>
              <a:t>en la Teología del Evangelio de San Juan </a:t>
            </a:r>
          </a:p>
          <a:p>
            <a:pPr algn="ctr" defTabSz="457200"/>
            <a:r>
              <a:rPr lang="es-ES" sz="900" dirty="0">
                <a:solidFill>
                  <a:srgbClr val="DBEFF9">
                    <a:lumMod val="50000"/>
                  </a:srgbClr>
                </a:solidFill>
              </a:rPr>
              <a:t>y en el </a:t>
            </a:r>
            <a:r>
              <a:rPr lang="es-ES" sz="900" dirty="0" err="1">
                <a:solidFill>
                  <a:srgbClr val="DBEFF9">
                    <a:lumMod val="50000"/>
                  </a:srgbClr>
                </a:solidFill>
              </a:rPr>
              <a:t>Mahayana</a:t>
            </a:r>
            <a:r>
              <a:rPr lang="es-ES" sz="900" dirty="0">
                <a:solidFill>
                  <a:srgbClr val="DBEFF9">
                    <a:lumMod val="50000"/>
                  </a:srgbClr>
                </a:solidFill>
              </a:rPr>
              <a:t>, en </a:t>
            </a:r>
            <a:r>
              <a:rPr lang="es-ES" sz="900" dirty="0" err="1">
                <a:solidFill>
                  <a:srgbClr val="DBEFF9">
                    <a:lumMod val="50000"/>
                  </a:srgbClr>
                </a:solidFill>
              </a:rPr>
              <a:t>Plotino</a:t>
            </a:r>
            <a:r>
              <a:rPr lang="es-ES" sz="900" dirty="0">
                <a:solidFill>
                  <a:srgbClr val="DBEFF9">
                    <a:lumMod val="50000"/>
                  </a:srgbClr>
                </a:solidFill>
              </a:rPr>
              <a:t> y en el Areopagita, entre los Sufíes persas y los Místicos cristianos </a:t>
            </a:r>
          </a:p>
          <a:p>
            <a:pPr algn="ctr" defTabSz="457200"/>
            <a:r>
              <a:rPr lang="es-ES" sz="900" dirty="0">
                <a:solidFill>
                  <a:srgbClr val="DBEFF9">
                    <a:lumMod val="50000"/>
                  </a:srgbClr>
                </a:solidFill>
              </a:rPr>
              <a:t>de la Edad Media y del Renacimiento. </a:t>
            </a:r>
          </a:p>
          <a:p>
            <a:pPr algn="ctr" defTabSz="457200"/>
            <a:r>
              <a:rPr lang="es-ES" sz="900" dirty="0">
                <a:solidFill>
                  <a:srgbClr val="DBEFF9">
                    <a:lumMod val="50000"/>
                  </a:srgbClr>
                </a:solidFill>
              </a:rPr>
              <a:t>La Filosofía perenne ha hablado casi todos </a:t>
            </a:r>
          </a:p>
          <a:p>
            <a:pPr algn="ctr" defTabSz="457200"/>
            <a:r>
              <a:rPr lang="es-ES" sz="900" dirty="0">
                <a:solidFill>
                  <a:srgbClr val="DBEFF9">
                    <a:lumMod val="50000"/>
                  </a:srgbClr>
                </a:solidFill>
              </a:rPr>
              <a:t>los Idiomas de Asia y Europa y ha utilizado </a:t>
            </a:r>
          </a:p>
          <a:p>
            <a:pPr algn="ctr" defTabSz="457200"/>
            <a:r>
              <a:rPr lang="es-ES" sz="900" dirty="0">
                <a:solidFill>
                  <a:srgbClr val="DBEFF9">
                    <a:lumMod val="50000"/>
                  </a:srgbClr>
                </a:solidFill>
              </a:rPr>
              <a:t>las Terminologías y Tradiciones más importantes para estar siempre presente en todas las Religiones </a:t>
            </a:r>
          </a:p>
          <a:p>
            <a:pPr algn="ctr" defTabSz="457200"/>
            <a:r>
              <a:rPr lang="es-ES" sz="900" dirty="0">
                <a:solidFill>
                  <a:srgbClr val="DBEFF9">
                    <a:lumMod val="50000"/>
                  </a:srgbClr>
                </a:solidFill>
              </a:rPr>
              <a:t>y Filosofías de la Tierra. </a:t>
            </a:r>
          </a:p>
        </p:txBody>
      </p:sp>
      <p:sp>
        <p:nvSpPr>
          <p:cNvPr id="6" name="Rectangle 5"/>
          <p:cNvSpPr/>
          <p:nvPr/>
        </p:nvSpPr>
        <p:spPr>
          <a:xfrm>
            <a:off x="384219" y="323380"/>
            <a:ext cx="11423561" cy="646331"/>
          </a:xfrm>
          <a:prstGeom prst="rect">
            <a:avLst/>
          </a:prstGeom>
          <a:noFill/>
          <a:ln>
            <a:noFill/>
          </a:ln>
        </p:spPr>
        <p:txBody>
          <a:bodyPr wrap="square" lIns="91440" tIns="45720" rIns="91440" bIns="45720">
            <a:spAutoFit/>
          </a:bodyPr>
          <a:lstStyle/>
          <a:p>
            <a:pPr algn="ctr"/>
            <a:r>
              <a:rPr lang="en-US" sz="3600" dirty="0" smtClean="0">
                <a:ln w="0"/>
                <a:solidFill>
                  <a:srgbClr val="00B0F0"/>
                </a:solidFill>
                <a:effectLst>
                  <a:outerShdw blurRad="38100" dist="19050" dir="2700000" algn="tl" rotWithShape="0">
                    <a:schemeClr val="dk1">
                      <a:alpha val="40000"/>
                    </a:schemeClr>
                  </a:outerShdw>
                </a:effectLst>
                <a:latin typeface="Century Gothic" panose="020B0502020202020204" pitchFamily="34" charset="0"/>
              </a:rPr>
              <a:t>GNOSIS</a:t>
            </a:r>
            <a:endParaRPr lang="en-US" sz="3600" dirty="0" smtClean="0">
              <a:ln w="0"/>
              <a:solidFill>
                <a:srgbClr val="00B0F0"/>
              </a:solidFill>
              <a:effectLst>
                <a:outerShdw blurRad="38100" dist="19050" dir="2700000" algn="tl" rotWithShape="0">
                  <a:schemeClr val="dk1">
                    <a:alpha val="40000"/>
                  </a:schemeClr>
                </a:outerShdw>
              </a:effectLst>
              <a:latin typeface="Century Gothic" panose="020B0502020202020204" pitchFamily="34" charset="0"/>
            </a:endParaRPr>
          </a:p>
        </p:txBody>
      </p:sp>
    </p:spTree>
    <p:extLst>
      <p:ext uri="{BB962C8B-B14F-4D97-AF65-F5344CB8AC3E}">
        <p14:creationId xmlns:p14="http://schemas.microsoft.com/office/powerpoint/2010/main" val="255290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2" name="Rectangle 31"/>
          <p:cNvSpPr/>
          <p:nvPr/>
        </p:nvSpPr>
        <p:spPr>
          <a:xfrm>
            <a:off x="555333" y="1215905"/>
            <a:ext cx="3566070" cy="2862322"/>
          </a:xfrm>
          <a:prstGeom prst="rect">
            <a:avLst/>
          </a:prstGeom>
        </p:spPr>
        <p:txBody>
          <a:bodyPr wrap="square">
            <a:spAutoFit/>
          </a:bodyPr>
          <a:lstStyle/>
          <a:p>
            <a:pPr algn="ctr" defTabSz="457200"/>
            <a:r>
              <a:rPr lang="de-DE" sz="900" b="1" dirty="0">
                <a:solidFill>
                  <a:prstClr val="black"/>
                </a:solidFill>
                <a:effectLst>
                  <a:outerShdw blurRad="38100" dist="38100" dir="2700000" algn="tl">
                    <a:srgbClr val="000000">
                      <a:alpha val="43137"/>
                    </a:srgbClr>
                  </a:outerShdw>
                </a:effectLst>
              </a:rPr>
              <a:t>1.</a:t>
            </a:r>
            <a:r>
              <a:rPr lang="de-DE" sz="900" b="1" dirty="0">
                <a:solidFill>
                  <a:srgbClr val="4F81BD">
                    <a:lumMod val="75000"/>
                  </a:srgbClr>
                </a:solidFill>
                <a:effectLst>
                  <a:outerShdw blurRad="38100" dist="38100" dir="2700000" algn="tl">
                    <a:srgbClr val="000000">
                      <a:alpha val="43137"/>
                    </a:srgbClr>
                  </a:outerShdw>
                </a:effectLst>
              </a:rPr>
              <a:t> </a:t>
            </a:r>
            <a:r>
              <a:rPr lang="es-ES" sz="900" b="1" dirty="0">
                <a:solidFill>
                  <a:srgbClr val="4F81BD">
                    <a:lumMod val="75000"/>
                  </a:srgbClr>
                </a:solidFill>
                <a:effectLst>
                  <a:outerShdw blurRad="38100" dist="38100" dir="2700000" algn="tl">
                    <a:srgbClr val="000000">
                      <a:alpha val="43137"/>
                    </a:srgbClr>
                  </a:outerShdw>
                </a:effectLst>
              </a:rPr>
              <a:t>Cuidado de la Tierra</a:t>
            </a:r>
          </a:p>
          <a:p>
            <a:pPr algn="ctr" defTabSz="457200"/>
            <a:r>
              <a:rPr lang="es-ES" sz="900" b="1" dirty="0">
                <a:solidFill>
                  <a:srgbClr val="4F81BD">
                    <a:lumMod val="75000"/>
                  </a:srgbClr>
                </a:solidFill>
                <a:effectLst>
                  <a:outerShdw blurRad="38100" dist="38100" dir="2700000" algn="tl">
                    <a:srgbClr val="000000">
                      <a:alpha val="43137"/>
                    </a:srgbClr>
                  </a:outerShdw>
                </a:effectLst>
              </a:rPr>
              <a:t> </a:t>
            </a:r>
          </a:p>
          <a:p>
            <a:pPr algn="ctr" defTabSz="457200"/>
            <a:r>
              <a:rPr lang="es-ES" sz="900" dirty="0">
                <a:solidFill>
                  <a:srgbClr val="C0504D">
                    <a:lumMod val="75000"/>
                  </a:srgbClr>
                </a:solidFill>
              </a:rPr>
              <a:t>El Cuidado de la Tierra se puede tomar como </a:t>
            </a:r>
          </a:p>
          <a:p>
            <a:pPr algn="ctr" defTabSz="457200"/>
            <a:r>
              <a:rPr lang="es-ES" sz="900" dirty="0">
                <a:solidFill>
                  <a:srgbClr val="C0504D">
                    <a:lumMod val="75000"/>
                  </a:srgbClr>
                </a:solidFill>
              </a:rPr>
              <a:t>el Cuidado del Suelo vivo. </a:t>
            </a:r>
          </a:p>
          <a:p>
            <a:pPr algn="ctr" defTabSz="457200"/>
            <a:r>
              <a:rPr lang="es-ES" sz="900" dirty="0">
                <a:solidFill>
                  <a:srgbClr val="C0504D">
                    <a:lumMod val="75000"/>
                  </a:srgbClr>
                </a:solidFill>
              </a:rPr>
              <a:t>El estado del Suelo suele ser la mejor medida para la Salud </a:t>
            </a:r>
          </a:p>
          <a:p>
            <a:pPr algn="ctr" defTabSz="457200"/>
            <a:r>
              <a:rPr lang="es-ES" sz="900" dirty="0">
                <a:solidFill>
                  <a:srgbClr val="C0504D">
                    <a:lumMod val="75000"/>
                  </a:srgbClr>
                </a:solidFill>
              </a:rPr>
              <a:t>y el Bienestar de la Sociedad. </a:t>
            </a:r>
          </a:p>
          <a:p>
            <a:pPr algn="ctr" defTabSz="457200"/>
            <a:r>
              <a:rPr lang="es-ES" sz="900" dirty="0">
                <a:solidFill>
                  <a:srgbClr val="C0504D">
                    <a:lumMod val="75000"/>
                  </a:srgbClr>
                </a:solidFill>
              </a:rPr>
              <a:t>Hay muchas buenas técnicas para cuidar el Suelo, </a:t>
            </a:r>
          </a:p>
          <a:p>
            <a:pPr algn="ctr" defTabSz="457200"/>
            <a:r>
              <a:rPr lang="es-ES" sz="900" dirty="0">
                <a:solidFill>
                  <a:srgbClr val="C0504D">
                    <a:lumMod val="75000"/>
                  </a:srgbClr>
                </a:solidFill>
              </a:rPr>
              <a:t>pero el mejor método para ver si el Suelo está sano </a:t>
            </a:r>
          </a:p>
          <a:p>
            <a:pPr algn="ctr" defTabSz="457200"/>
            <a:r>
              <a:rPr lang="es-ES" sz="900" dirty="0">
                <a:solidFill>
                  <a:srgbClr val="C0504D">
                    <a:lumMod val="75000"/>
                  </a:srgbClr>
                </a:solidFill>
              </a:rPr>
              <a:t>es ver cuánta Vida crece ahí.</a:t>
            </a:r>
            <a:br>
              <a:rPr lang="es-ES" sz="900" dirty="0">
                <a:solidFill>
                  <a:srgbClr val="C0504D">
                    <a:lumMod val="75000"/>
                  </a:srgbClr>
                </a:solidFill>
              </a:rPr>
            </a:br>
            <a:endParaRPr lang="es-ES" sz="900" dirty="0">
              <a:solidFill>
                <a:srgbClr val="C0504D">
                  <a:lumMod val="75000"/>
                </a:srgbClr>
              </a:solidFill>
            </a:endParaRPr>
          </a:p>
          <a:p>
            <a:pPr algn="ctr" defTabSz="457200"/>
            <a:r>
              <a:rPr lang="es-ES" sz="900" dirty="0">
                <a:solidFill>
                  <a:srgbClr val="C0504D">
                    <a:lumMod val="75000"/>
                  </a:srgbClr>
                </a:solidFill>
              </a:rPr>
              <a:t>Nuestros Bosques y Ríos son los Pulmones y las Venas del Planeta, que ayudan a la Tierra a vivir y respirar, </a:t>
            </a:r>
          </a:p>
          <a:p>
            <a:pPr algn="ctr" defTabSz="457200"/>
            <a:r>
              <a:rPr lang="es-ES" sz="900" dirty="0">
                <a:solidFill>
                  <a:srgbClr val="C0504D">
                    <a:lumMod val="75000"/>
                  </a:srgbClr>
                </a:solidFill>
              </a:rPr>
              <a:t>manteniendo diversas Formas de Vida. </a:t>
            </a:r>
          </a:p>
          <a:p>
            <a:pPr algn="ctr" defTabSz="457200"/>
            <a:r>
              <a:rPr lang="es-ES" sz="900" dirty="0">
                <a:solidFill>
                  <a:srgbClr val="C0504D">
                    <a:lumMod val="75000"/>
                  </a:srgbClr>
                </a:solidFill>
              </a:rPr>
              <a:t>Todas las Formas de Vida tienen su propio valor intrínseco, y necesitan ser respetadas por las Funciones que cumplen, </a:t>
            </a:r>
          </a:p>
          <a:p>
            <a:pPr algn="ctr" defTabSz="457200"/>
            <a:r>
              <a:rPr lang="es-ES" sz="900" dirty="0">
                <a:solidFill>
                  <a:srgbClr val="C0504D">
                    <a:lumMod val="75000"/>
                  </a:srgbClr>
                </a:solidFill>
              </a:rPr>
              <a:t>aunque no las veamos útiles para nuestras necesidades.</a:t>
            </a:r>
            <a:br>
              <a:rPr lang="es-ES" sz="900" dirty="0">
                <a:solidFill>
                  <a:srgbClr val="C0504D">
                    <a:lumMod val="75000"/>
                  </a:srgbClr>
                </a:solidFill>
              </a:rPr>
            </a:br>
            <a:endParaRPr lang="es-ES" sz="900" dirty="0">
              <a:solidFill>
                <a:srgbClr val="C0504D">
                  <a:lumMod val="75000"/>
                </a:srgbClr>
              </a:solidFill>
            </a:endParaRPr>
          </a:p>
          <a:p>
            <a:pPr algn="ctr" defTabSz="457200"/>
            <a:r>
              <a:rPr lang="es-ES" sz="900" dirty="0">
                <a:solidFill>
                  <a:srgbClr val="C0504D">
                    <a:lumMod val="75000"/>
                  </a:srgbClr>
                </a:solidFill>
              </a:rPr>
              <a:t>Reduciendo nuestro Consumo de ‘Cosas’, </a:t>
            </a:r>
          </a:p>
          <a:p>
            <a:pPr algn="ctr" defTabSz="457200"/>
            <a:r>
              <a:rPr lang="es-ES" sz="900" dirty="0">
                <a:solidFill>
                  <a:srgbClr val="C0504D">
                    <a:lumMod val="75000"/>
                  </a:srgbClr>
                </a:solidFill>
              </a:rPr>
              <a:t>reducimos el impacto en el Medio Ambiente, </a:t>
            </a:r>
          </a:p>
          <a:p>
            <a:pPr algn="ctr" defTabSz="457200"/>
            <a:r>
              <a:rPr lang="es-ES" sz="900" dirty="0">
                <a:solidFill>
                  <a:srgbClr val="C0504D">
                    <a:lumMod val="75000"/>
                  </a:srgbClr>
                </a:solidFill>
              </a:rPr>
              <a:t>lo cual es la mejor forma para cuidar todas las cosas vivas. </a:t>
            </a:r>
            <a:endParaRPr lang="de-DE" sz="900" dirty="0">
              <a:solidFill>
                <a:srgbClr val="C0504D">
                  <a:lumMod val="75000"/>
                </a:srgbClr>
              </a:solidFill>
            </a:endParaRPr>
          </a:p>
        </p:txBody>
      </p:sp>
      <p:sp>
        <p:nvSpPr>
          <p:cNvPr id="33" name="Rectangle 32"/>
          <p:cNvSpPr/>
          <p:nvPr/>
        </p:nvSpPr>
        <p:spPr>
          <a:xfrm>
            <a:off x="3992181" y="1215904"/>
            <a:ext cx="3566070" cy="2723823"/>
          </a:xfrm>
          <a:prstGeom prst="rect">
            <a:avLst/>
          </a:prstGeom>
        </p:spPr>
        <p:txBody>
          <a:bodyPr wrap="square">
            <a:spAutoFit/>
          </a:bodyPr>
          <a:lstStyle/>
          <a:p>
            <a:pPr algn="ctr" defTabSz="457200"/>
            <a:r>
              <a:rPr lang="de-DE" sz="900" b="1" dirty="0">
                <a:solidFill>
                  <a:prstClr val="black"/>
                </a:solidFill>
                <a:effectLst>
                  <a:outerShdw blurRad="38100" dist="38100" dir="2700000" algn="tl">
                    <a:srgbClr val="000000">
                      <a:alpha val="43137"/>
                    </a:srgbClr>
                  </a:outerShdw>
                </a:effectLst>
              </a:rPr>
              <a:t>2. </a:t>
            </a:r>
            <a:r>
              <a:rPr lang="es-ES" sz="900" b="1" dirty="0">
                <a:solidFill>
                  <a:srgbClr val="4F81BD">
                    <a:lumMod val="75000"/>
                  </a:srgbClr>
                </a:solidFill>
                <a:effectLst>
                  <a:outerShdw blurRad="38100" dist="38100" dir="2700000" algn="tl">
                    <a:srgbClr val="000000">
                      <a:alpha val="43137"/>
                    </a:srgbClr>
                  </a:outerShdw>
                </a:effectLst>
              </a:rPr>
              <a:t>Cuidado de la Gente</a:t>
            </a:r>
          </a:p>
          <a:p>
            <a:pPr algn="ctr" defTabSz="457200"/>
            <a:r>
              <a:rPr lang="es-ES" sz="900" b="1" dirty="0">
                <a:solidFill>
                  <a:srgbClr val="4F81BD">
                    <a:lumMod val="75000"/>
                  </a:srgbClr>
                </a:solidFill>
                <a:effectLst>
                  <a:outerShdw blurRad="38100" dist="38100" dir="2700000" algn="tl">
                    <a:srgbClr val="000000">
                      <a:alpha val="43137"/>
                    </a:srgbClr>
                  </a:outerShdw>
                </a:effectLst>
              </a:rPr>
              <a:t> </a:t>
            </a:r>
            <a:endParaRPr lang="de-DE" sz="900" b="1" dirty="0">
              <a:solidFill>
                <a:srgbClr val="4F81BD">
                  <a:lumMod val="75000"/>
                </a:srgbClr>
              </a:solidFill>
              <a:effectLst>
                <a:outerShdw blurRad="38100" dist="38100" dir="2700000" algn="tl">
                  <a:srgbClr val="000000">
                    <a:alpha val="43137"/>
                  </a:srgbClr>
                </a:outerShdw>
              </a:effectLst>
            </a:endParaRPr>
          </a:p>
          <a:p>
            <a:pPr algn="ctr" defTabSz="457200"/>
            <a:r>
              <a:rPr lang="es-ES" sz="900" dirty="0">
                <a:solidFill>
                  <a:srgbClr val="C0504D">
                    <a:lumMod val="75000"/>
                  </a:srgbClr>
                </a:solidFill>
              </a:rPr>
              <a:t>El Cuidado de la Gente empieza por nosotros, pero se expande para incluyendo a nuestras Familias, Vecinos, Comunidades locales y regionales. El Desafío es crecer con Independencia y Responsabilidad Personal.</a:t>
            </a:r>
          </a:p>
          <a:p>
            <a:pPr algn="ctr" defTabSz="457200"/>
            <a:endParaRPr lang="es-ES" sz="900" dirty="0">
              <a:solidFill>
                <a:srgbClr val="C0504D">
                  <a:lumMod val="75000"/>
                </a:srgbClr>
              </a:solidFill>
            </a:endParaRPr>
          </a:p>
          <a:p>
            <a:pPr algn="ctr" defTabSz="457200"/>
            <a:r>
              <a:rPr lang="es-ES" sz="900" dirty="0">
                <a:solidFill>
                  <a:srgbClr val="C0504D">
                    <a:lumMod val="75000"/>
                  </a:srgbClr>
                </a:solidFill>
              </a:rPr>
              <a:t>La Independencia es posible cuando nos enfocamos en el bienestar no material, cuidándonos a nosotros mismos y a otros sin producir ni consumir recursos ni materiales innecesarios. </a:t>
            </a:r>
          </a:p>
          <a:p>
            <a:pPr algn="ctr" defTabSz="457200"/>
            <a:endParaRPr lang="es-ES" sz="900" dirty="0">
              <a:solidFill>
                <a:srgbClr val="C0504D">
                  <a:lumMod val="75000"/>
                </a:srgbClr>
              </a:solidFill>
            </a:endParaRPr>
          </a:p>
          <a:p>
            <a:pPr algn="ctr" defTabSz="457200"/>
            <a:r>
              <a:rPr lang="es-ES" sz="900" dirty="0">
                <a:solidFill>
                  <a:srgbClr val="C0504D">
                    <a:lumMod val="75000"/>
                  </a:srgbClr>
                </a:solidFill>
              </a:rPr>
              <a:t>Responsabilizándonos de nuestra Situación, en vez de culpar a los demás, nos da más poder y si no nos acostumbramos a resultados específicos, nos podemos enfocar a corregir el proceso, </a:t>
            </a:r>
          </a:p>
          <a:p>
            <a:pPr algn="ctr" defTabSz="457200"/>
            <a:r>
              <a:rPr lang="es-ES" sz="900" dirty="0">
                <a:solidFill>
                  <a:srgbClr val="C0504D">
                    <a:lumMod val="75000"/>
                  </a:srgbClr>
                </a:solidFill>
              </a:rPr>
              <a:t>y llegar a la mejor Solución para todos los involucrados.</a:t>
            </a:r>
          </a:p>
          <a:p>
            <a:pPr algn="ctr" defTabSz="457200"/>
            <a:endParaRPr lang="es-ES" sz="900" dirty="0">
              <a:solidFill>
                <a:srgbClr val="C0504D">
                  <a:lumMod val="75000"/>
                </a:srgbClr>
              </a:solidFill>
            </a:endParaRPr>
          </a:p>
          <a:p>
            <a:pPr algn="ctr" defTabSz="457200"/>
            <a:r>
              <a:rPr lang="es-ES" sz="900" dirty="0">
                <a:solidFill>
                  <a:srgbClr val="C0504D">
                    <a:lumMod val="75000"/>
                  </a:srgbClr>
                </a:solidFill>
              </a:rPr>
              <a:t>La Propuesta de la Permacultura es enfocarse en lo Positivo, </a:t>
            </a:r>
          </a:p>
          <a:p>
            <a:pPr algn="ctr" defTabSz="457200"/>
            <a:r>
              <a:rPr lang="es-ES" sz="900" dirty="0">
                <a:solidFill>
                  <a:srgbClr val="C0504D">
                    <a:lumMod val="75000"/>
                  </a:srgbClr>
                </a:solidFill>
              </a:rPr>
              <a:t>en las Oportunidades que existen en vez de en los Obstáculos, hasta en las Situaciones más desesperantes. </a:t>
            </a:r>
            <a:endParaRPr lang="de-DE" sz="900" dirty="0">
              <a:solidFill>
                <a:srgbClr val="C0504D">
                  <a:lumMod val="75000"/>
                </a:srgbClr>
              </a:solidFill>
            </a:endParaRPr>
          </a:p>
        </p:txBody>
      </p:sp>
      <p:sp>
        <p:nvSpPr>
          <p:cNvPr id="34" name="Rectangle 33"/>
          <p:cNvSpPr/>
          <p:nvPr/>
        </p:nvSpPr>
        <p:spPr>
          <a:xfrm>
            <a:off x="8074783" y="1215904"/>
            <a:ext cx="3566070" cy="2723823"/>
          </a:xfrm>
          <a:prstGeom prst="rect">
            <a:avLst/>
          </a:prstGeom>
        </p:spPr>
        <p:txBody>
          <a:bodyPr wrap="square">
            <a:spAutoFit/>
          </a:bodyPr>
          <a:lstStyle/>
          <a:p>
            <a:pPr algn="ctr" defTabSz="457200"/>
            <a:r>
              <a:rPr lang="de-DE" sz="900" dirty="0">
                <a:solidFill>
                  <a:prstClr val="black"/>
                </a:solidFill>
                <a:effectLst>
                  <a:outerShdw blurRad="38100" dist="38100" dir="2700000" algn="tl">
                    <a:srgbClr val="000000">
                      <a:alpha val="43137"/>
                    </a:srgbClr>
                  </a:outerShdw>
                </a:effectLst>
              </a:rPr>
              <a:t>3. </a:t>
            </a:r>
            <a:r>
              <a:rPr lang="es-ES" sz="900" b="1" dirty="0">
                <a:solidFill>
                  <a:srgbClr val="4F81BD">
                    <a:lumMod val="75000"/>
                  </a:srgbClr>
                </a:solidFill>
                <a:effectLst>
                  <a:outerShdw blurRad="38100" dist="38100" dir="2700000" algn="tl">
                    <a:srgbClr val="000000">
                      <a:alpha val="43137"/>
                    </a:srgbClr>
                  </a:outerShdw>
                </a:effectLst>
              </a:rPr>
              <a:t>Repartición</a:t>
            </a:r>
            <a:r>
              <a:rPr lang="en-US" sz="900" b="1" dirty="0">
                <a:solidFill>
                  <a:srgbClr val="4F81BD">
                    <a:lumMod val="75000"/>
                  </a:srgbClr>
                </a:solidFill>
                <a:effectLst>
                  <a:outerShdw blurRad="38100" dist="38100" dir="2700000" algn="tl">
                    <a:srgbClr val="000000">
                      <a:alpha val="43137"/>
                    </a:srgbClr>
                  </a:outerShdw>
                </a:effectLst>
              </a:rPr>
              <a:t> </a:t>
            </a:r>
            <a:r>
              <a:rPr lang="en-US" sz="900" b="1" dirty="0" err="1">
                <a:solidFill>
                  <a:srgbClr val="4F81BD">
                    <a:lumMod val="75000"/>
                  </a:srgbClr>
                </a:solidFill>
                <a:effectLst>
                  <a:outerShdw blurRad="38100" dist="38100" dir="2700000" algn="tl">
                    <a:srgbClr val="000000">
                      <a:alpha val="43137"/>
                    </a:srgbClr>
                  </a:outerShdw>
                </a:effectLst>
              </a:rPr>
              <a:t>Justa</a:t>
            </a:r>
            <a:endParaRPr lang="en-US" sz="900" b="1" dirty="0">
              <a:solidFill>
                <a:srgbClr val="4F81BD">
                  <a:lumMod val="75000"/>
                </a:srgbClr>
              </a:solidFill>
              <a:effectLst>
                <a:outerShdw blurRad="38100" dist="38100" dir="2700000" algn="tl">
                  <a:srgbClr val="000000">
                    <a:alpha val="43137"/>
                  </a:srgbClr>
                </a:outerShdw>
              </a:effectLst>
            </a:endParaRPr>
          </a:p>
          <a:p>
            <a:pPr algn="ctr" defTabSz="457200"/>
            <a:endParaRPr lang="en-US" sz="900" b="1" dirty="0">
              <a:solidFill>
                <a:srgbClr val="4F81BD">
                  <a:lumMod val="75000"/>
                </a:srgbClr>
              </a:solidFill>
              <a:effectLst>
                <a:outerShdw blurRad="38100" dist="38100" dir="2700000" algn="tl">
                  <a:srgbClr val="000000">
                    <a:alpha val="43137"/>
                  </a:srgbClr>
                </a:outerShdw>
              </a:effectLst>
            </a:endParaRPr>
          </a:p>
          <a:p>
            <a:pPr algn="ctr" defTabSz="457200"/>
            <a:r>
              <a:rPr lang="es-ES" sz="900" dirty="0">
                <a:solidFill>
                  <a:srgbClr val="C0504D">
                    <a:lumMod val="75000"/>
                  </a:srgbClr>
                </a:solidFill>
              </a:rPr>
              <a:t>Normalmente un Árbol produce mucha más Fruta de la que una Persona puede comer, entonces es razonable compartir </a:t>
            </a:r>
          </a:p>
          <a:p>
            <a:pPr algn="ctr" defTabSz="457200"/>
            <a:r>
              <a:rPr lang="es-ES" sz="900" dirty="0">
                <a:solidFill>
                  <a:srgbClr val="C0504D">
                    <a:lumMod val="75000"/>
                  </a:srgbClr>
                </a:solidFill>
              </a:rPr>
              <a:t>lo que nos sobra. </a:t>
            </a:r>
          </a:p>
          <a:p>
            <a:pPr algn="ctr" defTabSz="457200"/>
            <a:endParaRPr lang="es-ES" sz="900" dirty="0">
              <a:solidFill>
                <a:srgbClr val="C0504D">
                  <a:lumMod val="75000"/>
                </a:srgbClr>
              </a:solidFill>
            </a:endParaRPr>
          </a:p>
          <a:p>
            <a:pPr algn="ctr" defTabSz="457200"/>
            <a:r>
              <a:rPr lang="es-ES" sz="900" dirty="0">
                <a:solidFill>
                  <a:srgbClr val="C0504D">
                    <a:lumMod val="75000"/>
                  </a:srgbClr>
                </a:solidFill>
              </a:rPr>
              <a:t>Requiere tiempo cosechar, comer, compartir y conservar </a:t>
            </a:r>
          </a:p>
          <a:p>
            <a:pPr algn="ctr" defTabSz="457200"/>
            <a:r>
              <a:rPr lang="es-ES" sz="900" dirty="0">
                <a:solidFill>
                  <a:srgbClr val="C0504D">
                    <a:lumMod val="75000"/>
                  </a:srgbClr>
                </a:solidFill>
              </a:rPr>
              <a:t>la Cosecha, lo que pone límite a la cantidad de Fruta </a:t>
            </a:r>
          </a:p>
          <a:p>
            <a:pPr algn="ctr" defTabSz="457200"/>
            <a:r>
              <a:rPr lang="es-ES" sz="900" dirty="0">
                <a:solidFill>
                  <a:srgbClr val="C0504D">
                    <a:lumMod val="75000"/>
                  </a:srgbClr>
                </a:solidFill>
              </a:rPr>
              <a:t>que podemos producir y aprovechar.</a:t>
            </a:r>
          </a:p>
          <a:p>
            <a:pPr algn="ctr" defTabSz="457200"/>
            <a:endParaRPr lang="es-ES" sz="900" dirty="0">
              <a:solidFill>
                <a:srgbClr val="C0504D">
                  <a:lumMod val="75000"/>
                </a:srgbClr>
              </a:solidFill>
            </a:endParaRPr>
          </a:p>
          <a:p>
            <a:pPr algn="ctr" defTabSz="457200"/>
            <a:r>
              <a:rPr lang="es-ES" sz="900" dirty="0">
                <a:solidFill>
                  <a:srgbClr val="C0504D">
                    <a:lumMod val="75000"/>
                  </a:srgbClr>
                </a:solidFill>
              </a:rPr>
              <a:t>El aumento del Consumo humano y la rápida extinción de las Especies, deja claro lo absurdo de este crecimiento acelerado. </a:t>
            </a:r>
          </a:p>
          <a:p>
            <a:pPr algn="ctr" defTabSz="457200"/>
            <a:r>
              <a:rPr lang="es-ES" sz="900" dirty="0">
                <a:solidFill>
                  <a:srgbClr val="C0504D">
                    <a:lumMod val="75000"/>
                  </a:srgbClr>
                </a:solidFill>
              </a:rPr>
              <a:t>A veces es necesario tomar drásticas medidas y tener en consideración lo que es suficiente.</a:t>
            </a:r>
          </a:p>
          <a:p>
            <a:pPr algn="ctr" defTabSz="457200"/>
            <a:endParaRPr lang="es-ES" sz="900" dirty="0">
              <a:solidFill>
                <a:srgbClr val="C0504D">
                  <a:lumMod val="75000"/>
                </a:srgbClr>
              </a:solidFill>
            </a:endParaRPr>
          </a:p>
          <a:p>
            <a:pPr algn="ctr" defTabSz="457200"/>
            <a:r>
              <a:rPr lang="es-ES" sz="900" dirty="0">
                <a:solidFill>
                  <a:srgbClr val="C0504D">
                    <a:lumMod val="75000"/>
                  </a:srgbClr>
                </a:solidFill>
              </a:rPr>
              <a:t>Debemos enfocarnos en lo que es apropiado hacer para nosotros y no en lo que hacen los demás. </a:t>
            </a:r>
          </a:p>
          <a:p>
            <a:pPr algn="ctr" defTabSz="457200"/>
            <a:r>
              <a:rPr lang="es-ES" sz="900" dirty="0">
                <a:solidFill>
                  <a:srgbClr val="C0504D">
                    <a:lumMod val="75000"/>
                  </a:srgbClr>
                </a:solidFill>
              </a:rPr>
              <a:t>Encontrando el Equilibrio justo en nuestras propias vidas somos un ejemplo para que los demás encuentren su propio Equilibrio. </a:t>
            </a:r>
            <a:endParaRPr lang="de-DE" sz="900" dirty="0">
              <a:solidFill>
                <a:srgbClr val="C0504D">
                  <a:lumMod val="75000"/>
                </a:srgbClr>
              </a:solidFill>
            </a:endParaRPr>
          </a:p>
        </p:txBody>
      </p:sp>
      <p:sp>
        <p:nvSpPr>
          <p:cNvPr id="11" name="Rectangle 10"/>
          <p:cNvSpPr/>
          <p:nvPr/>
        </p:nvSpPr>
        <p:spPr>
          <a:xfrm>
            <a:off x="349236" y="296633"/>
            <a:ext cx="11423561" cy="646331"/>
          </a:xfrm>
          <a:prstGeom prst="rect">
            <a:avLst/>
          </a:prstGeom>
          <a:noFill/>
          <a:ln>
            <a:noFill/>
          </a:ln>
        </p:spPr>
        <p:txBody>
          <a:bodyPr wrap="square" lIns="91440" tIns="45720" rIns="91440" bIns="45720">
            <a:spAutoFit/>
          </a:bodyPr>
          <a:lstStyle/>
          <a:p>
            <a:pPr algn="ctr"/>
            <a:r>
              <a:rPr lang="en-US" sz="3600" dirty="0" smtClean="0">
                <a:ln w="0"/>
                <a:solidFill>
                  <a:srgbClr val="00B0F0"/>
                </a:solidFill>
                <a:effectLst>
                  <a:outerShdw blurRad="38100" dist="19050" dir="2700000" algn="tl" rotWithShape="0">
                    <a:schemeClr val="dk1">
                      <a:alpha val="40000"/>
                    </a:schemeClr>
                  </a:outerShdw>
                </a:effectLst>
                <a:latin typeface="Century Gothic" panose="020B0502020202020204" pitchFamily="34" charset="0"/>
              </a:rPr>
              <a:t>PERMACULTURA</a:t>
            </a:r>
            <a:endParaRPr lang="en-US" sz="3600" dirty="0" smtClean="0">
              <a:ln w="0"/>
              <a:solidFill>
                <a:srgbClr val="00B0F0"/>
              </a:solidFill>
              <a:effectLst>
                <a:outerShdw blurRad="38100" dist="19050" dir="2700000" algn="tl" rotWithShape="0">
                  <a:schemeClr val="dk1">
                    <a:alpha val="40000"/>
                  </a:schemeClr>
                </a:outerShdw>
              </a:effectLst>
              <a:latin typeface="Century Gothic" panose="020B0502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156" y="4212667"/>
            <a:ext cx="2419688" cy="1829055"/>
          </a:xfrm>
          <a:prstGeom prst="rect">
            <a:avLst/>
          </a:prstGeom>
        </p:spPr>
      </p:pic>
    </p:spTree>
    <p:extLst>
      <p:ext uri="{BB962C8B-B14F-4D97-AF65-F5344CB8AC3E}">
        <p14:creationId xmlns:p14="http://schemas.microsoft.com/office/powerpoint/2010/main" val="1887237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Rectangle 10"/>
          <p:cNvSpPr/>
          <p:nvPr/>
        </p:nvSpPr>
        <p:spPr>
          <a:xfrm>
            <a:off x="349236" y="296633"/>
            <a:ext cx="11423561" cy="646331"/>
          </a:xfrm>
          <a:prstGeom prst="rect">
            <a:avLst/>
          </a:prstGeom>
          <a:noFill/>
          <a:ln>
            <a:noFill/>
          </a:ln>
        </p:spPr>
        <p:txBody>
          <a:bodyPr wrap="square" lIns="91440" tIns="45720" rIns="91440" bIns="45720">
            <a:spAutoFit/>
          </a:bodyPr>
          <a:lstStyle/>
          <a:p>
            <a:pPr algn="ctr"/>
            <a:r>
              <a:rPr lang="en-US" sz="36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ECKHART TOLLE</a:t>
            </a:r>
          </a:p>
        </p:txBody>
      </p:sp>
      <p:pic>
        <p:nvPicPr>
          <p:cNvPr id="5" name="Picture 4"/>
          <p:cNvPicPr>
            <a:picLocks noChangeAspect="1"/>
          </p:cNvPicPr>
          <p:nvPr/>
        </p:nvPicPr>
        <p:blipFill rotWithShape="1">
          <a:blip r:embed="rId2"/>
          <a:srcRect r="51571"/>
          <a:stretch/>
        </p:blipFill>
        <p:spPr>
          <a:xfrm>
            <a:off x="9240789" y="846221"/>
            <a:ext cx="2967253" cy="5165558"/>
          </a:xfrm>
          <a:prstGeom prst="rect">
            <a:avLst/>
          </a:prstGeom>
        </p:spPr>
      </p:pic>
      <p:pic>
        <p:nvPicPr>
          <p:cNvPr id="9" name="Picture 8"/>
          <p:cNvPicPr>
            <a:picLocks noChangeAspect="1"/>
          </p:cNvPicPr>
          <p:nvPr/>
        </p:nvPicPr>
        <p:blipFill>
          <a:blip r:embed="rId2"/>
          <a:stretch>
            <a:fillRect/>
          </a:stretch>
        </p:blipFill>
        <p:spPr>
          <a:xfrm>
            <a:off x="2997510" y="846221"/>
            <a:ext cx="6127011" cy="5165558"/>
          </a:xfrm>
          <a:prstGeom prst="rect">
            <a:avLst/>
          </a:prstGeom>
        </p:spPr>
      </p:pic>
      <p:pic>
        <p:nvPicPr>
          <p:cNvPr id="12" name="Picture 11"/>
          <p:cNvPicPr>
            <a:picLocks noChangeAspect="1"/>
          </p:cNvPicPr>
          <p:nvPr/>
        </p:nvPicPr>
        <p:blipFill rotWithShape="1">
          <a:blip r:embed="rId2"/>
          <a:srcRect l="54975"/>
          <a:stretch/>
        </p:blipFill>
        <p:spPr>
          <a:xfrm>
            <a:off x="-16042" y="846221"/>
            <a:ext cx="2758705" cy="5165558"/>
          </a:xfrm>
          <a:prstGeom prst="rect">
            <a:avLst/>
          </a:prstGeom>
        </p:spPr>
      </p:pic>
      <p:sp>
        <p:nvSpPr>
          <p:cNvPr id="13" name="Rectangle 12"/>
          <p:cNvSpPr/>
          <p:nvPr/>
        </p:nvSpPr>
        <p:spPr>
          <a:xfrm>
            <a:off x="384219" y="5688613"/>
            <a:ext cx="11423561" cy="1569660"/>
          </a:xfrm>
          <a:prstGeom prst="rect">
            <a:avLst/>
          </a:prstGeom>
          <a:noFill/>
          <a:ln>
            <a:noFill/>
          </a:ln>
        </p:spPr>
        <p:txBody>
          <a:bodyPr wrap="square" lIns="91440" tIns="45720" rIns="91440" bIns="45720">
            <a:spAutoFit/>
          </a:bodyPr>
          <a:lstStyle/>
          <a:p>
            <a:pPr algn="ctr"/>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endPar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endParaRPr>
          </a:p>
        </p:txBody>
      </p:sp>
      <p:sp>
        <p:nvSpPr>
          <p:cNvPr id="6" name="Rectangle 5"/>
          <p:cNvSpPr/>
          <p:nvPr/>
        </p:nvSpPr>
        <p:spPr>
          <a:xfrm>
            <a:off x="3999912" y="2805752"/>
            <a:ext cx="4192173" cy="923330"/>
          </a:xfrm>
          <a:prstGeom prst="rect">
            <a:avLst/>
          </a:prstGeom>
          <a:noFill/>
        </p:spPr>
        <p:txBody>
          <a:bodyPr wrap="none" lIns="91440" tIns="45720" rIns="91440" bIns="45720">
            <a:spAutoFit/>
          </a:bodyPr>
          <a:lstStyle/>
          <a:p>
            <a:pPr algn="ctr"/>
            <a:r>
              <a:rPr lang="en-US" sz="5400" dirty="0">
                <a:ln w="0"/>
                <a:solidFill>
                  <a:srgbClr val="FFFF99"/>
                </a:solidFill>
                <a:effectLst>
                  <a:outerShdw blurRad="38100" dist="25400" dir="5400000" algn="ctr" rotWithShape="0">
                    <a:srgbClr val="6E747A">
                      <a:alpha val="43000"/>
                    </a:srgbClr>
                  </a:outerShdw>
                </a:effectLst>
              </a:rPr>
              <a:t>Scroll Option</a:t>
            </a:r>
          </a:p>
        </p:txBody>
      </p:sp>
      <p:cxnSp>
        <p:nvCxnSpPr>
          <p:cNvPr id="8" name="Straight Arrow Connector 7"/>
          <p:cNvCxnSpPr/>
          <p:nvPr/>
        </p:nvCxnSpPr>
        <p:spPr>
          <a:xfrm>
            <a:off x="8192085" y="3267417"/>
            <a:ext cx="3037389" cy="0"/>
          </a:xfrm>
          <a:prstGeom prst="straightConnector1">
            <a:avLst/>
          </a:prstGeom>
          <a:ln w="57150">
            <a:solidFill>
              <a:srgbClr val="FFFF99"/>
            </a:solidFill>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flipH="1">
            <a:off x="458742" y="3263933"/>
            <a:ext cx="3286323" cy="2323"/>
          </a:xfrm>
          <a:prstGeom prst="straightConnector1">
            <a:avLst/>
          </a:prstGeom>
          <a:ln w="57150">
            <a:solidFill>
              <a:srgbClr val="FFFF99"/>
            </a:solidFill>
            <a:tailEnd type="triangle"/>
          </a:ln>
        </p:spPr>
        <p:style>
          <a:lnRef idx="3">
            <a:schemeClr val="accent6"/>
          </a:lnRef>
          <a:fillRef idx="0">
            <a:schemeClr val="accent6"/>
          </a:fillRef>
          <a:effectRef idx="2">
            <a:schemeClr val="accent6"/>
          </a:effectRef>
          <a:fontRef idx="minor">
            <a:schemeClr val="tx1"/>
          </a:fontRef>
        </p:style>
      </p:cxnSp>
      <p:sp>
        <p:nvSpPr>
          <p:cNvPr id="18" name="Rectangle 17"/>
          <p:cNvSpPr/>
          <p:nvPr/>
        </p:nvSpPr>
        <p:spPr>
          <a:xfrm>
            <a:off x="4268414" y="3863171"/>
            <a:ext cx="3655168" cy="830997"/>
          </a:xfrm>
          <a:prstGeom prst="rect">
            <a:avLst/>
          </a:prstGeom>
        </p:spPr>
        <p:txBody>
          <a:bodyPr wrap="none">
            <a:spAutoFit/>
          </a:bodyPr>
          <a:lstStyle/>
          <a:p>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2800" dirty="0">
              <a:solidFill>
                <a:prstClr val="white"/>
              </a:solidFill>
            </a:endParaRPr>
          </a:p>
        </p:txBody>
      </p:sp>
      <p:sp>
        <p:nvSpPr>
          <p:cNvPr id="23" name="Rectangle 22"/>
          <p:cNvSpPr/>
          <p:nvPr/>
        </p:nvSpPr>
        <p:spPr>
          <a:xfrm>
            <a:off x="9856425" y="3918899"/>
            <a:ext cx="2467885" cy="523220"/>
          </a:xfrm>
          <a:prstGeom prst="rect">
            <a:avLst/>
          </a:prstGeom>
        </p:spPr>
        <p:txBody>
          <a:bodyPr wrap="square">
            <a:spAutoFit/>
          </a:bodyPr>
          <a:lstStyle/>
          <a:p>
            <a:r>
              <a:rPr lang="en-US" sz="1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1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1600" dirty="0">
              <a:solidFill>
                <a:prstClr val="white"/>
              </a:solidFill>
            </a:endParaRPr>
          </a:p>
        </p:txBody>
      </p:sp>
      <p:sp>
        <p:nvSpPr>
          <p:cNvPr id="24" name="Rectangle 23"/>
          <p:cNvSpPr/>
          <p:nvPr/>
        </p:nvSpPr>
        <p:spPr>
          <a:xfrm>
            <a:off x="0" y="3837967"/>
            <a:ext cx="2467885" cy="523220"/>
          </a:xfrm>
          <a:prstGeom prst="rect">
            <a:avLst/>
          </a:prstGeom>
        </p:spPr>
        <p:txBody>
          <a:bodyPr wrap="square">
            <a:spAutoFit/>
          </a:bodyPr>
          <a:lstStyle/>
          <a:p>
            <a:r>
              <a:rPr lang="en-US" sz="1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1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1600" dirty="0">
              <a:solidFill>
                <a:prstClr val="white"/>
              </a:solidFill>
            </a:endParaRPr>
          </a:p>
        </p:txBody>
      </p:sp>
    </p:spTree>
    <p:extLst>
      <p:ext uri="{BB962C8B-B14F-4D97-AF65-F5344CB8AC3E}">
        <p14:creationId xmlns:p14="http://schemas.microsoft.com/office/powerpoint/2010/main" val="300759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Rectangle 10"/>
          <p:cNvSpPr/>
          <p:nvPr/>
        </p:nvSpPr>
        <p:spPr>
          <a:xfrm>
            <a:off x="349236" y="296633"/>
            <a:ext cx="11423561" cy="646331"/>
          </a:xfrm>
          <a:prstGeom prst="rect">
            <a:avLst/>
          </a:prstGeom>
          <a:noFill/>
          <a:ln>
            <a:noFill/>
          </a:ln>
        </p:spPr>
        <p:txBody>
          <a:bodyPr wrap="square" lIns="91440" tIns="45720" rIns="91440" bIns="45720">
            <a:spAutoFit/>
          </a:bodyPr>
          <a:lstStyle/>
          <a:p>
            <a:pPr algn="ctr"/>
            <a:r>
              <a:rPr lang="en-US" sz="36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BRUCE LIPTON</a:t>
            </a:r>
          </a:p>
        </p:txBody>
      </p:sp>
      <p:pic>
        <p:nvPicPr>
          <p:cNvPr id="5" name="Picture 4"/>
          <p:cNvPicPr>
            <a:picLocks noChangeAspect="1"/>
          </p:cNvPicPr>
          <p:nvPr/>
        </p:nvPicPr>
        <p:blipFill rotWithShape="1">
          <a:blip r:embed="rId2"/>
          <a:srcRect r="51571"/>
          <a:stretch/>
        </p:blipFill>
        <p:spPr>
          <a:xfrm>
            <a:off x="9240789" y="846221"/>
            <a:ext cx="2967253" cy="5165558"/>
          </a:xfrm>
          <a:prstGeom prst="rect">
            <a:avLst/>
          </a:prstGeom>
        </p:spPr>
      </p:pic>
      <p:pic>
        <p:nvPicPr>
          <p:cNvPr id="9" name="Picture 8"/>
          <p:cNvPicPr>
            <a:picLocks noChangeAspect="1"/>
          </p:cNvPicPr>
          <p:nvPr/>
        </p:nvPicPr>
        <p:blipFill>
          <a:blip r:embed="rId2"/>
          <a:stretch>
            <a:fillRect/>
          </a:stretch>
        </p:blipFill>
        <p:spPr>
          <a:xfrm>
            <a:off x="2997510" y="846221"/>
            <a:ext cx="6127011" cy="5165558"/>
          </a:xfrm>
          <a:prstGeom prst="rect">
            <a:avLst/>
          </a:prstGeom>
        </p:spPr>
      </p:pic>
      <p:pic>
        <p:nvPicPr>
          <p:cNvPr id="12" name="Picture 11"/>
          <p:cNvPicPr>
            <a:picLocks noChangeAspect="1"/>
          </p:cNvPicPr>
          <p:nvPr/>
        </p:nvPicPr>
        <p:blipFill rotWithShape="1">
          <a:blip r:embed="rId2"/>
          <a:srcRect l="54975"/>
          <a:stretch/>
        </p:blipFill>
        <p:spPr>
          <a:xfrm>
            <a:off x="-16042" y="846221"/>
            <a:ext cx="2758705" cy="5165558"/>
          </a:xfrm>
          <a:prstGeom prst="rect">
            <a:avLst/>
          </a:prstGeom>
        </p:spPr>
      </p:pic>
      <p:sp>
        <p:nvSpPr>
          <p:cNvPr id="13" name="Rectangle 12"/>
          <p:cNvSpPr/>
          <p:nvPr/>
        </p:nvSpPr>
        <p:spPr>
          <a:xfrm>
            <a:off x="384219" y="5688613"/>
            <a:ext cx="11423561" cy="1569660"/>
          </a:xfrm>
          <a:prstGeom prst="rect">
            <a:avLst/>
          </a:prstGeom>
          <a:noFill/>
          <a:ln>
            <a:noFill/>
          </a:ln>
        </p:spPr>
        <p:txBody>
          <a:bodyPr wrap="square" lIns="91440" tIns="45720" rIns="91440" bIns="45720">
            <a:spAutoFit/>
          </a:bodyPr>
          <a:lstStyle/>
          <a:p>
            <a:pPr algn="ctr"/>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endPar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endParaRPr>
          </a:p>
        </p:txBody>
      </p:sp>
      <p:sp>
        <p:nvSpPr>
          <p:cNvPr id="6" name="Rectangle 5"/>
          <p:cNvSpPr/>
          <p:nvPr/>
        </p:nvSpPr>
        <p:spPr>
          <a:xfrm>
            <a:off x="3999912" y="2805752"/>
            <a:ext cx="4192173" cy="923330"/>
          </a:xfrm>
          <a:prstGeom prst="rect">
            <a:avLst/>
          </a:prstGeom>
          <a:noFill/>
        </p:spPr>
        <p:txBody>
          <a:bodyPr wrap="none" lIns="91440" tIns="45720" rIns="91440" bIns="45720">
            <a:spAutoFit/>
          </a:bodyPr>
          <a:lstStyle/>
          <a:p>
            <a:pPr algn="ctr"/>
            <a:r>
              <a:rPr lang="en-US" sz="5400" dirty="0">
                <a:ln w="0"/>
                <a:solidFill>
                  <a:srgbClr val="FFFF99"/>
                </a:solidFill>
                <a:effectLst>
                  <a:outerShdw blurRad="38100" dist="25400" dir="5400000" algn="ctr" rotWithShape="0">
                    <a:srgbClr val="6E747A">
                      <a:alpha val="43000"/>
                    </a:srgbClr>
                  </a:outerShdw>
                </a:effectLst>
              </a:rPr>
              <a:t>Scroll Option</a:t>
            </a:r>
          </a:p>
        </p:txBody>
      </p:sp>
      <p:cxnSp>
        <p:nvCxnSpPr>
          <p:cNvPr id="8" name="Straight Arrow Connector 7"/>
          <p:cNvCxnSpPr/>
          <p:nvPr/>
        </p:nvCxnSpPr>
        <p:spPr>
          <a:xfrm>
            <a:off x="8192085" y="3267417"/>
            <a:ext cx="3037389" cy="0"/>
          </a:xfrm>
          <a:prstGeom prst="straightConnector1">
            <a:avLst/>
          </a:prstGeom>
          <a:ln w="57150">
            <a:solidFill>
              <a:srgbClr val="FFFF99"/>
            </a:solidFill>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flipH="1">
            <a:off x="458742" y="3263933"/>
            <a:ext cx="3286323" cy="2323"/>
          </a:xfrm>
          <a:prstGeom prst="straightConnector1">
            <a:avLst/>
          </a:prstGeom>
          <a:ln w="57150">
            <a:solidFill>
              <a:srgbClr val="FFFF99"/>
            </a:solidFill>
            <a:tailEnd type="triangle"/>
          </a:ln>
        </p:spPr>
        <p:style>
          <a:lnRef idx="3">
            <a:schemeClr val="accent6"/>
          </a:lnRef>
          <a:fillRef idx="0">
            <a:schemeClr val="accent6"/>
          </a:fillRef>
          <a:effectRef idx="2">
            <a:schemeClr val="accent6"/>
          </a:effectRef>
          <a:fontRef idx="minor">
            <a:schemeClr val="tx1"/>
          </a:fontRef>
        </p:style>
      </p:cxnSp>
      <p:sp>
        <p:nvSpPr>
          <p:cNvPr id="18" name="Rectangle 17"/>
          <p:cNvSpPr/>
          <p:nvPr/>
        </p:nvSpPr>
        <p:spPr>
          <a:xfrm>
            <a:off x="4268414" y="3863171"/>
            <a:ext cx="3655168" cy="830997"/>
          </a:xfrm>
          <a:prstGeom prst="rect">
            <a:avLst/>
          </a:prstGeom>
        </p:spPr>
        <p:txBody>
          <a:bodyPr wrap="none">
            <a:spAutoFit/>
          </a:bodyPr>
          <a:lstStyle/>
          <a:p>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2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2800" dirty="0">
              <a:solidFill>
                <a:prstClr val="white"/>
              </a:solidFill>
            </a:endParaRPr>
          </a:p>
        </p:txBody>
      </p:sp>
      <p:sp>
        <p:nvSpPr>
          <p:cNvPr id="23" name="Rectangle 22"/>
          <p:cNvSpPr/>
          <p:nvPr/>
        </p:nvSpPr>
        <p:spPr>
          <a:xfrm>
            <a:off x="9856425" y="3918899"/>
            <a:ext cx="2467885" cy="523220"/>
          </a:xfrm>
          <a:prstGeom prst="rect">
            <a:avLst/>
          </a:prstGeom>
        </p:spPr>
        <p:txBody>
          <a:bodyPr wrap="square">
            <a:spAutoFit/>
          </a:bodyPr>
          <a:lstStyle/>
          <a:p>
            <a:r>
              <a:rPr lang="en-US" sz="1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1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1600" dirty="0">
              <a:solidFill>
                <a:prstClr val="white"/>
              </a:solidFill>
            </a:endParaRPr>
          </a:p>
        </p:txBody>
      </p:sp>
      <p:sp>
        <p:nvSpPr>
          <p:cNvPr id="24" name="Rectangle 23"/>
          <p:cNvSpPr/>
          <p:nvPr/>
        </p:nvSpPr>
        <p:spPr>
          <a:xfrm>
            <a:off x="0" y="3837967"/>
            <a:ext cx="2467885" cy="523220"/>
          </a:xfrm>
          <a:prstGeom prst="rect">
            <a:avLst/>
          </a:prstGeom>
        </p:spPr>
        <p:txBody>
          <a:bodyPr wrap="square">
            <a:spAutoFit/>
          </a:bodyPr>
          <a:lstStyle/>
          <a:p>
            <a:r>
              <a:rPr lang="en-US" sz="1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1400" dirty="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1600" dirty="0">
              <a:solidFill>
                <a:prstClr val="white"/>
              </a:solidFill>
            </a:endParaRPr>
          </a:p>
        </p:txBody>
      </p:sp>
    </p:spTree>
    <p:extLst>
      <p:ext uri="{BB962C8B-B14F-4D97-AF65-F5344CB8AC3E}">
        <p14:creationId xmlns:p14="http://schemas.microsoft.com/office/powerpoint/2010/main" val="3457082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886</Words>
  <Application>Microsoft Office PowerPoint</Application>
  <PresentationFormat>Widescreen</PresentationFormat>
  <Paragraphs>160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Trebuchet MS</vt:lpstr>
      <vt:lpstr>Berlin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E6320</dc:creator>
  <cp:lastModifiedBy>E6320</cp:lastModifiedBy>
  <cp:revision>2</cp:revision>
  <dcterms:created xsi:type="dcterms:W3CDTF">2018-01-31T23:50:59Z</dcterms:created>
  <dcterms:modified xsi:type="dcterms:W3CDTF">2018-02-01T00:21:52Z</dcterms:modified>
</cp:coreProperties>
</file>