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6"/>
  </p:notesMasterIdLst>
  <p:sldIdLst>
    <p:sldId id="295" r:id="rId2"/>
    <p:sldId id="258" r:id="rId3"/>
    <p:sldId id="324" r:id="rId4"/>
    <p:sldId id="322" r:id="rId5"/>
    <p:sldId id="317" r:id="rId6"/>
    <p:sldId id="323" r:id="rId7"/>
    <p:sldId id="303" r:id="rId8"/>
    <p:sldId id="320" r:id="rId9"/>
    <p:sldId id="335" r:id="rId10"/>
    <p:sldId id="336" r:id="rId11"/>
    <p:sldId id="337" r:id="rId12"/>
    <p:sldId id="338" r:id="rId13"/>
    <p:sldId id="339" r:id="rId14"/>
    <p:sldId id="340" r:id="rId15"/>
    <p:sldId id="341" r:id="rId16"/>
    <p:sldId id="312" r:id="rId17"/>
    <p:sldId id="342" r:id="rId18"/>
    <p:sldId id="343" r:id="rId19"/>
    <p:sldId id="344" r:id="rId20"/>
    <p:sldId id="345" r:id="rId21"/>
    <p:sldId id="294" r:id="rId22"/>
    <p:sldId id="333" r:id="rId23"/>
    <p:sldId id="274"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8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7" dt="2020-04-26T22:01:20.274"/>
    <p1510:client id="{5A1E944A-0A30-465B-BD7E-433A8E6053BF}" v="686" dt="2020-04-26T15:16:44.827"/>
    <p1510:client id="{8E62E367-27E6-48A5-A35F-1A1A534D4788}" v="27" dt="2020-04-26T07:47:51.372"/>
    <p1510:client id="{A539665A-36CD-7A57-AB75-51ECBF8BF2EB}" v="7" dt="2020-04-26T12:05:56.669"/>
    <p1510:client id="{D6E70CFF-4636-EC46-AD39-E495C4772994}" v="693" dt="2020-04-27T00:24:00.760"/>
    <p1510:client id="{E0AFE436-5BE0-4D7E-B283-0BCC80DD330E}" v="767" dt="2020-04-26T22:14:01.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60" d="100"/>
          <a:sy n="60" d="100"/>
        </p:scale>
        <p:origin x="168" y="48"/>
      </p:cViewPr>
      <p:guideLst/>
    </p:cSldViewPr>
  </p:slideViewPr>
  <p:notesTextViewPr>
    <p:cViewPr>
      <p:scale>
        <a:sx n="1" d="1"/>
        <a:sy n="1" d="1"/>
      </p:scale>
      <p:origin x="0" y="0"/>
    </p:cViewPr>
  </p:notesTextViewPr>
  <p:sorterViewPr>
    <p:cViewPr>
      <p:scale>
        <a:sx n="170" d="100"/>
        <a:sy n="170" d="100"/>
      </p:scale>
      <p:origin x="0" y="-121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9C2EC-83D7-44FA-B30E-8A9771A022F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158693BC-7C97-494F-8C0C-D9410CC7A3ED}">
      <dgm:prSet/>
      <dgm:spPr/>
      <dgm:t>
        <a:bodyPr/>
        <a:lstStyle/>
        <a:p>
          <a:r>
            <a:rPr lang="en-US" b="1"/>
            <a:t>Bloodline: A System to Connect Blood Donors with Seekers</a:t>
          </a:r>
          <a:endParaRPr lang="en-US"/>
        </a:p>
      </dgm:t>
    </dgm:pt>
    <dgm:pt modelId="{11F6DAC5-FF21-4932-9662-2B9B847EE273}" type="parTrans" cxnId="{515724A9-7E90-4E8F-84A2-9DCD28B7746D}">
      <dgm:prSet/>
      <dgm:spPr/>
      <dgm:t>
        <a:bodyPr/>
        <a:lstStyle/>
        <a:p>
          <a:endParaRPr lang="en-US"/>
        </a:p>
      </dgm:t>
    </dgm:pt>
    <dgm:pt modelId="{EFB3045F-881F-4207-9C67-130DBE8D1590}" type="sibTrans" cxnId="{515724A9-7E90-4E8F-84A2-9DCD28B7746D}">
      <dgm:prSet/>
      <dgm:spPr/>
      <dgm:t>
        <a:bodyPr/>
        <a:lstStyle/>
        <a:p>
          <a:endParaRPr lang="en-US"/>
        </a:p>
      </dgm:t>
    </dgm:pt>
    <dgm:pt modelId="{4C12DF26-254E-43E5-863E-B1C1C95CB53B}">
      <dgm:prSet custT="1"/>
      <dgm:spPr/>
      <dgm:t>
        <a:bodyPr/>
        <a:lstStyle/>
        <a:p>
          <a:r>
            <a:rPr lang="en-US" sz="2800" b="1" i="1" dirty="0"/>
            <a:t>Lina Ali Alhuri</a:t>
          </a:r>
          <a:endParaRPr lang="en-US" sz="2800" dirty="0"/>
        </a:p>
      </dgm:t>
    </dgm:pt>
    <dgm:pt modelId="{97EE7F53-3126-486C-8B86-A4E4B6639CB1}" type="parTrans" cxnId="{7A6E09C1-B986-4E10-BB16-B1810B2ABAA1}">
      <dgm:prSet/>
      <dgm:spPr/>
      <dgm:t>
        <a:bodyPr/>
        <a:lstStyle/>
        <a:p>
          <a:endParaRPr lang="en-US"/>
        </a:p>
      </dgm:t>
    </dgm:pt>
    <dgm:pt modelId="{3CF6904B-43CF-4702-A504-97424019FA08}" type="sibTrans" cxnId="{7A6E09C1-B986-4E10-BB16-B1810B2ABAA1}">
      <dgm:prSet/>
      <dgm:spPr/>
      <dgm:t>
        <a:bodyPr/>
        <a:lstStyle/>
        <a:p>
          <a:endParaRPr lang="en-US"/>
        </a:p>
      </dgm:t>
    </dgm:pt>
    <dgm:pt modelId="{3E34C4F5-F716-4727-8240-2724AB35BC58}" type="pres">
      <dgm:prSet presAssocID="{5DE9C2EC-83D7-44FA-B30E-8A9771A022FF}" presName="vert0" presStyleCnt="0">
        <dgm:presLayoutVars>
          <dgm:dir/>
          <dgm:animOne val="branch"/>
          <dgm:animLvl val="lvl"/>
        </dgm:presLayoutVars>
      </dgm:prSet>
      <dgm:spPr/>
    </dgm:pt>
    <dgm:pt modelId="{D2B935B6-BABB-47EA-BBC3-B967A31FDF2E}" type="pres">
      <dgm:prSet presAssocID="{158693BC-7C97-494F-8C0C-D9410CC7A3ED}" presName="thickLine" presStyleLbl="alignNode1" presStyleIdx="0" presStyleCnt="2"/>
      <dgm:spPr/>
    </dgm:pt>
    <dgm:pt modelId="{BDFC4F58-8505-4A99-9C82-65D203C6C19D}" type="pres">
      <dgm:prSet presAssocID="{158693BC-7C97-494F-8C0C-D9410CC7A3ED}" presName="horz1" presStyleCnt="0"/>
      <dgm:spPr/>
    </dgm:pt>
    <dgm:pt modelId="{3F75AD0E-57F6-423E-808A-AC7225EB0B84}" type="pres">
      <dgm:prSet presAssocID="{158693BC-7C97-494F-8C0C-D9410CC7A3ED}" presName="tx1" presStyleLbl="revTx" presStyleIdx="0" presStyleCnt="2"/>
      <dgm:spPr/>
    </dgm:pt>
    <dgm:pt modelId="{A1E699A4-38C8-49DF-AAC7-BB31F8A8EE54}" type="pres">
      <dgm:prSet presAssocID="{158693BC-7C97-494F-8C0C-D9410CC7A3ED}" presName="vert1" presStyleCnt="0"/>
      <dgm:spPr/>
    </dgm:pt>
    <dgm:pt modelId="{4DE228FB-3E79-4636-823F-69BCCFEBA15B}" type="pres">
      <dgm:prSet presAssocID="{4C12DF26-254E-43E5-863E-B1C1C95CB53B}" presName="thickLine" presStyleLbl="alignNode1" presStyleIdx="1" presStyleCnt="2"/>
      <dgm:spPr/>
    </dgm:pt>
    <dgm:pt modelId="{1D11BB30-593A-4865-8960-ECCB6D6573BA}" type="pres">
      <dgm:prSet presAssocID="{4C12DF26-254E-43E5-863E-B1C1C95CB53B}" presName="horz1" presStyleCnt="0"/>
      <dgm:spPr/>
    </dgm:pt>
    <dgm:pt modelId="{1341C4BA-7C10-48F5-8EA8-676072A5DF73}" type="pres">
      <dgm:prSet presAssocID="{4C12DF26-254E-43E5-863E-B1C1C95CB53B}" presName="tx1" presStyleLbl="revTx" presStyleIdx="1" presStyleCnt="2"/>
      <dgm:spPr/>
    </dgm:pt>
    <dgm:pt modelId="{459DBD43-5006-436D-9E44-032846063760}" type="pres">
      <dgm:prSet presAssocID="{4C12DF26-254E-43E5-863E-B1C1C95CB53B}" presName="vert1" presStyleCnt="0"/>
      <dgm:spPr/>
    </dgm:pt>
  </dgm:ptLst>
  <dgm:cxnLst>
    <dgm:cxn modelId="{74BF9F2F-9610-4516-967F-7F73DAC656C5}" type="presOf" srcId="{5DE9C2EC-83D7-44FA-B30E-8A9771A022FF}" destId="{3E34C4F5-F716-4727-8240-2724AB35BC58}" srcOrd="0" destOrd="0" presId="urn:microsoft.com/office/officeart/2008/layout/LinedList"/>
    <dgm:cxn modelId="{F99EA56A-8AE2-4977-AC28-B773CF171F55}" type="presOf" srcId="{158693BC-7C97-494F-8C0C-D9410CC7A3ED}" destId="{3F75AD0E-57F6-423E-808A-AC7225EB0B84}" srcOrd="0" destOrd="0" presId="urn:microsoft.com/office/officeart/2008/layout/LinedList"/>
    <dgm:cxn modelId="{CF962D99-961E-4040-9264-A5C51518C953}" type="presOf" srcId="{4C12DF26-254E-43E5-863E-B1C1C95CB53B}" destId="{1341C4BA-7C10-48F5-8EA8-676072A5DF73}" srcOrd="0" destOrd="0" presId="urn:microsoft.com/office/officeart/2008/layout/LinedList"/>
    <dgm:cxn modelId="{515724A9-7E90-4E8F-84A2-9DCD28B7746D}" srcId="{5DE9C2EC-83D7-44FA-B30E-8A9771A022FF}" destId="{158693BC-7C97-494F-8C0C-D9410CC7A3ED}" srcOrd="0" destOrd="0" parTransId="{11F6DAC5-FF21-4932-9662-2B9B847EE273}" sibTransId="{EFB3045F-881F-4207-9C67-130DBE8D1590}"/>
    <dgm:cxn modelId="{7A6E09C1-B986-4E10-BB16-B1810B2ABAA1}" srcId="{5DE9C2EC-83D7-44FA-B30E-8A9771A022FF}" destId="{4C12DF26-254E-43E5-863E-B1C1C95CB53B}" srcOrd="1" destOrd="0" parTransId="{97EE7F53-3126-486C-8B86-A4E4B6639CB1}" sibTransId="{3CF6904B-43CF-4702-A504-97424019FA08}"/>
    <dgm:cxn modelId="{FF8EC1A5-FC21-4F83-BD43-7461E892D274}" type="presParOf" srcId="{3E34C4F5-F716-4727-8240-2724AB35BC58}" destId="{D2B935B6-BABB-47EA-BBC3-B967A31FDF2E}" srcOrd="0" destOrd="0" presId="urn:microsoft.com/office/officeart/2008/layout/LinedList"/>
    <dgm:cxn modelId="{28F98A13-1FA3-486A-AFDE-808377120221}" type="presParOf" srcId="{3E34C4F5-F716-4727-8240-2724AB35BC58}" destId="{BDFC4F58-8505-4A99-9C82-65D203C6C19D}" srcOrd="1" destOrd="0" presId="urn:microsoft.com/office/officeart/2008/layout/LinedList"/>
    <dgm:cxn modelId="{36940D06-BAAC-41C9-9906-58C0D2455728}" type="presParOf" srcId="{BDFC4F58-8505-4A99-9C82-65D203C6C19D}" destId="{3F75AD0E-57F6-423E-808A-AC7225EB0B84}" srcOrd="0" destOrd="0" presId="urn:microsoft.com/office/officeart/2008/layout/LinedList"/>
    <dgm:cxn modelId="{FC4E3348-29E6-443D-BA95-6C7BE1CB7C46}" type="presParOf" srcId="{BDFC4F58-8505-4A99-9C82-65D203C6C19D}" destId="{A1E699A4-38C8-49DF-AAC7-BB31F8A8EE54}" srcOrd="1" destOrd="0" presId="urn:microsoft.com/office/officeart/2008/layout/LinedList"/>
    <dgm:cxn modelId="{DE2C276C-749A-4335-8B0A-808F5E30C9B6}" type="presParOf" srcId="{3E34C4F5-F716-4727-8240-2724AB35BC58}" destId="{4DE228FB-3E79-4636-823F-69BCCFEBA15B}" srcOrd="2" destOrd="0" presId="urn:microsoft.com/office/officeart/2008/layout/LinedList"/>
    <dgm:cxn modelId="{AA18BABC-D2A6-492C-9848-D370DBD8631F}" type="presParOf" srcId="{3E34C4F5-F716-4727-8240-2724AB35BC58}" destId="{1D11BB30-593A-4865-8960-ECCB6D6573BA}" srcOrd="3" destOrd="0" presId="urn:microsoft.com/office/officeart/2008/layout/LinedList"/>
    <dgm:cxn modelId="{A21B0214-FABB-49BD-9BB3-60E15DCF370B}" type="presParOf" srcId="{1D11BB30-593A-4865-8960-ECCB6D6573BA}" destId="{1341C4BA-7C10-48F5-8EA8-676072A5DF73}" srcOrd="0" destOrd="0" presId="urn:microsoft.com/office/officeart/2008/layout/LinedList"/>
    <dgm:cxn modelId="{C927BB58-12E0-45C4-8E07-093730A5FD81}" type="presParOf" srcId="{1D11BB30-593A-4865-8960-ECCB6D6573BA}" destId="{459DBD43-5006-436D-9E44-0328460637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935B6-BABB-47EA-BBC3-B967A31FDF2E}">
      <dsp:nvSpPr>
        <dsp:cNvPr id="0" name=""/>
        <dsp:cNvSpPr/>
      </dsp:nvSpPr>
      <dsp:spPr>
        <a:xfrm>
          <a:off x="0" y="0"/>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5AD0E-57F6-423E-808A-AC7225EB0B84}">
      <dsp:nvSpPr>
        <dsp:cNvPr id="0" name=""/>
        <dsp:cNvSpPr/>
      </dsp:nvSpPr>
      <dsp:spPr>
        <a:xfrm>
          <a:off x="0" y="0"/>
          <a:ext cx="10261599" cy="155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b="1" kern="1200"/>
            <a:t>Bloodline: A System to Connect Blood Donors with Seekers</a:t>
          </a:r>
          <a:endParaRPr lang="en-US" sz="4500" kern="1200"/>
        </a:p>
      </dsp:txBody>
      <dsp:txXfrm>
        <a:off x="0" y="0"/>
        <a:ext cx="10261599" cy="1553873"/>
      </dsp:txXfrm>
    </dsp:sp>
    <dsp:sp modelId="{4DE228FB-3E79-4636-823F-69BCCFEBA15B}">
      <dsp:nvSpPr>
        <dsp:cNvPr id="0" name=""/>
        <dsp:cNvSpPr/>
      </dsp:nvSpPr>
      <dsp:spPr>
        <a:xfrm>
          <a:off x="0" y="1553873"/>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1C4BA-7C10-48F5-8EA8-676072A5DF73}">
      <dsp:nvSpPr>
        <dsp:cNvPr id="0" name=""/>
        <dsp:cNvSpPr/>
      </dsp:nvSpPr>
      <dsp:spPr>
        <a:xfrm>
          <a:off x="0" y="1553873"/>
          <a:ext cx="10261599" cy="155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1" kern="1200" dirty="0"/>
            <a:t>Lina Ali Alhuri</a:t>
          </a:r>
          <a:endParaRPr lang="en-US" sz="2800" kern="1200" dirty="0"/>
        </a:p>
      </dsp:txBody>
      <dsp:txXfrm>
        <a:off x="0" y="1553873"/>
        <a:ext cx="10261599" cy="1553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6E827-BB60-4358-9E68-E341CC5C4563}" type="datetimeFigureOut">
              <a:rPr lang="en-GB" smtClean="0"/>
              <a:t>05/08/2022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6E0BA-6682-4320-B656-FEF73BE2FECF}" type="slidenum">
              <a:rPr lang="en-GB" smtClean="0"/>
              <a:t>‹#›</a:t>
            </a:fld>
            <a:endParaRPr lang="en-GB"/>
          </a:p>
        </p:txBody>
      </p:sp>
    </p:spTree>
    <p:extLst>
      <p:ext uri="{BB962C8B-B14F-4D97-AF65-F5344CB8AC3E}">
        <p14:creationId xmlns:p14="http://schemas.microsoft.com/office/powerpoint/2010/main" val="65286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46E0BA-6682-4320-B656-FEF73BE2FECF}" type="slidenum">
              <a:rPr lang="en-GB" smtClean="0"/>
              <a:t>4</a:t>
            </a:fld>
            <a:endParaRPr lang="en-GB"/>
          </a:p>
        </p:txBody>
      </p:sp>
    </p:spTree>
    <p:extLst>
      <p:ext uri="{BB962C8B-B14F-4D97-AF65-F5344CB8AC3E}">
        <p14:creationId xmlns:p14="http://schemas.microsoft.com/office/powerpoint/2010/main" val="34810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14</a:t>
            </a:fld>
            <a:endParaRPr lang="en-GB"/>
          </a:p>
        </p:txBody>
      </p:sp>
    </p:spTree>
    <p:extLst>
      <p:ext uri="{BB962C8B-B14F-4D97-AF65-F5344CB8AC3E}">
        <p14:creationId xmlns:p14="http://schemas.microsoft.com/office/powerpoint/2010/main" val="260569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15</a:t>
            </a:fld>
            <a:endParaRPr lang="en-GB"/>
          </a:p>
        </p:txBody>
      </p:sp>
    </p:spTree>
    <p:extLst>
      <p:ext uri="{BB962C8B-B14F-4D97-AF65-F5344CB8AC3E}">
        <p14:creationId xmlns:p14="http://schemas.microsoft.com/office/powerpoint/2010/main" val="13688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16</a:t>
            </a:fld>
            <a:endParaRPr lang="en-GB"/>
          </a:p>
        </p:txBody>
      </p:sp>
    </p:spTree>
    <p:extLst>
      <p:ext uri="{BB962C8B-B14F-4D97-AF65-F5344CB8AC3E}">
        <p14:creationId xmlns:p14="http://schemas.microsoft.com/office/powerpoint/2010/main" val="282469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17</a:t>
            </a:fld>
            <a:endParaRPr lang="en-GB"/>
          </a:p>
        </p:txBody>
      </p:sp>
    </p:spTree>
    <p:extLst>
      <p:ext uri="{BB962C8B-B14F-4D97-AF65-F5344CB8AC3E}">
        <p14:creationId xmlns:p14="http://schemas.microsoft.com/office/powerpoint/2010/main" val="2101890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18</a:t>
            </a:fld>
            <a:endParaRPr lang="en-GB"/>
          </a:p>
        </p:txBody>
      </p:sp>
    </p:spTree>
    <p:extLst>
      <p:ext uri="{BB962C8B-B14F-4D97-AF65-F5344CB8AC3E}">
        <p14:creationId xmlns:p14="http://schemas.microsoft.com/office/powerpoint/2010/main" val="4072365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19</a:t>
            </a:fld>
            <a:endParaRPr lang="en-GB"/>
          </a:p>
        </p:txBody>
      </p:sp>
    </p:spTree>
    <p:extLst>
      <p:ext uri="{BB962C8B-B14F-4D97-AF65-F5344CB8AC3E}">
        <p14:creationId xmlns:p14="http://schemas.microsoft.com/office/powerpoint/2010/main" val="1074975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20</a:t>
            </a:fld>
            <a:endParaRPr lang="en-GB"/>
          </a:p>
        </p:txBody>
      </p:sp>
    </p:spTree>
    <p:extLst>
      <p:ext uri="{BB962C8B-B14F-4D97-AF65-F5344CB8AC3E}">
        <p14:creationId xmlns:p14="http://schemas.microsoft.com/office/powerpoint/2010/main" val="55319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46E0BA-6682-4320-B656-FEF73BE2FECF}" type="slidenum">
              <a:rPr lang="en-GB" smtClean="0"/>
              <a:t>6</a:t>
            </a:fld>
            <a:endParaRPr lang="en-GB"/>
          </a:p>
        </p:txBody>
      </p:sp>
    </p:spTree>
    <p:extLst>
      <p:ext uri="{BB962C8B-B14F-4D97-AF65-F5344CB8AC3E}">
        <p14:creationId xmlns:p14="http://schemas.microsoft.com/office/powerpoint/2010/main" val="179503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7</a:t>
            </a:fld>
            <a:endParaRPr lang="en-GB"/>
          </a:p>
        </p:txBody>
      </p:sp>
    </p:spTree>
    <p:extLst>
      <p:ext uri="{BB962C8B-B14F-4D97-AF65-F5344CB8AC3E}">
        <p14:creationId xmlns:p14="http://schemas.microsoft.com/office/powerpoint/2010/main" val="71903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8</a:t>
            </a:fld>
            <a:endParaRPr lang="en-GB"/>
          </a:p>
        </p:txBody>
      </p:sp>
    </p:spTree>
    <p:extLst>
      <p:ext uri="{BB962C8B-B14F-4D97-AF65-F5344CB8AC3E}">
        <p14:creationId xmlns:p14="http://schemas.microsoft.com/office/powerpoint/2010/main" val="309791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9</a:t>
            </a:fld>
            <a:endParaRPr lang="en-GB"/>
          </a:p>
        </p:txBody>
      </p:sp>
    </p:spTree>
    <p:extLst>
      <p:ext uri="{BB962C8B-B14F-4D97-AF65-F5344CB8AC3E}">
        <p14:creationId xmlns:p14="http://schemas.microsoft.com/office/powerpoint/2010/main" val="284359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10</a:t>
            </a:fld>
            <a:endParaRPr lang="en-GB"/>
          </a:p>
        </p:txBody>
      </p:sp>
    </p:spTree>
    <p:extLst>
      <p:ext uri="{BB962C8B-B14F-4D97-AF65-F5344CB8AC3E}">
        <p14:creationId xmlns:p14="http://schemas.microsoft.com/office/powerpoint/2010/main" val="14343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11</a:t>
            </a:fld>
            <a:endParaRPr lang="en-GB"/>
          </a:p>
        </p:txBody>
      </p:sp>
    </p:spTree>
    <p:extLst>
      <p:ext uri="{BB962C8B-B14F-4D97-AF65-F5344CB8AC3E}">
        <p14:creationId xmlns:p14="http://schemas.microsoft.com/office/powerpoint/2010/main" val="400558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12</a:t>
            </a:fld>
            <a:endParaRPr lang="en-GB"/>
          </a:p>
        </p:txBody>
      </p:sp>
    </p:spTree>
    <p:extLst>
      <p:ext uri="{BB962C8B-B14F-4D97-AF65-F5344CB8AC3E}">
        <p14:creationId xmlns:p14="http://schemas.microsoft.com/office/powerpoint/2010/main" val="297309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5"/>
          </p:nvPr>
        </p:nvSpPr>
        <p:spPr/>
        <p:txBody>
          <a:bodyPr/>
          <a:lstStyle/>
          <a:p>
            <a:fld id="{5946E0BA-6682-4320-B656-FEF73BE2FECF}" type="slidenum">
              <a:rPr lang="en-GB" smtClean="0"/>
              <a:t>13</a:t>
            </a:fld>
            <a:endParaRPr lang="en-GB"/>
          </a:p>
        </p:txBody>
      </p:sp>
    </p:spTree>
    <p:extLst>
      <p:ext uri="{BB962C8B-B14F-4D97-AF65-F5344CB8AC3E}">
        <p14:creationId xmlns:p14="http://schemas.microsoft.com/office/powerpoint/2010/main" val="412665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DBE241-8D1D-4F38-9253-F50690377024}" type="datetime1">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3900916535"/>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4A2B6-B98D-4EE4-88C7-844AB5DF4EB9}" type="datetime1">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56963667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E3E7F-B5BB-4F3E-8360-2A022B67826D}" type="datetime1">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241880295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C50B9-298E-47A1-AEA6-0EEA62FECFB0}" type="datetime1">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132502199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88BF91-6E7A-4042-A3CC-541D0AEC8BF5}" type="datetime1">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344163604"/>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8811C5-8594-469F-BD1C-B2F91693A513}" type="datetime1">
              <a:rPr lang="en-US" smtClean="0"/>
              <a:t>8/5/2022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19068016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9DB0A6F-1823-429B-969F-82BA16C642D6}" type="datetime1">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B11B7-C59A-40C1-9882-82DAEDFE28A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4930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3C80D-4361-40CE-AB74-F10F3B3D89C1}" type="datetime1">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122871041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56F34-6D54-4ADF-B90E-966A4AE8730C}" type="datetime1">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197962198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D49131-30D4-45CF-8D4E-4E0909B9DE68}" type="datetime1">
              <a:rPr lang="en-US" smtClean="0"/>
              <a:t>8/5/2022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346626402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95E0AC7-3311-4B6E-9384-46A6A4477D8B}" type="datetime1">
              <a:rPr lang="en-US" smtClean="0"/>
              <a:t>8/5/2022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3BB11B7-C59A-40C1-9882-82DAEDFE28A6}" type="slidenum">
              <a:rPr lang="en-US" smtClean="0"/>
              <a:t>‹#›</a:t>
            </a:fld>
            <a:endParaRPr lang="en-US"/>
          </a:p>
        </p:txBody>
      </p:sp>
    </p:spTree>
    <p:extLst>
      <p:ext uri="{BB962C8B-B14F-4D97-AF65-F5344CB8AC3E}">
        <p14:creationId xmlns:p14="http://schemas.microsoft.com/office/powerpoint/2010/main" val="109737769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DB0A6F-1823-429B-969F-82BA16C642D6}" type="datetime1">
              <a:rPr lang="en-US" smtClean="0"/>
              <a:t>8/5/2022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3BB11B7-C59A-40C1-9882-82DAEDFE28A6}" type="slidenum">
              <a:rPr lang="en-US" smtClean="0"/>
              <a:t>‹#›</a:t>
            </a:fld>
            <a:endParaRPr lang="en-US"/>
          </a:p>
        </p:txBody>
      </p:sp>
    </p:spTree>
    <p:extLst>
      <p:ext uri="{BB962C8B-B14F-4D97-AF65-F5344CB8AC3E}">
        <p14:creationId xmlns:p14="http://schemas.microsoft.com/office/powerpoint/2010/main" val="84893597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ransition spd="slow">
    <p:wipe/>
  </p:transition>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A20DF36C-9086-6A30-1966-9D8954BDB47C}"/>
              </a:ext>
            </a:extLst>
          </p:cNvPr>
          <p:cNvGraphicFramePr/>
          <p:nvPr>
            <p:extLst>
              <p:ext uri="{D42A27DB-BD31-4B8C-83A1-F6EECF244321}">
                <p14:modId xmlns:p14="http://schemas.microsoft.com/office/powerpoint/2010/main" val="2520335417"/>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1841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10</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831C396-9CAF-49DB-B97A-5A11F3A4B510}"/>
              </a:ext>
            </a:extLst>
          </p:cNvPr>
          <p:cNvPicPr/>
          <p:nvPr/>
        </p:nvPicPr>
        <p:blipFill>
          <a:blip r:embed="rId3">
            <a:extLst>
              <a:ext uri="{28A0092B-C50C-407E-A947-70E740481C1C}">
                <a14:useLocalDpi xmlns:a14="http://schemas.microsoft.com/office/drawing/2010/main" val="0"/>
              </a:ext>
            </a:extLst>
          </a:blip>
          <a:stretch>
            <a:fillRect/>
          </a:stretch>
        </p:blipFill>
        <p:spPr>
          <a:xfrm>
            <a:off x="4743450" y="1024572"/>
            <a:ext cx="2705100" cy="4808855"/>
          </a:xfrm>
          <a:prstGeom prst="rect">
            <a:avLst/>
          </a:prstGeom>
          <a:ln>
            <a:solidFill>
              <a:schemeClr val="tx1"/>
            </a:solidFill>
          </a:ln>
        </p:spPr>
      </p:pic>
      <p:pic>
        <p:nvPicPr>
          <p:cNvPr id="9" name="Picture 8" descr="A picture containing diagram&#10;&#10;Description automatically generated">
            <a:extLst>
              <a:ext uri="{FF2B5EF4-FFF2-40B4-BE49-F238E27FC236}">
                <a16:creationId xmlns:a16="http://schemas.microsoft.com/office/drawing/2014/main" id="{055835BC-0CCF-4AD6-8064-363D1DF53E82}"/>
              </a:ext>
            </a:extLst>
          </p:cNvPr>
          <p:cNvPicPr/>
          <p:nvPr/>
        </p:nvPicPr>
        <p:blipFill>
          <a:blip r:embed="rId4">
            <a:extLst>
              <a:ext uri="{28A0092B-C50C-407E-A947-70E740481C1C}">
                <a14:useLocalDpi xmlns:a14="http://schemas.microsoft.com/office/drawing/2010/main" val="0"/>
              </a:ext>
            </a:extLst>
          </a:blip>
          <a:stretch>
            <a:fillRect/>
          </a:stretch>
        </p:blipFill>
        <p:spPr>
          <a:xfrm>
            <a:off x="7574047" y="1020837"/>
            <a:ext cx="2714625" cy="4826000"/>
          </a:xfrm>
          <a:prstGeom prst="rect">
            <a:avLst/>
          </a:prstGeom>
          <a:ln>
            <a:solidFill>
              <a:schemeClr val="tx1"/>
            </a:solidFill>
          </a:ln>
        </p:spPr>
      </p:pic>
      <p:sp>
        <p:nvSpPr>
          <p:cNvPr id="10" name="Subtitle 2">
            <a:extLst>
              <a:ext uri="{FF2B5EF4-FFF2-40B4-BE49-F238E27FC236}">
                <a16:creationId xmlns:a16="http://schemas.microsoft.com/office/drawing/2014/main" id="{66C3F929-9BCA-451B-ACBE-6CD79F916096}"/>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33051297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11</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E580FAD-EAAD-4F7A-B2B8-4EFE3EAB358A}"/>
              </a:ext>
            </a:extLst>
          </p:cNvPr>
          <p:cNvPicPr>
            <a:picLocks noChangeAspect="1"/>
          </p:cNvPicPr>
          <p:nvPr/>
        </p:nvPicPr>
        <p:blipFill rotWithShape="1">
          <a:blip r:embed="rId3"/>
          <a:srcRect r="1766"/>
          <a:stretch/>
        </p:blipFill>
        <p:spPr>
          <a:xfrm>
            <a:off x="2503945" y="1599124"/>
            <a:ext cx="6485155" cy="959967"/>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159683EF-3779-405E-9FD5-3604F14A577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035202" y="1294830"/>
            <a:ext cx="3026659" cy="4979440"/>
          </a:xfrm>
          <a:prstGeom prst="rect">
            <a:avLst/>
          </a:prstGeom>
          <a:ln>
            <a:solidFill>
              <a:schemeClr val="tx1"/>
            </a:solidFill>
          </a:ln>
        </p:spPr>
      </p:pic>
      <p:sp>
        <p:nvSpPr>
          <p:cNvPr id="12" name="Subtitle 2">
            <a:extLst>
              <a:ext uri="{FF2B5EF4-FFF2-40B4-BE49-F238E27FC236}">
                <a16:creationId xmlns:a16="http://schemas.microsoft.com/office/drawing/2014/main" id="{95910652-66B0-4EEF-9DAA-17424BFD95C5}"/>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363223443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12</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9362812-81B3-4847-B30F-51AC6CA1F8E2}"/>
              </a:ext>
            </a:extLst>
          </p:cNvPr>
          <p:cNvPicPr>
            <a:picLocks noChangeAspect="1"/>
          </p:cNvPicPr>
          <p:nvPr/>
        </p:nvPicPr>
        <p:blipFill>
          <a:blip r:embed="rId3"/>
          <a:stretch>
            <a:fillRect/>
          </a:stretch>
        </p:blipFill>
        <p:spPr>
          <a:xfrm>
            <a:off x="2555839" y="1614274"/>
            <a:ext cx="6375521" cy="1241184"/>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3C61E82F-FCFF-47F5-8936-044DF63FF4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149886" y="1445104"/>
            <a:ext cx="2762250" cy="4694564"/>
          </a:xfrm>
          <a:prstGeom prst="rect">
            <a:avLst/>
          </a:prstGeom>
          <a:ln>
            <a:solidFill>
              <a:schemeClr val="tx1"/>
            </a:solidFill>
          </a:ln>
        </p:spPr>
      </p:pic>
      <p:sp>
        <p:nvSpPr>
          <p:cNvPr id="12" name="Subtitle 2">
            <a:extLst>
              <a:ext uri="{FF2B5EF4-FFF2-40B4-BE49-F238E27FC236}">
                <a16:creationId xmlns:a16="http://schemas.microsoft.com/office/drawing/2014/main" id="{B14D73A5-A681-4E95-B310-5A04183801FE}"/>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192244266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13</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1CABA9C-70F3-4DBA-B7FC-982FE898F8C0}"/>
              </a:ext>
            </a:extLst>
          </p:cNvPr>
          <p:cNvPicPr>
            <a:picLocks noChangeAspect="1"/>
          </p:cNvPicPr>
          <p:nvPr/>
        </p:nvPicPr>
        <p:blipFill>
          <a:blip r:embed="rId3"/>
          <a:stretch>
            <a:fillRect/>
          </a:stretch>
        </p:blipFill>
        <p:spPr>
          <a:xfrm>
            <a:off x="2543920" y="1449024"/>
            <a:ext cx="6549103" cy="955901"/>
          </a:xfrm>
          <a:prstGeom prst="rect">
            <a:avLst/>
          </a:prstGeom>
        </p:spPr>
      </p:pic>
      <p:sp>
        <p:nvSpPr>
          <p:cNvPr id="12" name="Subtitle 2">
            <a:extLst>
              <a:ext uri="{FF2B5EF4-FFF2-40B4-BE49-F238E27FC236}">
                <a16:creationId xmlns:a16="http://schemas.microsoft.com/office/drawing/2014/main" id="{507E38C5-A42E-4DC8-A170-1FE2A01F8298}"/>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pic>
        <p:nvPicPr>
          <p:cNvPr id="5" name="Picture 4" descr="Text&#10;&#10;Description automatically generated with medium confidence">
            <a:extLst>
              <a:ext uri="{FF2B5EF4-FFF2-40B4-BE49-F238E27FC236}">
                <a16:creationId xmlns:a16="http://schemas.microsoft.com/office/drawing/2014/main" id="{DDAB22CE-07B0-4F4D-A03F-C673D441F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921" y="1400434"/>
            <a:ext cx="2460180" cy="4373654"/>
          </a:xfrm>
          <a:prstGeom prst="rect">
            <a:avLst/>
          </a:prstGeom>
        </p:spPr>
      </p:pic>
    </p:spTree>
    <p:extLst>
      <p:ext uri="{BB962C8B-B14F-4D97-AF65-F5344CB8AC3E}">
        <p14:creationId xmlns:p14="http://schemas.microsoft.com/office/powerpoint/2010/main" val="5795936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14</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7DD82BF-F04E-4A7D-A84D-9A48932C2428}"/>
              </a:ext>
            </a:extLst>
          </p:cNvPr>
          <p:cNvPicPr>
            <a:picLocks noChangeAspect="1"/>
          </p:cNvPicPr>
          <p:nvPr/>
        </p:nvPicPr>
        <p:blipFill>
          <a:blip r:embed="rId3"/>
          <a:stretch>
            <a:fillRect/>
          </a:stretch>
        </p:blipFill>
        <p:spPr>
          <a:xfrm>
            <a:off x="2544134" y="1624035"/>
            <a:ext cx="6640055" cy="1249039"/>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0E378EDC-6005-46F1-85A4-A812D1C9065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270481" y="1410670"/>
            <a:ext cx="2668089" cy="4652079"/>
          </a:xfrm>
          <a:prstGeom prst="rect">
            <a:avLst/>
          </a:prstGeom>
          <a:ln>
            <a:solidFill>
              <a:schemeClr val="tx1"/>
            </a:solidFill>
          </a:ln>
        </p:spPr>
      </p:pic>
      <p:sp>
        <p:nvSpPr>
          <p:cNvPr id="12" name="Subtitle 2">
            <a:extLst>
              <a:ext uri="{FF2B5EF4-FFF2-40B4-BE49-F238E27FC236}">
                <a16:creationId xmlns:a16="http://schemas.microsoft.com/office/drawing/2014/main" id="{350F7545-ED2C-4CDA-9003-9250045CBB80}"/>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19031451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15</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9A87D55-AFDD-4A5C-BC5D-F573F52FFD18}"/>
              </a:ext>
            </a:extLst>
          </p:cNvPr>
          <p:cNvPicPr>
            <a:picLocks noChangeAspect="1"/>
          </p:cNvPicPr>
          <p:nvPr/>
        </p:nvPicPr>
        <p:blipFill>
          <a:blip r:embed="rId3"/>
          <a:stretch>
            <a:fillRect/>
          </a:stretch>
        </p:blipFill>
        <p:spPr>
          <a:xfrm>
            <a:off x="2503945" y="1587143"/>
            <a:ext cx="6502287" cy="1505378"/>
          </a:xfrm>
          <a:prstGeom prst="rect">
            <a:avLst/>
          </a:prstGeom>
        </p:spPr>
      </p:pic>
      <p:pic>
        <p:nvPicPr>
          <p:cNvPr id="10" name="Picture 9" descr="Background pattern&#10;&#10;Description automatically generated with low confidence">
            <a:extLst>
              <a:ext uri="{FF2B5EF4-FFF2-40B4-BE49-F238E27FC236}">
                <a16:creationId xmlns:a16="http://schemas.microsoft.com/office/drawing/2014/main" id="{B250AAB7-11D9-4320-888A-6DD5FE31D63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120622" y="1587143"/>
            <a:ext cx="2366366" cy="3971176"/>
          </a:xfrm>
          <a:prstGeom prst="rect">
            <a:avLst/>
          </a:prstGeom>
          <a:ln>
            <a:solidFill>
              <a:schemeClr val="tx1">
                <a:lumMod val="50000"/>
                <a:lumOff val="50000"/>
              </a:schemeClr>
            </a:solidFill>
          </a:ln>
        </p:spPr>
      </p:pic>
      <p:sp>
        <p:nvSpPr>
          <p:cNvPr id="12" name="Subtitle 2">
            <a:extLst>
              <a:ext uri="{FF2B5EF4-FFF2-40B4-BE49-F238E27FC236}">
                <a16:creationId xmlns:a16="http://schemas.microsoft.com/office/drawing/2014/main" id="{DDA69FE3-E466-4FE0-8FBB-94ED9966C1A2}"/>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36523715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4" y="962860"/>
            <a:ext cx="9738945"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Our main goal from the system is to provide a system that connects seeker to donors and create a community of donors who are willing to help. This work emphasizes that this application is not a blood bank system. The system provided is used to only introduce donors to the seeker and provide a platform that connects them and makes the process of finding a donor much easier. This application is available on android devices only and has an Arabic interface. Targeting the users in the Arabian region.</a:t>
            </a:r>
          </a:p>
          <a:p>
            <a:pPr algn="l"/>
            <a:endParaRPr lang="en-US" sz="2800" b="1" dirty="0">
              <a:solidFill>
                <a:schemeClr val="accent1">
                  <a:lumMod val="75000"/>
                </a:schemeClr>
              </a:solidFill>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391150" y="724276"/>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001390"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16</a:t>
            </a:fld>
            <a:endParaRPr lang="en-US"/>
          </a:p>
        </p:txBody>
      </p:sp>
      <p:sp>
        <p:nvSpPr>
          <p:cNvPr id="5" name="Rectangle 4">
            <a:extLst>
              <a:ext uri="{FF2B5EF4-FFF2-40B4-BE49-F238E27FC236}">
                <a16:creationId xmlns:a16="http://schemas.microsoft.com/office/drawing/2014/main" id="{B643125C-ED14-4D9A-B9C2-61CBD934AF03}"/>
              </a:ext>
            </a:extLst>
          </p:cNvPr>
          <p:cNvSpPr/>
          <p:nvPr/>
        </p:nvSpPr>
        <p:spPr>
          <a:xfrm>
            <a:off x="2453054" y="354944"/>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7E0FD37-B012-473B-B885-A5C05E52157B}"/>
              </a:ext>
            </a:extLst>
          </p:cNvPr>
          <p:cNvSpPr txBox="1">
            <a:spLocks/>
          </p:cNvSpPr>
          <p:nvPr/>
        </p:nvSpPr>
        <p:spPr>
          <a:xfrm>
            <a:off x="58520" y="1539257"/>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dirty="0"/>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81516202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4" y="962860"/>
            <a:ext cx="9738945"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marL="0" marR="0" indent="34290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app starts with Splash screen which let the user know that the program is in the process of loading</a:t>
            </a:r>
          </a:p>
          <a:p>
            <a:pPr marL="0" marR="0" indent="342900" algn="just">
              <a:lnSpc>
                <a:spcPct val="150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34290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algn="l"/>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391150" y="724276"/>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001390"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17</a:t>
            </a:fld>
            <a:endParaRPr lang="en-US"/>
          </a:p>
        </p:txBody>
      </p:sp>
      <p:sp>
        <p:nvSpPr>
          <p:cNvPr id="5" name="Rectangle 4">
            <a:extLst>
              <a:ext uri="{FF2B5EF4-FFF2-40B4-BE49-F238E27FC236}">
                <a16:creationId xmlns:a16="http://schemas.microsoft.com/office/drawing/2014/main" id="{B643125C-ED14-4D9A-B9C2-61CBD934AF03}"/>
              </a:ext>
            </a:extLst>
          </p:cNvPr>
          <p:cNvSpPr/>
          <p:nvPr/>
        </p:nvSpPr>
        <p:spPr>
          <a:xfrm>
            <a:off x="2453054" y="354944"/>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9" name="Picture 8" descr="Graphical user interface&#10;&#10;Description automatically generated with low confidence">
            <a:extLst>
              <a:ext uri="{FF2B5EF4-FFF2-40B4-BE49-F238E27FC236}">
                <a16:creationId xmlns:a16="http://schemas.microsoft.com/office/drawing/2014/main" id="{970B07C9-B7AB-4C14-9CE4-8BD3290DC10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92206" y="2392304"/>
            <a:ext cx="2104390" cy="3741420"/>
          </a:xfrm>
          <a:prstGeom prst="rect">
            <a:avLst/>
          </a:prstGeom>
          <a:ln>
            <a:solidFill>
              <a:schemeClr val="tx1"/>
            </a:solidFill>
          </a:ln>
        </p:spPr>
      </p:pic>
      <p:sp>
        <p:nvSpPr>
          <p:cNvPr id="10" name="Subtitle 2">
            <a:extLst>
              <a:ext uri="{FF2B5EF4-FFF2-40B4-BE49-F238E27FC236}">
                <a16:creationId xmlns:a16="http://schemas.microsoft.com/office/drawing/2014/main" id="{357C85E7-130F-472A-9215-FA2A9D9D573F}"/>
              </a:ext>
            </a:extLst>
          </p:cNvPr>
          <p:cNvSpPr txBox="1">
            <a:spLocks/>
          </p:cNvSpPr>
          <p:nvPr/>
        </p:nvSpPr>
        <p:spPr>
          <a:xfrm>
            <a:off x="58520" y="1528983"/>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dirty="0"/>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331997014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4" y="962860"/>
            <a:ext cx="9738945"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After that, a sign-in or sign-up screen will show to allow the user to access the system or join in as a new user. If the user is signed in the main screen will display the posts that correspond to the user’s location</a:t>
            </a:r>
          </a:p>
          <a:p>
            <a:pPr algn="l"/>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2800" b="1" dirty="0">
              <a:solidFill>
                <a:schemeClr val="accent1">
                  <a:lumMod val="75000"/>
                </a:schemeClr>
              </a:solidFill>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391150" y="724276"/>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001390"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18</a:t>
            </a:fld>
            <a:endParaRPr lang="en-US"/>
          </a:p>
        </p:txBody>
      </p:sp>
      <p:sp>
        <p:nvSpPr>
          <p:cNvPr id="5" name="Rectangle 4">
            <a:extLst>
              <a:ext uri="{FF2B5EF4-FFF2-40B4-BE49-F238E27FC236}">
                <a16:creationId xmlns:a16="http://schemas.microsoft.com/office/drawing/2014/main" id="{B643125C-ED14-4D9A-B9C2-61CBD934AF03}"/>
              </a:ext>
            </a:extLst>
          </p:cNvPr>
          <p:cNvSpPr/>
          <p:nvPr/>
        </p:nvSpPr>
        <p:spPr>
          <a:xfrm>
            <a:off x="2453054" y="354944"/>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265A989F-9B43-4445-BD3C-80FCDE121D1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06306" y="2271654"/>
            <a:ext cx="2453055" cy="4197968"/>
          </a:xfrm>
          <a:prstGeom prst="rect">
            <a:avLst/>
          </a:prstGeom>
          <a:ln>
            <a:solidFill>
              <a:schemeClr val="tx1"/>
            </a:solidFill>
          </a:ln>
        </p:spPr>
      </p:pic>
      <p:sp>
        <p:nvSpPr>
          <p:cNvPr id="10" name="Subtitle 2">
            <a:extLst>
              <a:ext uri="{FF2B5EF4-FFF2-40B4-BE49-F238E27FC236}">
                <a16:creationId xmlns:a16="http://schemas.microsoft.com/office/drawing/2014/main" id="{43D345F3-DE0B-40EC-B020-9700AE58FB78}"/>
              </a:ext>
            </a:extLst>
          </p:cNvPr>
          <p:cNvSpPr txBox="1">
            <a:spLocks/>
          </p:cNvSpPr>
          <p:nvPr/>
        </p:nvSpPr>
        <p:spPr>
          <a:xfrm>
            <a:off x="58520" y="1528983"/>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dirty="0"/>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92362069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4" y="962860"/>
            <a:ext cx="9738945"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The user can press on the call icon to contact the creator of the post or press on the share icon to share the post through the installed social media application the user has on the phone. Refer to figure 27.</a:t>
            </a:r>
          </a:p>
          <a:p>
            <a:pPr algn="l"/>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2800" b="1" dirty="0">
              <a:solidFill>
                <a:schemeClr val="accent1">
                  <a:lumMod val="75000"/>
                </a:schemeClr>
              </a:solidFill>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391150" y="724276"/>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001390"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19</a:t>
            </a:fld>
            <a:endParaRPr lang="en-US"/>
          </a:p>
        </p:txBody>
      </p:sp>
      <p:sp>
        <p:nvSpPr>
          <p:cNvPr id="5" name="Rectangle 4">
            <a:extLst>
              <a:ext uri="{FF2B5EF4-FFF2-40B4-BE49-F238E27FC236}">
                <a16:creationId xmlns:a16="http://schemas.microsoft.com/office/drawing/2014/main" id="{B643125C-ED14-4D9A-B9C2-61CBD934AF03}"/>
              </a:ext>
            </a:extLst>
          </p:cNvPr>
          <p:cNvSpPr/>
          <p:nvPr/>
        </p:nvSpPr>
        <p:spPr>
          <a:xfrm>
            <a:off x="2453054" y="354944"/>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0" name="Picture 9" descr="Graphical user interface&#10;&#10;Description automatically generated">
            <a:extLst>
              <a:ext uri="{FF2B5EF4-FFF2-40B4-BE49-F238E27FC236}">
                <a16:creationId xmlns:a16="http://schemas.microsoft.com/office/drawing/2014/main" id="{D265B932-CA6A-4CDA-9F8C-E30B3C1A59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92206" y="2198746"/>
            <a:ext cx="2503926" cy="4384934"/>
          </a:xfrm>
          <a:prstGeom prst="rect">
            <a:avLst/>
          </a:prstGeom>
          <a:ln>
            <a:solidFill>
              <a:schemeClr val="tx1"/>
            </a:solidFill>
          </a:ln>
        </p:spPr>
      </p:pic>
      <p:sp>
        <p:nvSpPr>
          <p:cNvPr id="14" name="Subtitle 2">
            <a:extLst>
              <a:ext uri="{FF2B5EF4-FFF2-40B4-BE49-F238E27FC236}">
                <a16:creationId xmlns:a16="http://schemas.microsoft.com/office/drawing/2014/main" id="{6AFCA5BB-8C30-427F-B647-D50D7F031FEE}"/>
              </a:ext>
            </a:extLst>
          </p:cNvPr>
          <p:cNvSpPr txBox="1">
            <a:spLocks/>
          </p:cNvSpPr>
          <p:nvPr/>
        </p:nvSpPr>
        <p:spPr>
          <a:xfrm>
            <a:off x="58520" y="1528983"/>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dirty="0"/>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11217268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F70063-D3BB-4461-8CBE-6ADB9890BDD2}"/>
              </a:ext>
            </a:extLst>
          </p:cNvPr>
          <p:cNvSpPr/>
          <p:nvPr/>
        </p:nvSpPr>
        <p:spPr>
          <a:xfrm>
            <a:off x="298939" y="749531"/>
            <a:ext cx="11131062"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06298C4-2FAC-41C0-A71D-FA1BCD9F5786}"/>
              </a:ext>
            </a:extLst>
          </p:cNvPr>
          <p:cNvSpPr/>
          <p:nvPr/>
        </p:nvSpPr>
        <p:spPr>
          <a:xfrm>
            <a:off x="2127776" y="311854"/>
            <a:ext cx="6471694" cy="646331"/>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endParaRPr lang="en-US" dirty="0">
              <a:solidFill>
                <a:schemeClr val="bg2">
                  <a:lumMod val="75000"/>
                </a:schemeClr>
              </a:solidFill>
            </a:endParaRPr>
          </a:p>
        </p:txBody>
      </p:sp>
      <p:sp>
        <p:nvSpPr>
          <p:cNvPr id="8" name="Subtitle 2">
            <a:extLst>
              <a:ext uri="{FF2B5EF4-FFF2-40B4-BE49-F238E27FC236}">
                <a16:creationId xmlns:a16="http://schemas.microsoft.com/office/drawing/2014/main" id="{FD31EF6B-A11E-44A6-9A78-D6E7FC4D42BB}"/>
              </a:ext>
            </a:extLst>
          </p:cNvPr>
          <p:cNvSpPr>
            <a:spLocks noGrp="1"/>
          </p:cNvSpPr>
          <p:nvPr>
            <p:ph type="subTitle" idx="1"/>
          </p:nvPr>
        </p:nvSpPr>
        <p:spPr>
          <a:xfrm>
            <a:off x="1232900" y="1539133"/>
            <a:ext cx="9435100" cy="4988048"/>
          </a:xfrm>
        </p:spPr>
        <p:txBody>
          <a:bodyPr>
            <a:normAutofit/>
          </a:bodyPr>
          <a:lstStyle/>
          <a:p>
            <a:pPr algn="l">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Tools and languages.</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Mapping design to implementation.</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Main codes.</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Testing.</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Results and discussion.</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a:t>
            </a:r>
          </a:p>
          <a:p>
            <a:pPr marL="342900" indent="-342900" algn="l">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Demo</a:t>
            </a:r>
          </a:p>
          <a:p>
            <a:pPr marL="342900" indent="-342900" algn="l">
              <a:lnSpc>
                <a:spcPct val="10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BD2255-C0C4-4115-B6BF-9CE5FDB9948D}"/>
              </a:ext>
            </a:extLst>
          </p:cNvPr>
          <p:cNvSpPr>
            <a:spLocks noGrp="1"/>
          </p:cNvSpPr>
          <p:nvPr>
            <p:ph type="sldNum" sz="quarter" idx="12"/>
          </p:nvPr>
        </p:nvSpPr>
        <p:spPr/>
        <p:txBody>
          <a:bodyPr/>
          <a:lstStyle/>
          <a:p>
            <a:fld id="{83BB11B7-C59A-40C1-9882-82DAEDFE28A6}" type="slidenum">
              <a:rPr lang="en-US" smtClean="0"/>
              <a:t>2</a:t>
            </a:fld>
            <a:endParaRPr lang="en-US"/>
          </a:p>
        </p:txBody>
      </p:sp>
    </p:spTree>
    <p:extLst>
      <p:ext uri="{BB962C8B-B14F-4D97-AF65-F5344CB8AC3E}">
        <p14:creationId xmlns:p14="http://schemas.microsoft.com/office/powerpoint/2010/main" val="163121727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4" y="962860"/>
            <a:ext cx="9738945"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The user can press on the search icon on the top left of the screen in figure 26 to access a form screen that requires two fields to fill city and blood group in figure 22 to search for blood donors in the chosen city as in figure 28.</a:t>
            </a:r>
          </a:p>
          <a:p>
            <a:pPr algn="l"/>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2800" b="1" dirty="0">
              <a:solidFill>
                <a:schemeClr val="accent1">
                  <a:lumMod val="75000"/>
                </a:schemeClr>
              </a:solidFill>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391150" y="724276"/>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001390"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20</a:t>
            </a:fld>
            <a:endParaRPr lang="en-US"/>
          </a:p>
        </p:txBody>
      </p:sp>
      <p:sp>
        <p:nvSpPr>
          <p:cNvPr id="5" name="Rectangle 4">
            <a:extLst>
              <a:ext uri="{FF2B5EF4-FFF2-40B4-BE49-F238E27FC236}">
                <a16:creationId xmlns:a16="http://schemas.microsoft.com/office/drawing/2014/main" id="{B643125C-ED14-4D9A-B9C2-61CBD934AF03}"/>
              </a:ext>
            </a:extLst>
          </p:cNvPr>
          <p:cNvSpPr/>
          <p:nvPr/>
        </p:nvSpPr>
        <p:spPr>
          <a:xfrm>
            <a:off x="2453054" y="354944"/>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0" name="Picture 9" descr="Diagram&#10;&#10;Description automatically generated with medium confidence">
            <a:extLst>
              <a:ext uri="{FF2B5EF4-FFF2-40B4-BE49-F238E27FC236}">
                <a16:creationId xmlns:a16="http://schemas.microsoft.com/office/drawing/2014/main" id="{4E1C5FBA-B934-4515-BCEE-F347DE0EB3B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76660" y="2115163"/>
            <a:ext cx="2548149" cy="4408796"/>
          </a:xfrm>
          <a:prstGeom prst="rect">
            <a:avLst/>
          </a:prstGeom>
          <a:ln>
            <a:solidFill>
              <a:schemeClr val="accent1"/>
            </a:solidFill>
          </a:ln>
        </p:spPr>
      </p:pic>
      <p:sp>
        <p:nvSpPr>
          <p:cNvPr id="14" name="Subtitle 2">
            <a:extLst>
              <a:ext uri="{FF2B5EF4-FFF2-40B4-BE49-F238E27FC236}">
                <a16:creationId xmlns:a16="http://schemas.microsoft.com/office/drawing/2014/main" id="{E7E331FA-47C9-48CC-8C8C-1302972F6FD5}"/>
              </a:ext>
            </a:extLst>
          </p:cNvPr>
          <p:cNvSpPr txBox="1">
            <a:spLocks/>
          </p:cNvSpPr>
          <p:nvPr/>
        </p:nvSpPr>
        <p:spPr>
          <a:xfrm>
            <a:off x="58520" y="1528983"/>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dirty="0"/>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46664048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C45101-D937-432E-8041-144D07E5EE38}"/>
              </a:ext>
            </a:extLst>
          </p:cNvPr>
          <p:cNvSpPr>
            <a:spLocks noGrp="1"/>
          </p:cNvSpPr>
          <p:nvPr>
            <p:ph type="subTitle" idx="1"/>
          </p:nvPr>
        </p:nvSpPr>
        <p:spPr>
          <a:xfrm>
            <a:off x="2470087" y="1169957"/>
            <a:ext cx="7342839" cy="1655762"/>
          </a:xfrm>
        </p:spPr>
        <p:txBody>
          <a:bodyPr>
            <a:normAutofit/>
          </a:bodyPr>
          <a:lstStyle/>
          <a:p>
            <a:pPr algn="l"/>
            <a:r>
              <a:rPr lang="en-US" sz="2800" b="1">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57CCCC6D-E50F-44EB-ACFD-20D0D8EEA65E}"/>
              </a:ext>
            </a:extLst>
          </p:cNvPr>
          <p:cNvSpPr>
            <a:spLocks noGrp="1"/>
          </p:cNvSpPr>
          <p:nvPr>
            <p:ph type="sldNum" sz="quarter" idx="12"/>
          </p:nvPr>
        </p:nvSpPr>
        <p:spPr/>
        <p:txBody>
          <a:bodyPr/>
          <a:lstStyle/>
          <a:p>
            <a:fld id="{83BB11B7-C59A-40C1-9882-82DAEDFE28A6}" type="slidenum">
              <a:rPr lang="en-US" smtClean="0"/>
              <a:t>21</a:t>
            </a:fld>
            <a:endParaRPr lang="en-US"/>
          </a:p>
        </p:txBody>
      </p:sp>
      <p:sp>
        <p:nvSpPr>
          <p:cNvPr id="2" name="TextBox 1">
            <a:extLst>
              <a:ext uri="{FF2B5EF4-FFF2-40B4-BE49-F238E27FC236}">
                <a16:creationId xmlns:a16="http://schemas.microsoft.com/office/drawing/2014/main" id="{CB431800-8119-4E81-B786-66B37CFC00F8}"/>
              </a:ext>
            </a:extLst>
          </p:cNvPr>
          <p:cNvSpPr txBox="1"/>
          <p:nvPr/>
        </p:nvSpPr>
        <p:spPr>
          <a:xfrm>
            <a:off x="3004710" y="2228670"/>
            <a:ext cx="8119972" cy="400110"/>
          </a:xfrm>
          <a:prstGeom prst="rect">
            <a:avLst/>
          </a:prstGeom>
          <a:noFill/>
        </p:spPr>
        <p:txBody>
          <a:bodyPr wrap="square" rtlCol="0">
            <a:spAutoFit/>
          </a:bodyPr>
          <a:lstStyle/>
          <a:p>
            <a:endParaRPr lang="en-US" sz="2000" b="1" dirty="0"/>
          </a:p>
        </p:txBody>
      </p:sp>
      <p:sp>
        <p:nvSpPr>
          <p:cNvPr id="11" name="Rectangle 10">
            <a:extLst>
              <a:ext uri="{FF2B5EF4-FFF2-40B4-BE49-F238E27FC236}">
                <a16:creationId xmlns:a16="http://schemas.microsoft.com/office/drawing/2014/main" id="{7D5D83D0-1CD8-4EC6-999F-9925130FC01D}"/>
              </a:ext>
            </a:extLst>
          </p:cNvPr>
          <p:cNvSpPr/>
          <p:nvPr/>
        </p:nvSpPr>
        <p:spPr>
          <a:xfrm>
            <a:off x="2386555" y="792426"/>
            <a:ext cx="9135207" cy="4811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1F2A10C5-8842-4539-8F1E-DE42827E7587}"/>
              </a:ext>
            </a:extLst>
          </p:cNvPr>
          <p:cNvSpPr/>
          <p:nvPr/>
        </p:nvSpPr>
        <p:spPr>
          <a:xfrm rot="5400000">
            <a:off x="-1017000"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10D48F4E-215B-4C54-9C7B-726F72604107}"/>
              </a:ext>
            </a:extLst>
          </p:cNvPr>
          <p:cNvSpPr/>
          <p:nvPr/>
        </p:nvSpPr>
        <p:spPr>
          <a:xfrm>
            <a:off x="2470087" y="333456"/>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E079BD7-82C1-4D83-99F1-901DE4FF9BA0}"/>
              </a:ext>
            </a:extLst>
          </p:cNvPr>
          <p:cNvGraphicFramePr>
            <a:graphicFrameLocks noGrp="1"/>
          </p:cNvGraphicFramePr>
          <p:nvPr>
            <p:extLst>
              <p:ext uri="{D42A27DB-BD31-4B8C-83A1-F6EECF244321}">
                <p14:modId xmlns:p14="http://schemas.microsoft.com/office/powerpoint/2010/main" val="412416534"/>
              </p:ext>
            </p:extLst>
          </p:nvPr>
        </p:nvGraphicFramePr>
        <p:xfrm>
          <a:off x="4622890" y="1299618"/>
          <a:ext cx="6792180" cy="5224926"/>
        </p:xfrm>
        <a:graphic>
          <a:graphicData uri="http://schemas.openxmlformats.org/drawingml/2006/table">
            <a:tbl>
              <a:tblPr firstRow="1" firstCol="1" bandRow="1">
                <a:tableStyleId>{5C22544A-7EE6-4342-B048-85BDC9FD1C3A}</a:tableStyleId>
              </a:tblPr>
              <a:tblGrid>
                <a:gridCol w="378744">
                  <a:extLst>
                    <a:ext uri="{9D8B030D-6E8A-4147-A177-3AD203B41FA5}">
                      <a16:colId xmlns:a16="http://schemas.microsoft.com/office/drawing/2014/main" val="2571348890"/>
                    </a:ext>
                  </a:extLst>
                </a:gridCol>
                <a:gridCol w="5285081">
                  <a:extLst>
                    <a:ext uri="{9D8B030D-6E8A-4147-A177-3AD203B41FA5}">
                      <a16:colId xmlns:a16="http://schemas.microsoft.com/office/drawing/2014/main" val="3455593789"/>
                    </a:ext>
                  </a:extLst>
                </a:gridCol>
                <a:gridCol w="1128355">
                  <a:extLst>
                    <a:ext uri="{9D8B030D-6E8A-4147-A177-3AD203B41FA5}">
                      <a16:colId xmlns:a16="http://schemas.microsoft.com/office/drawing/2014/main" val="2533608789"/>
                    </a:ext>
                  </a:extLst>
                </a:gridCol>
              </a:tblGrid>
              <a:tr h="246335">
                <a:tc>
                  <a:txBody>
                    <a:bodyPr/>
                    <a:lstStyle/>
                    <a:p>
                      <a:pPr marL="0" marR="0" algn="just">
                        <a:lnSpc>
                          <a:spcPct val="150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BloodLine System</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1000"/>
                        </a:spcAft>
                      </a:pPr>
                      <a:r>
                        <a:rPr lang="en-US" sz="1400">
                          <a:effectLst/>
                        </a:rPr>
                        <a:t> </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826989445"/>
                  </a:ext>
                </a:extLst>
              </a:tr>
              <a:tr h="482106">
                <a:tc>
                  <a:txBody>
                    <a:bodyPr/>
                    <a:lstStyle/>
                    <a:p>
                      <a:pPr marL="0" marR="0" algn="just">
                        <a:lnSpc>
                          <a:spcPct val="150000"/>
                        </a:lnSpc>
                        <a:spcBef>
                          <a:spcPts val="0"/>
                        </a:spcBef>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Good documentation of the system following the agile approach guidelines.</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3541650009"/>
                  </a:ext>
                </a:extLst>
              </a:tr>
              <a:tr h="482106">
                <a:tc>
                  <a:txBody>
                    <a:bodyPr/>
                    <a:lstStyle/>
                    <a:p>
                      <a:pPr marL="0" marR="0" algn="just">
                        <a:lnSpc>
                          <a:spcPct val="150000"/>
                        </a:lnSpc>
                        <a:spcBef>
                          <a:spcPts val="0"/>
                        </a:spcBef>
                        <a:spcAft>
                          <a:spcPts val="0"/>
                        </a:spcAft>
                      </a:pPr>
                      <a:r>
                        <a:rPr lang="en-US" sz="1400">
                          <a:effectLst/>
                        </a:rPr>
                        <a:t>2</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Drawing diagrams to represent the structure, interaction, and data of the system.</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4223509905"/>
                  </a:ext>
                </a:extLst>
              </a:tr>
              <a:tr h="225722">
                <a:tc>
                  <a:txBody>
                    <a:bodyPr/>
                    <a:lstStyle/>
                    <a:p>
                      <a:pPr marL="0" marR="0" algn="just">
                        <a:lnSpc>
                          <a:spcPct val="150000"/>
                        </a:lnSpc>
                        <a:spcBef>
                          <a:spcPts val="0"/>
                        </a:spcBef>
                        <a:spcAft>
                          <a:spcPts val="0"/>
                        </a:spcAft>
                      </a:pPr>
                      <a:r>
                        <a:rPr lang="en-US" sz="1400">
                          <a:effectLst/>
                        </a:rPr>
                        <a:t>3</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A deep study of the previous systems.</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3319196843"/>
                  </a:ext>
                </a:extLst>
              </a:tr>
              <a:tr h="225722">
                <a:tc>
                  <a:txBody>
                    <a:bodyPr/>
                    <a:lstStyle/>
                    <a:p>
                      <a:pPr marL="0" marR="0" algn="just">
                        <a:lnSpc>
                          <a:spcPct val="150000"/>
                        </a:lnSpc>
                        <a:spcBef>
                          <a:spcPts val="0"/>
                        </a:spcBef>
                        <a:spcAft>
                          <a:spcPts val="0"/>
                        </a:spcAft>
                      </a:pPr>
                      <a:r>
                        <a:rPr lang="en-US" sz="1400">
                          <a:effectLst/>
                        </a:rPr>
                        <a:t>4</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Gathering the proposed system requirements.</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1239154539"/>
                  </a:ext>
                </a:extLst>
              </a:tr>
              <a:tr h="482106">
                <a:tc>
                  <a:txBody>
                    <a:bodyPr/>
                    <a:lstStyle/>
                    <a:p>
                      <a:pPr marL="0" marR="0" algn="just">
                        <a:lnSpc>
                          <a:spcPct val="150000"/>
                        </a:lnSpc>
                        <a:spcBef>
                          <a:spcPts val="0"/>
                        </a:spcBef>
                        <a:spcAft>
                          <a:spcPts val="0"/>
                        </a:spcAft>
                      </a:pPr>
                      <a:r>
                        <a:rPr lang="en-US" sz="1400">
                          <a:effectLst/>
                        </a:rPr>
                        <a:t>5</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Studying the obstacles that lie between patients reaching for donors.</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974064078"/>
                  </a:ext>
                </a:extLst>
              </a:tr>
              <a:tr h="482106">
                <a:tc>
                  <a:txBody>
                    <a:bodyPr/>
                    <a:lstStyle/>
                    <a:p>
                      <a:pPr marL="0" marR="0" algn="just">
                        <a:lnSpc>
                          <a:spcPct val="150000"/>
                        </a:lnSpc>
                        <a:spcBef>
                          <a:spcPts val="0"/>
                        </a:spcBef>
                        <a:spcAft>
                          <a:spcPts val="0"/>
                        </a:spcAft>
                      </a:pPr>
                      <a:r>
                        <a:rPr lang="en-US" sz="1400">
                          <a:effectLst/>
                        </a:rPr>
                        <a:t>6</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Proposing a system that removes these obstacles and makes donors in reach.</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2456990863"/>
                  </a:ext>
                </a:extLst>
              </a:tr>
              <a:tr h="738534">
                <a:tc>
                  <a:txBody>
                    <a:bodyPr/>
                    <a:lstStyle/>
                    <a:p>
                      <a:pPr marL="0" marR="0" algn="just">
                        <a:lnSpc>
                          <a:spcPct val="150000"/>
                        </a:lnSpc>
                        <a:spcBef>
                          <a:spcPts val="0"/>
                        </a:spcBef>
                        <a:spcAft>
                          <a:spcPts val="0"/>
                        </a:spcAft>
                      </a:pPr>
                      <a:r>
                        <a:rPr lang="en-US" sz="1400">
                          <a:effectLst/>
                        </a:rPr>
                        <a:t>7</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Encouraging individuals to enter the donors’ community by providing a usable and reliable system for registration.</a:t>
                      </a:r>
                    </a:p>
                    <a:p>
                      <a:pPr marL="0" marR="0" algn="just">
                        <a:lnSpc>
                          <a:spcPct val="150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indent="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651845099"/>
                  </a:ext>
                </a:extLst>
              </a:tr>
              <a:tr h="482106">
                <a:tc>
                  <a:txBody>
                    <a:bodyPr/>
                    <a:lstStyle/>
                    <a:p>
                      <a:pPr marL="0" marR="0" algn="just">
                        <a:lnSpc>
                          <a:spcPct val="150000"/>
                        </a:lnSpc>
                        <a:spcBef>
                          <a:spcPts val="0"/>
                        </a:spcBef>
                        <a:spcAft>
                          <a:spcPts val="0"/>
                        </a:spcAft>
                      </a:pPr>
                      <a:r>
                        <a:rPr lang="en-US" sz="1400">
                          <a:effectLst/>
                        </a:rPr>
                        <a:t>8</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Building a database of donors that multiple users can reach for when there is a blood demand.</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indent="0" algn="ctr">
                        <a:lnSpc>
                          <a:spcPct val="150000"/>
                        </a:lnSpc>
                        <a:spcBef>
                          <a:spcPts val="0"/>
                        </a:spcBef>
                        <a:spcAft>
                          <a:spcPts val="0"/>
                        </a:spcAft>
                      </a:pPr>
                      <a:r>
                        <a:rPr lang="en-US" sz="1400">
                          <a:effectLst/>
                        </a:rPr>
                        <a:t>Done</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809542428"/>
                  </a:ext>
                </a:extLst>
              </a:tr>
              <a:tr h="246335">
                <a:tc>
                  <a:txBody>
                    <a:bodyPr/>
                    <a:lstStyle/>
                    <a:p>
                      <a:pPr marL="0" marR="0" algn="just">
                        <a:lnSpc>
                          <a:spcPct val="150000"/>
                        </a:lnSpc>
                        <a:spcBef>
                          <a:spcPts val="0"/>
                        </a:spcBef>
                        <a:spcAft>
                          <a:spcPts val="0"/>
                        </a:spcAft>
                      </a:pPr>
                      <a:r>
                        <a:rPr lang="en-US" sz="1400">
                          <a:effectLst/>
                        </a:rPr>
                        <a:t>9</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Implementing the proposed system</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indent="0" algn="ctr">
                        <a:lnSpc>
                          <a:spcPct val="150000"/>
                        </a:lnSpc>
                        <a:spcBef>
                          <a:spcPts val="0"/>
                        </a:spcBef>
                        <a:spcAft>
                          <a:spcPts val="0"/>
                        </a:spcAft>
                      </a:pPr>
                      <a:r>
                        <a:rPr lang="en-US" sz="1400">
                          <a:effectLst/>
                        </a:rPr>
                        <a:t>Done</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2742786691"/>
                  </a:ext>
                </a:extLst>
              </a:tr>
              <a:tr h="246335">
                <a:tc>
                  <a:txBody>
                    <a:bodyPr/>
                    <a:lstStyle/>
                    <a:p>
                      <a:pPr marL="0" marR="0" algn="just">
                        <a:lnSpc>
                          <a:spcPct val="150000"/>
                        </a:lnSpc>
                        <a:spcBef>
                          <a:spcPts val="0"/>
                        </a:spcBef>
                        <a:spcAft>
                          <a:spcPts val="0"/>
                        </a:spcAft>
                      </a:pPr>
                      <a:r>
                        <a:rPr lang="en-US" sz="1400">
                          <a:effectLst/>
                        </a:rPr>
                        <a:t>10</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algn="just">
                        <a:lnSpc>
                          <a:spcPct val="150000"/>
                        </a:lnSpc>
                        <a:spcBef>
                          <a:spcPts val="0"/>
                        </a:spcBef>
                        <a:spcAft>
                          <a:spcPts val="0"/>
                        </a:spcAft>
                      </a:pPr>
                      <a:r>
                        <a:rPr lang="en-US" sz="1400">
                          <a:effectLst/>
                        </a:rPr>
                        <a:t>Testing the implemented system</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tc>
                  <a:txBody>
                    <a:bodyPr/>
                    <a:lstStyle/>
                    <a:p>
                      <a:pPr marL="0" marR="0" indent="0" algn="ctr">
                        <a:lnSpc>
                          <a:spcPct val="150000"/>
                        </a:lnSpc>
                        <a:spcBef>
                          <a:spcPts val="0"/>
                        </a:spcBef>
                        <a:spcAft>
                          <a:spcPts val="0"/>
                        </a:spcAft>
                      </a:pPr>
                      <a:r>
                        <a:rPr lang="en-US" sz="1400" dirty="0">
                          <a:effectLst/>
                        </a:rPr>
                        <a:t>Done</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txBody>
                  <a:tcPr marL="45826" marR="45826" marT="0" marB="0"/>
                </a:tc>
                <a:extLst>
                  <a:ext uri="{0D108BD9-81ED-4DB2-BD59-A6C34878D82A}">
                    <a16:rowId xmlns:a16="http://schemas.microsoft.com/office/drawing/2014/main" val="2149289280"/>
                  </a:ext>
                </a:extLst>
              </a:tr>
            </a:tbl>
          </a:graphicData>
        </a:graphic>
      </p:graphicFrame>
      <p:sp>
        <p:nvSpPr>
          <p:cNvPr id="16" name="Subtitle 2">
            <a:extLst>
              <a:ext uri="{FF2B5EF4-FFF2-40B4-BE49-F238E27FC236}">
                <a16:creationId xmlns:a16="http://schemas.microsoft.com/office/drawing/2014/main" id="{B07289AE-3828-4C97-9EAD-06D9202900B3}"/>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dirty="0"/>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99254759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C45101-D937-432E-8041-144D07E5EE38}"/>
              </a:ext>
            </a:extLst>
          </p:cNvPr>
          <p:cNvSpPr>
            <a:spLocks noGrp="1"/>
          </p:cNvSpPr>
          <p:nvPr>
            <p:ph type="subTitle" idx="1"/>
          </p:nvPr>
        </p:nvSpPr>
        <p:spPr>
          <a:xfrm>
            <a:off x="2483159" y="1100238"/>
            <a:ext cx="7342839" cy="1655762"/>
          </a:xfrm>
        </p:spPr>
        <p:txBody>
          <a:bodyPr/>
          <a:lstStyle/>
          <a:p>
            <a:pPr algn="l"/>
            <a:r>
              <a:rPr lang="en-US" sz="2800" b="1">
                <a:solidFill>
                  <a:schemeClr val="accent1">
                    <a:lumMod val="75000"/>
                  </a:schemeClr>
                </a:solidFill>
                <a:latin typeface="Times New Roman" panose="02020603050405020304" pitchFamily="18" charset="0"/>
                <a:cs typeface="Times New Roman" panose="02020603050405020304" pitchFamily="18" charset="0"/>
              </a:rPr>
              <a:t>Limitation </a:t>
            </a:r>
          </a:p>
          <a:p>
            <a:pPr algn="l"/>
            <a:endParaRPr lang="en-US" sz="2800" b="1">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b="1">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A2D2DC-67DE-49B6-9A8A-ECF0F8B18F57}"/>
              </a:ext>
            </a:extLst>
          </p:cNvPr>
          <p:cNvSpPr>
            <a:spLocks noGrp="1"/>
          </p:cNvSpPr>
          <p:nvPr>
            <p:ph type="sldNum" sz="quarter" idx="12"/>
          </p:nvPr>
        </p:nvSpPr>
        <p:spPr/>
        <p:txBody>
          <a:bodyPr/>
          <a:lstStyle/>
          <a:p>
            <a:fld id="{83BB11B7-C59A-40C1-9882-82DAEDFE28A6}" type="slidenum">
              <a:rPr lang="en-US" smtClean="0"/>
              <a:t>22</a:t>
            </a:fld>
            <a:endParaRPr lang="en-US"/>
          </a:p>
        </p:txBody>
      </p:sp>
      <p:sp>
        <p:nvSpPr>
          <p:cNvPr id="11" name="Rectangle 10">
            <a:extLst>
              <a:ext uri="{FF2B5EF4-FFF2-40B4-BE49-F238E27FC236}">
                <a16:creationId xmlns:a16="http://schemas.microsoft.com/office/drawing/2014/main" id="{564403FD-8C61-46A5-9069-CC8E300C6636}"/>
              </a:ext>
            </a:extLst>
          </p:cNvPr>
          <p:cNvSpPr/>
          <p:nvPr/>
        </p:nvSpPr>
        <p:spPr>
          <a:xfrm>
            <a:off x="2247316" y="765694"/>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F9DAFE98-EB1B-4E86-A152-17AD2BA55B07}"/>
              </a:ext>
            </a:extLst>
          </p:cNvPr>
          <p:cNvSpPr/>
          <p:nvPr/>
        </p:nvSpPr>
        <p:spPr>
          <a:xfrm rot="5400000">
            <a:off x="-1181684" y="3406138"/>
            <a:ext cx="6858000"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B21131D8-CB85-44F4-A5D4-E16F8BE94EB6}"/>
              </a:ext>
            </a:extLst>
          </p:cNvPr>
          <p:cNvSpPr txBox="1"/>
          <p:nvPr/>
        </p:nvSpPr>
        <p:spPr>
          <a:xfrm>
            <a:off x="2552559" y="2024509"/>
            <a:ext cx="9016142" cy="1631216"/>
          </a:xfrm>
          <a:prstGeom prst="rect">
            <a:avLst/>
          </a:prstGeom>
          <a:noFill/>
        </p:spPr>
        <p:txBody>
          <a:bodyPr wrap="square" rtlCol="0">
            <a:sp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proposed system does not provide a service that checks the eligibility of the donors.</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Leaving this task to be achieved by the authorized parties.</a:t>
            </a:r>
          </a:p>
          <a:p>
            <a:pPr algn="just"/>
            <a:endParaRPr lang="en-US" sz="2800" b="1" dirty="0"/>
          </a:p>
        </p:txBody>
      </p:sp>
      <p:sp>
        <p:nvSpPr>
          <p:cNvPr id="5" name="Rectangle 4">
            <a:extLst>
              <a:ext uri="{FF2B5EF4-FFF2-40B4-BE49-F238E27FC236}">
                <a16:creationId xmlns:a16="http://schemas.microsoft.com/office/drawing/2014/main" id="{B1BF47EB-74DC-45B5-B866-8CA21E1A012F}"/>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33D24385-02BF-41DE-AE02-E1216E69E1FE}"/>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dirty="0"/>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1465321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2D2DC-67DE-49B6-9A8A-ECF0F8B18F57}"/>
              </a:ext>
            </a:extLst>
          </p:cNvPr>
          <p:cNvSpPr>
            <a:spLocks noGrp="1"/>
          </p:cNvSpPr>
          <p:nvPr>
            <p:ph type="sldNum" sz="quarter" idx="12"/>
          </p:nvPr>
        </p:nvSpPr>
        <p:spPr/>
        <p:txBody>
          <a:bodyPr/>
          <a:lstStyle/>
          <a:p>
            <a:fld id="{83BB11B7-C59A-40C1-9882-82DAEDFE28A6}" type="slidenum">
              <a:rPr lang="en-US" smtClean="0"/>
              <a:t>23</a:t>
            </a:fld>
            <a:endParaRPr lang="en-US"/>
          </a:p>
        </p:txBody>
      </p:sp>
      <p:sp>
        <p:nvSpPr>
          <p:cNvPr id="11" name="Rectangle 10">
            <a:extLst>
              <a:ext uri="{FF2B5EF4-FFF2-40B4-BE49-F238E27FC236}">
                <a16:creationId xmlns:a16="http://schemas.microsoft.com/office/drawing/2014/main" id="{564403FD-8C61-46A5-9069-CC8E300C6636}"/>
              </a:ext>
            </a:extLst>
          </p:cNvPr>
          <p:cNvSpPr/>
          <p:nvPr/>
        </p:nvSpPr>
        <p:spPr>
          <a:xfrm>
            <a:off x="2247316" y="765694"/>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F9DAFE98-EB1B-4E86-A152-17AD2BA55B07}"/>
              </a:ext>
            </a:extLst>
          </p:cNvPr>
          <p:cNvSpPr/>
          <p:nvPr/>
        </p:nvSpPr>
        <p:spPr>
          <a:xfrm rot="5400000">
            <a:off x="-1181684" y="3406138"/>
            <a:ext cx="6858000"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Content Placeholder 2">
            <a:extLst>
              <a:ext uri="{FF2B5EF4-FFF2-40B4-BE49-F238E27FC236}">
                <a16:creationId xmlns:a16="http://schemas.microsoft.com/office/drawing/2014/main" id="{74249600-6170-9B47-B784-6BD3C1E2A72F}"/>
              </a:ext>
            </a:extLst>
          </p:cNvPr>
          <p:cNvSpPr txBox="1">
            <a:spLocks/>
          </p:cNvSpPr>
          <p:nvPr/>
        </p:nvSpPr>
        <p:spPr>
          <a:xfrm>
            <a:off x="2510595" y="1528983"/>
            <a:ext cx="9409902" cy="351238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 Future Work</a:t>
            </a:r>
          </a:p>
          <a:p>
            <a:pPr algn="l"/>
            <a:endParaRPr lang="en-US" dirty="0"/>
          </a:p>
          <a:p>
            <a:pPr algn="l"/>
            <a:r>
              <a:rPr lang="en-US" dirty="0"/>
              <a:t>a reliable authority collaborates in our system checking the eligibility of donors in a much reliable method. </a:t>
            </a:r>
          </a:p>
          <a:p>
            <a:pPr algn="l"/>
            <a:endParaRPr lang="en-US" dirty="0"/>
          </a:p>
          <a:p>
            <a:pPr algn="l"/>
            <a:r>
              <a:rPr lang="en-US" dirty="0"/>
              <a:t>it is planned to make the application support languages other than the Arabic language the application will support web and IOS devices. </a:t>
            </a:r>
          </a:p>
          <a:p>
            <a:pPr algn="l"/>
            <a:endParaRPr lang="en-US" dirty="0"/>
          </a:p>
          <a:p>
            <a:pPr algn="l"/>
            <a:r>
              <a:rPr lang="en-US" dirty="0"/>
              <a:t>part of the plan is to make the services of our application available for foreigners during hajj and umrah by connecting our application with applications provided by the government to these targeted users.</a:t>
            </a:r>
          </a:p>
          <a:p>
            <a:endParaRPr lang="en-US" dirty="0"/>
          </a:p>
          <a:p>
            <a:endParaRPr lang="x-none" dirty="0"/>
          </a:p>
        </p:txBody>
      </p:sp>
      <p:sp>
        <p:nvSpPr>
          <p:cNvPr id="5" name="Rectangle 4">
            <a:extLst>
              <a:ext uri="{FF2B5EF4-FFF2-40B4-BE49-F238E27FC236}">
                <a16:creationId xmlns:a16="http://schemas.microsoft.com/office/drawing/2014/main" id="{B1BF47EB-74DC-45B5-B866-8CA21E1A012F}"/>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9B30FB68-1B27-4225-850A-3649190A724A}"/>
              </a:ext>
            </a:extLst>
          </p:cNvPr>
          <p:cNvSpPr txBox="1">
            <a:spLocks/>
          </p:cNvSpPr>
          <p:nvPr/>
        </p:nvSpPr>
        <p:spPr>
          <a:xfrm>
            <a:off x="58520" y="1508435"/>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dirty="0"/>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85931650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DCDC-77AC-4C36-9DD3-8FCB0891695A}"/>
              </a:ext>
            </a:extLst>
          </p:cNvPr>
          <p:cNvSpPr>
            <a:spLocks noGrp="1"/>
          </p:cNvSpPr>
          <p:nvPr>
            <p:ph type="ctrTitle"/>
          </p:nvPr>
        </p:nvSpPr>
        <p:spPr>
          <a:xfrm>
            <a:off x="1793631" y="1853971"/>
            <a:ext cx="8604738" cy="2629545"/>
          </a:xfrm>
        </p:spPr>
        <p:txBody>
          <a:bodyPr>
            <a:normAutofit/>
          </a:bodyPr>
          <a:lstStyle/>
          <a:p>
            <a:r>
              <a:rPr lang="en-US" dirty="0">
                <a:solidFill>
                  <a:schemeClr val="bg2">
                    <a:lumMod val="25000"/>
                  </a:schemeClr>
                </a:solidFill>
                <a:latin typeface="Times New Roman" panose="02020603050405020304" pitchFamily="18" charset="0"/>
                <a:ea typeface="+mn-ea"/>
                <a:cs typeface="Times New Roman" panose="02020603050405020304" pitchFamily="18" charset="0"/>
              </a:rPr>
              <a:t>Thank you for listening</a:t>
            </a:r>
            <a:br>
              <a:rPr lang="en-US" sz="6600" dirty="0">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3A0D04F-34A9-4D60-9F29-BAF1AB016358}"/>
              </a:ext>
            </a:extLst>
          </p:cNvPr>
          <p:cNvSpPr>
            <a:spLocks noGrp="1"/>
          </p:cNvSpPr>
          <p:nvPr>
            <p:ph type="sldNum" sz="quarter" idx="12"/>
          </p:nvPr>
        </p:nvSpPr>
        <p:spPr/>
        <p:txBody>
          <a:bodyPr/>
          <a:lstStyle/>
          <a:p>
            <a:fld id="{83BB11B7-C59A-40C1-9882-82DAEDFE28A6}" type="slidenum">
              <a:rPr lang="en-US" smtClean="0"/>
              <a:t>24</a:t>
            </a:fld>
            <a:endParaRPr lang="en-US"/>
          </a:p>
        </p:txBody>
      </p:sp>
      <p:sp>
        <p:nvSpPr>
          <p:cNvPr id="6" name="Rectangle 5">
            <a:extLst>
              <a:ext uri="{FF2B5EF4-FFF2-40B4-BE49-F238E27FC236}">
                <a16:creationId xmlns:a16="http://schemas.microsoft.com/office/drawing/2014/main" id="{EC834DAD-7890-46DC-AD50-5CA4F64754AA}"/>
              </a:ext>
            </a:extLst>
          </p:cNvPr>
          <p:cNvSpPr/>
          <p:nvPr/>
        </p:nvSpPr>
        <p:spPr>
          <a:xfrm>
            <a:off x="308673" y="724275"/>
            <a:ext cx="1112132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a:extLst>
              <a:ext uri="{FF2B5EF4-FFF2-40B4-BE49-F238E27FC236}">
                <a16:creationId xmlns:a16="http://schemas.microsoft.com/office/drawing/2014/main" id="{ABA2B647-2276-4164-A71C-54C0AF8EFE24}"/>
              </a:ext>
            </a:extLst>
          </p:cNvPr>
          <p:cNvSpPr/>
          <p:nvPr/>
        </p:nvSpPr>
        <p:spPr>
          <a:xfrm>
            <a:off x="2856847"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6596916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CA9CD755-BD43-46B2-A45E-974693F71EB1}"/>
              </a:ext>
            </a:extLst>
          </p:cNvPr>
          <p:cNvSpPr txBox="1">
            <a:spLocks/>
          </p:cNvSpPr>
          <p:nvPr/>
        </p:nvSpPr>
        <p:spPr>
          <a:xfrm>
            <a:off x="58520" y="1528983"/>
            <a:ext cx="2145323" cy="41165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dirty="0"/>
              <a:t>Tools and languages </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
        <p:nvSpPr>
          <p:cNvPr id="11" name="Subtitle 2">
            <a:extLst>
              <a:ext uri="{FF2B5EF4-FFF2-40B4-BE49-F238E27FC236}">
                <a16:creationId xmlns:a16="http://schemas.microsoft.com/office/drawing/2014/main" id="{D8D64726-E901-47CC-89E9-F316B3E0D06A}"/>
              </a:ext>
            </a:extLst>
          </p:cNvPr>
          <p:cNvSpPr txBox="1">
            <a:spLocks/>
          </p:cNvSpPr>
          <p:nvPr/>
        </p:nvSpPr>
        <p:spPr>
          <a:xfrm>
            <a:off x="2462457" y="911688"/>
            <a:ext cx="8479345" cy="4285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Tools and languages </a:t>
            </a:r>
          </a:p>
          <a:p>
            <a:pPr algn="l"/>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85C534-8916-4A65-B610-77DEA4AEAF94}"/>
              </a:ext>
            </a:extLst>
          </p:cNvPr>
          <p:cNvSpPr/>
          <p:nvPr/>
        </p:nvSpPr>
        <p:spPr>
          <a:xfrm>
            <a:off x="2294793" y="724275"/>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395A1568-F7D0-4714-9CBC-B202BE763735}"/>
              </a:ext>
            </a:extLst>
          </p:cNvPr>
          <p:cNvSpPr/>
          <p:nvPr/>
        </p:nvSpPr>
        <p:spPr>
          <a:xfrm rot="5400000">
            <a:off x="-1169375"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F91C3DFF-5886-4DCE-9503-E40E578D4645}"/>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D92A1C3-F9B6-4F90-98AE-DCE8722BC915}"/>
              </a:ext>
            </a:extLst>
          </p:cNvPr>
          <p:cNvSpPr>
            <a:spLocks noGrp="1"/>
          </p:cNvSpPr>
          <p:nvPr>
            <p:ph type="sldNum" sz="quarter" idx="12"/>
          </p:nvPr>
        </p:nvSpPr>
        <p:spPr/>
        <p:txBody>
          <a:bodyPr/>
          <a:lstStyle/>
          <a:p>
            <a:fld id="{83BB11B7-C59A-40C1-9882-82DAEDFE28A6}" type="slidenum">
              <a:rPr lang="en-US" smtClean="0"/>
              <a:t>3</a:t>
            </a:fld>
            <a:endParaRPr lang="en-US"/>
          </a:p>
        </p:txBody>
      </p:sp>
      <p:pic>
        <p:nvPicPr>
          <p:cNvPr id="7" name="Picture 6">
            <a:extLst>
              <a:ext uri="{FF2B5EF4-FFF2-40B4-BE49-F238E27FC236}">
                <a16:creationId xmlns:a16="http://schemas.microsoft.com/office/drawing/2014/main" id="{43BBE70A-56BD-43DC-A06A-C92E222B2350}"/>
              </a:ext>
            </a:extLst>
          </p:cNvPr>
          <p:cNvPicPr>
            <a:picLocks noChangeAspect="1"/>
          </p:cNvPicPr>
          <p:nvPr/>
        </p:nvPicPr>
        <p:blipFill>
          <a:blip r:embed="rId2"/>
          <a:stretch>
            <a:fillRect/>
          </a:stretch>
        </p:blipFill>
        <p:spPr>
          <a:xfrm>
            <a:off x="3347793" y="1384828"/>
            <a:ext cx="7411129" cy="5198852"/>
          </a:xfrm>
          <a:prstGeom prst="rect">
            <a:avLst/>
          </a:prstGeom>
        </p:spPr>
      </p:pic>
      <p:pic>
        <p:nvPicPr>
          <p:cNvPr id="1031" name="Picture 28">
            <a:extLst>
              <a:ext uri="{FF2B5EF4-FFF2-40B4-BE49-F238E27FC236}">
                <a16:creationId xmlns:a16="http://schemas.microsoft.com/office/drawing/2014/main" id="{F7B44F4A-380E-4340-B161-35BE757C8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73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29" descr="النسخة الأحدث من PowerPoint لعام 2021 - تحميل ومراجعة مجانًا">
            <a:extLst>
              <a:ext uri="{FF2B5EF4-FFF2-40B4-BE49-F238E27FC236}">
                <a16:creationId xmlns:a16="http://schemas.microsoft.com/office/drawing/2014/main" id="{7077C2F4-255D-425F-8999-E0AC99ADD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30" descr="phpMyAdmin">
            <a:extLst>
              <a:ext uri="{FF2B5EF4-FFF2-40B4-BE49-F238E27FC236}">
                <a16:creationId xmlns:a16="http://schemas.microsoft.com/office/drawing/2014/main" id="{8D166A0E-9C95-415F-B24B-7B09597B8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683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7" descr="ما هي عيوب لغة جافا">
            <a:extLst>
              <a:ext uri="{FF2B5EF4-FFF2-40B4-BE49-F238E27FC236}">
                <a16:creationId xmlns:a16="http://schemas.microsoft.com/office/drawing/2014/main" id="{A9CE3B51-D758-45BD-B80E-849B71E246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20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2" descr="XML Blue Black Icon - IconBunny">
            <a:extLst>
              <a:ext uri="{FF2B5EF4-FFF2-40B4-BE49-F238E27FC236}">
                <a16:creationId xmlns:a16="http://schemas.microsoft.com/office/drawing/2014/main" id="{72C5AABF-04DA-4540-81AB-7B6637820A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39750" cy="5397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3" descr="StarUML">
            <a:extLst>
              <a:ext uri="{FF2B5EF4-FFF2-40B4-BE49-F238E27FC236}">
                <a16:creationId xmlns:a16="http://schemas.microsoft.com/office/drawing/2014/main" id="{193577CA-AD32-4338-A120-AE62A22F47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4635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5">
            <a:extLst>
              <a:ext uri="{FF2B5EF4-FFF2-40B4-BE49-F238E27FC236}">
                <a16:creationId xmlns:a16="http://schemas.microsoft.com/office/drawing/2014/main" id="{C32FB9C8-FEB0-47B0-836D-BE3B2A069A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514350"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635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83965567-595E-4EE0-BC9B-F4F6DA1CDADC}"/>
              </a:ext>
            </a:extLst>
          </p:cNvPr>
          <p:cNvSpPr txBox="1">
            <a:spLocks/>
          </p:cNvSpPr>
          <p:nvPr/>
        </p:nvSpPr>
        <p:spPr>
          <a:xfrm>
            <a:off x="58520" y="1528983"/>
            <a:ext cx="2496179"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10000"/>
              </a:lnSpc>
              <a:buFont typeface="Wingdings" panose="05000000000000000000" pitchFamily="2" charset="2"/>
              <a:buChar char="Ø"/>
            </a:pPr>
            <a:r>
              <a:rPr lang="en-US" sz="1800" dirty="0">
                <a:solidFill>
                  <a:schemeClr val="bg1">
                    <a:lumMod val="50000"/>
                  </a:schemeClr>
                </a:solidFill>
              </a:rPr>
              <a:t>Tools and languages </a:t>
            </a:r>
          </a:p>
          <a:p>
            <a:pPr marL="342900" indent="-342900" algn="l">
              <a:lnSpc>
                <a:spcPct val="100000"/>
              </a:lnSpc>
              <a:buFont typeface="Wingdings" panose="05000000000000000000" pitchFamily="2" charset="2"/>
              <a:buChar char="Ø"/>
            </a:pPr>
            <a:r>
              <a:rPr lang="en-US" dirty="0"/>
              <a:t>Mapping design to implementation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
        <p:nvSpPr>
          <p:cNvPr id="11" name="Subtitle 2">
            <a:extLst>
              <a:ext uri="{FF2B5EF4-FFF2-40B4-BE49-F238E27FC236}">
                <a16:creationId xmlns:a16="http://schemas.microsoft.com/office/drawing/2014/main" id="{D8D64726-E901-47CC-89E9-F316B3E0D06A}"/>
              </a:ext>
            </a:extLst>
          </p:cNvPr>
          <p:cNvSpPr txBox="1">
            <a:spLocks/>
          </p:cNvSpPr>
          <p:nvPr/>
        </p:nvSpPr>
        <p:spPr>
          <a:xfrm>
            <a:off x="2722981" y="898978"/>
            <a:ext cx="8721973" cy="4846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Mapping design to implementation</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mapping of the implementation is done against the class diagram. The first executed class is the account class. It contains two operations </a:t>
            </a:r>
            <a:r>
              <a:rPr lang="en-US" sz="1600" i="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Register</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and </a:t>
            </a:r>
            <a:r>
              <a:rPr lang="en-US" sz="1600" i="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login</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to get access to services of the application.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class posts where it has The </a:t>
            </a:r>
            <a:r>
              <a:rPr lang="en-US" sz="16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Upload_request</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and </a:t>
            </a:r>
            <a:r>
              <a:rPr lang="en-US" sz="16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Get_request</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search engine interface is where the user can request a search from the interface to get the data associated with possible donors in the same city and with the same specified blood type.</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85C534-8916-4A65-B610-77DEA4AEAF94}"/>
              </a:ext>
            </a:extLst>
          </p:cNvPr>
          <p:cNvSpPr/>
          <p:nvPr/>
        </p:nvSpPr>
        <p:spPr>
          <a:xfrm>
            <a:off x="2722981" y="767332"/>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395A1568-F7D0-4714-9CBC-B202BE763735}"/>
              </a:ext>
            </a:extLst>
          </p:cNvPr>
          <p:cNvSpPr/>
          <p:nvPr/>
        </p:nvSpPr>
        <p:spPr>
          <a:xfrm rot="5400000">
            <a:off x="-764246" y="3403554"/>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F91C3DFF-5886-4DCE-9503-E40E578D4645}"/>
              </a:ext>
            </a:extLst>
          </p:cNvPr>
          <p:cNvSpPr/>
          <p:nvPr/>
        </p:nvSpPr>
        <p:spPr>
          <a:xfrm>
            <a:off x="2664754" y="36344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D92A1C3-F9B6-4F90-98AE-DCE8722BC915}"/>
              </a:ext>
            </a:extLst>
          </p:cNvPr>
          <p:cNvSpPr>
            <a:spLocks noGrp="1"/>
          </p:cNvSpPr>
          <p:nvPr>
            <p:ph type="sldNum" sz="quarter" idx="12"/>
          </p:nvPr>
        </p:nvSpPr>
        <p:spPr/>
        <p:txBody>
          <a:bodyPr/>
          <a:lstStyle/>
          <a:p>
            <a:fld id="{83BB11B7-C59A-40C1-9882-82DAEDFE28A6}" type="slidenum">
              <a:rPr lang="en-US" smtClean="0"/>
              <a:t>4</a:t>
            </a:fld>
            <a:endParaRPr lang="en-US"/>
          </a:p>
        </p:txBody>
      </p:sp>
      <p:pic>
        <p:nvPicPr>
          <p:cNvPr id="18" name="Picture 17">
            <a:extLst>
              <a:ext uri="{FF2B5EF4-FFF2-40B4-BE49-F238E27FC236}">
                <a16:creationId xmlns:a16="http://schemas.microsoft.com/office/drawing/2014/main" id="{7DD62E48-7EEC-41A1-A4BF-6DE802272EBE}"/>
              </a:ext>
            </a:extLst>
          </p:cNvPr>
          <p:cNvPicPr/>
          <p:nvPr/>
        </p:nvPicPr>
        <p:blipFill>
          <a:blip r:embed="rId3"/>
          <a:stretch>
            <a:fillRect/>
          </a:stretch>
        </p:blipFill>
        <p:spPr>
          <a:xfrm>
            <a:off x="4479533" y="2948815"/>
            <a:ext cx="7653947" cy="3634865"/>
          </a:xfrm>
          <a:prstGeom prst="rect">
            <a:avLst/>
          </a:prstGeom>
        </p:spPr>
      </p:pic>
    </p:spTree>
    <p:extLst>
      <p:ext uri="{BB962C8B-B14F-4D97-AF65-F5344CB8AC3E}">
        <p14:creationId xmlns:p14="http://schemas.microsoft.com/office/powerpoint/2010/main" val="25434861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D8D64726-E901-47CC-89E9-F316B3E0D06A}"/>
              </a:ext>
            </a:extLst>
          </p:cNvPr>
          <p:cNvSpPr txBox="1">
            <a:spLocks/>
          </p:cNvSpPr>
          <p:nvPr/>
        </p:nvSpPr>
        <p:spPr>
          <a:xfrm>
            <a:off x="2548779" y="921962"/>
            <a:ext cx="3301367" cy="5661718"/>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8000" b="1" dirty="0">
                <a:solidFill>
                  <a:schemeClr val="accent1">
                    <a:lumMod val="75000"/>
                  </a:schemeClr>
                </a:solidFill>
                <a:latin typeface="Times New Roman" panose="02020603050405020304" pitchFamily="18" charset="0"/>
                <a:cs typeface="Times New Roman" panose="02020603050405020304" pitchFamily="18" charset="0"/>
              </a:rPr>
              <a:t>Main codes 1</a:t>
            </a:r>
          </a:p>
          <a:p>
            <a:pPr algn="just">
              <a:lnSpc>
                <a:spcPct val="120000"/>
              </a:lnSpc>
            </a:pPr>
            <a:r>
              <a:rPr lang="en-US" sz="7200" dirty="0">
                <a:solidFill>
                  <a:schemeClr val="bg1"/>
                </a:solidFill>
              </a:rPr>
              <a:t>Starting by creating a new string Request object </a:t>
            </a:r>
          </a:p>
          <a:p>
            <a:pPr algn="just">
              <a:lnSpc>
                <a:spcPct val="120000"/>
              </a:lnSpc>
            </a:pPr>
            <a:r>
              <a:rPr lang="en-US" sz="7200" dirty="0">
                <a:solidFill>
                  <a:schemeClr val="bg1"/>
                </a:solidFill>
              </a:rPr>
              <a:t>A listener object will listen for the response of the searching </a:t>
            </a:r>
          </a:p>
          <a:p>
            <a:pPr algn="just">
              <a:lnSpc>
                <a:spcPct val="120000"/>
              </a:lnSpc>
            </a:pPr>
            <a:r>
              <a:rPr lang="en-US" sz="7200" dirty="0">
                <a:solidFill>
                  <a:schemeClr val="bg1"/>
                </a:solidFill>
              </a:rPr>
              <a:t>starts the new activity that will present the matched results on the </a:t>
            </a:r>
            <a:r>
              <a:rPr lang="en-US" sz="7200" dirty="0" err="1">
                <a:solidFill>
                  <a:schemeClr val="bg1"/>
                </a:solidFill>
              </a:rPr>
              <a:t>SearchActivity</a:t>
            </a:r>
            <a:r>
              <a:rPr lang="en-US" sz="7200" dirty="0">
                <a:solidFill>
                  <a:schemeClr val="bg1"/>
                </a:solidFill>
              </a:rPr>
              <a:t>. </a:t>
            </a:r>
          </a:p>
          <a:p>
            <a:pPr algn="just">
              <a:lnSpc>
                <a:spcPct val="120000"/>
              </a:lnSpc>
            </a:pPr>
            <a:r>
              <a:rPr lang="en-US" sz="7200" dirty="0">
                <a:solidFill>
                  <a:schemeClr val="bg1"/>
                </a:solidFill>
              </a:rPr>
              <a:t>The </a:t>
            </a:r>
            <a:r>
              <a:rPr lang="en-US" sz="7200" dirty="0" err="1">
                <a:solidFill>
                  <a:schemeClr val="bg1"/>
                </a:solidFill>
              </a:rPr>
              <a:t>onErrorResponse</a:t>
            </a:r>
            <a:r>
              <a:rPr lang="en-US" sz="7200" dirty="0">
                <a:solidFill>
                  <a:schemeClr val="bg1"/>
                </a:solidFill>
              </a:rPr>
              <a:t> method from the volley library [10] is a library used for networking that requests queuing and prioritization. </a:t>
            </a:r>
          </a:p>
          <a:p>
            <a:pPr algn="just">
              <a:lnSpc>
                <a:spcPct val="120000"/>
              </a:lnSpc>
            </a:pPr>
            <a:r>
              <a:rPr lang="en-US" sz="7200" dirty="0">
                <a:solidFill>
                  <a:schemeClr val="bg1"/>
                </a:solidFill>
              </a:rPr>
              <a:t>The </a:t>
            </a:r>
            <a:r>
              <a:rPr lang="en-US" sz="7200" dirty="0" err="1">
                <a:solidFill>
                  <a:schemeClr val="bg1"/>
                </a:solidFill>
              </a:rPr>
              <a:t>hasmap</a:t>
            </a:r>
            <a:r>
              <a:rPr lang="en-US" sz="7200" dirty="0">
                <a:solidFill>
                  <a:schemeClr val="bg1"/>
                </a:solidFill>
              </a:rPr>
              <a:t> will save the search result in a data structure which is a table with keys and corresponding values. In our case, it holds the city and the blood group.</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85C534-8916-4A65-B610-77DEA4AEAF94}"/>
              </a:ext>
            </a:extLst>
          </p:cNvPr>
          <p:cNvSpPr/>
          <p:nvPr/>
        </p:nvSpPr>
        <p:spPr>
          <a:xfrm>
            <a:off x="2294793" y="724275"/>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395A1568-F7D0-4714-9CBC-B202BE763735}"/>
              </a:ext>
            </a:extLst>
          </p:cNvPr>
          <p:cNvSpPr/>
          <p:nvPr/>
        </p:nvSpPr>
        <p:spPr>
          <a:xfrm rot="5400000">
            <a:off x="-1169375"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F91C3DFF-5886-4DCE-9503-E40E578D4645}"/>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D92A1C3-F9B6-4F90-98AE-DCE8722BC915}"/>
              </a:ext>
            </a:extLst>
          </p:cNvPr>
          <p:cNvSpPr>
            <a:spLocks noGrp="1"/>
          </p:cNvSpPr>
          <p:nvPr>
            <p:ph type="sldNum" sz="quarter" idx="12"/>
          </p:nvPr>
        </p:nvSpPr>
        <p:spPr/>
        <p:txBody>
          <a:bodyPr/>
          <a:lstStyle/>
          <a:p>
            <a:fld id="{83BB11B7-C59A-40C1-9882-82DAEDFE28A6}" type="slidenum">
              <a:rPr lang="en-US" smtClean="0"/>
              <a:t>5</a:t>
            </a:fld>
            <a:endParaRPr lang="en-US"/>
          </a:p>
        </p:txBody>
      </p:sp>
      <p:pic>
        <p:nvPicPr>
          <p:cNvPr id="19" name="Picture 18">
            <a:extLst>
              <a:ext uri="{FF2B5EF4-FFF2-40B4-BE49-F238E27FC236}">
                <a16:creationId xmlns:a16="http://schemas.microsoft.com/office/drawing/2014/main" id="{A84A626E-4823-41DE-B54D-EF08D47799D3}"/>
              </a:ext>
            </a:extLst>
          </p:cNvPr>
          <p:cNvPicPr>
            <a:picLocks noChangeAspect="1"/>
          </p:cNvPicPr>
          <p:nvPr/>
        </p:nvPicPr>
        <p:blipFill>
          <a:blip r:embed="rId2"/>
          <a:stretch>
            <a:fillRect/>
          </a:stretch>
        </p:blipFill>
        <p:spPr>
          <a:xfrm>
            <a:off x="5917435" y="947575"/>
            <a:ext cx="6038095" cy="1519052"/>
          </a:xfrm>
          <a:prstGeom prst="rect">
            <a:avLst/>
          </a:prstGeom>
        </p:spPr>
      </p:pic>
      <p:pic>
        <p:nvPicPr>
          <p:cNvPr id="21" name="Picture 20">
            <a:extLst>
              <a:ext uri="{FF2B5EF4-FFF2-40B4-BE49-F238E27FC236}">
                <a16:creationId xmlns:a16="http://schemas.microsoft.com/office/drawing/2014/main" id="{8C2818CE-3C84-40E2-BBA3-107A5E8CBF51}"/>
              </a:ext>
            </a:extLst>
          </p:cNvPr>
          <p:cNvPicPr>
            <a:picLocks noChangeAspect="1"/>
          </p:cNvPicPr>
          <p:nvPr/>
        </p:nvPicPr>
        <p:blipFill>
          <a:blip r:embed="rId3"/>
          <a:stretch>
            <a:fillRect/>
          </a:stretch>
        </p:blipFill>
        <p:spPr>
          <a:xfrm>
            <a:off x="5917435" y="2397432"/>
            <a:ext cx="6038095" cy="3314389"/>
          </a:xfrm>
          <a:prstGeom prst="rect">
            <a:avLst/>
          </a:prstGeom>
        </p:spPr>
      </p:pic>
      <p:sp>
        <p:nvSpPr>
          <p:cNvPr id="22" name="Subtitle 2">
            <a:extLst>
              <a:ext uri="{FF2B5EF4-FFF2-40B4-BE49-F238E27FC236}">
                <a16:creationId xmlns:a16="http://schemas.microsoft.com/office/drawing/2014/main" id="{E52B2F17-4AAF-4EF9-9ED5-92A3B2A0C65E}"/>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dirty="0"/>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936607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D8D64726-E901-47CC-89E9-F316B3E0D06A}"/>
              </a:ext>
            </a:extLst>
          </p:cNvPr>
          <p:cNvSpPr txBox="1">
            <a:spLocks/>
          </p:cNvSpPr>
          <p:nvPr/>
        </p:nvSpPr>
        <p:spPr>
          <a:xfrm>
            <a:off x="2423955" y="915611"/>
            <a:ext cx="4304354" cy="5377825"/>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Main code 2</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Using the library of fast android networking [10], the method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uploadRquest</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is created to allow the user to a file to a server. </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attribute path will get through an URL provided by the user in the interface of creating a request.</a:t>
            </a:r>
          </a:p>
          <a:p>
            <a:pPr algn="l"/>
            <a:endPar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AndroidNetworking.upload</a:t>
            </a:r>
            <a:r>
              <a:rPr lang="en-US" sz="2300" i="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function will upload the entered values and insert them into the database using the endpoint file that connects the application to the database </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implemented library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android.Preference</a:t>
            </a:r>
            <a:r>
              <a:rPr lang="en-US" sz="2300" i="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which is used to store data even if the application is closed,</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addMultipartFile</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is used to add the image file </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addQueryParameter</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holds the values to be inserting the rows.</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onProgress</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calculates the progress of uploading the image file</a:t>
            </a:r>
          </a:p>
          <a:p>
            <a:pPr algn="l"/>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23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onResponse</a:t>
            </a:r>
            <a:r>
              <a:rPr lang="en-US" sz="2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receives the response from the database on the success of the insertion of the values</a:t>
            </a:r>
            <a:endParaRPr lang="en-US" sz="2300" b="1" dirty="0">
              <a:solidFill>
                <a:schemeClr val="bg1"/>
              </a:solidFill>
              <a:latin typeface="Times New Roman" panose="02020603050405020304" pitchFamily="18" charset="0"/>
              <a:cs typeface="Times New Roman" panose="02020603050405020304" pitchFamily="18" charset="0"/>
            </a:endParaRPr>
          </a:p>
          <a:p>
            <a:pPr algn="l"/>
            <a:endParaRPr lang="en-US" sz="2800" b="1" dirty="0">
              <a:solidFill>
                <a:schemeClr val="accent2">
                  <a:lumMod val="7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85C534-8916-4A65-B610-77DEA4AEAF94}"/>
              </a:ext>
            </a:extLst>
          </p:cNvPr>
          <p:cNvSpPr/>
          <p:nvPr/>
        </p:nvSpPr>
        <p:spPr>
          <a:xfrm>
            <a:off x="2294793" y="724275"/>
            <a:ext cx="9135207" cy="4571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395A1568-F7D0-4714-9CBC-B202BE763735}"/>
              </a:ext>
            </a:extLst>
          </p:cNvPr>
          <p:cNvSpPr/>
          <p:nvPr/>
        </p:nvSpPr>
        <p:spPr>
          <a:xfrm rot="5400000">
            <a:off x="-1169375"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F91C3DFF-5886-4DCE-9503-E40E578D4645}"/>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D92A1C3-F9B6-4F90-98AE-DCE8722BC915}"/>
              </a:ext>
            </a:extLst>
          </p:cNvPr>
          <p:cNvSpPr>
            <a:spLocks noGrp="1"/>
          </p:cNvSpPr>
          <p:nvPr>
            <p:ph type="sldNum" sz="quarter" idx="12"/>
          </p:nvPr>
        </p:nvSpPr>
        <p:spPr/>
        <p:txBody>
          <a:bodyPr/>
          <a:lstStyle/>
          <a:p>
            <a:fld id="{83BB11B7-C59A-40C1-9882-82DAEDFE28A6}" type="slidenum">
              <a:rPr lang="en-US" smtClean="0"/>
              <a:t>6</a:t>
            </a:fld>
            <a:endParaRPr lang="en-US"/>
          </a:p>
        </p:txBody>
      </p:sp>
      <p:pic>
        <p:nvPicPr>
          <p:cNvPr id="12" name="Picture 11">
            <a:extLst>
              <a:ext uri="{FF2B5EF4-FFF2-40B4-BE49-F238E27FC236}">
                <a16:creationId xmlns:a16="http://schemas.microsoft.com/office/drawing/2014/main" id="{2E5AEC3B-3B99-408C-8B0B-97209379ED46}"/>
              </a:ext>
            </a:extLst>
          </p:cNvPr>
          <p:cNvPicPr>
            <a:picLocks noChangeAspect="1"/>
          </p:cNvPicPr>
          <p:nvPr/>
        </p:nvPicPr>
        <p:blipFill rotWithShape="1">
          <a:blip r:embed="rId3"/>
          <a:srcRect l="-430" r="12958" b="4315"/>
          <a:stretch/>
        </p:blipFill>
        <p:spPr>
          <a:xfrm>
            <a:off x="6794115" y="769994"/>
            <a:ext cx="5323944" cy="5976226"/>
          </a:xfrm>
          <a:prstGeom prst="rect">
            <a:avLst/>
          </a:prstGeom>
        </p:spPr>
      </p:pic>
      <p:sp>
        <p:nvSpPr>
          <p:cNvPr id="17" name="Subtitle 2">
            <a:extLst>
              <a:ext uri="{FF2B5EF4-FFF2-40B4-BE49-F238E27FC236}">
                <a16:creationId xmlns:a16="http://schemas.microsoft.com/office/drawing/2014/main" id="{A657DE0E-AED1-4469-99F3-4163F2E47C83}"/>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dirty="0"/>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81693911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9598532"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Main code 3</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a:t>
            </a:r>
            <a:r>
              <a:rPr lang="en-US" sz="16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onBindViewHolder</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[13] is a method from the adapter abstract class used to update the item of the search result while scrolling the screen.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 listener has created to receive a click on the </a:t>
            </a:r>
            <a:r>
              <a:rPr lang="en-US" sz="1600" i="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callButton</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of the donor. </a:t>
            </a:r>
          </a:p>
          <a:p>
            <a:pPr algn="l"/>
            <a:r>
              <a:rPr lang="en-US"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if</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the </a:t>
            </a:r>
            <a:r>
              <a:rPr lang="en-US" sz="16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onClick</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method is called and the application will display a request of calling on the screen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if the permission is granted, an external intent is called allowing the application user to use the call service in his phone.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 case of permission denial, </a:t>
            </a:r>
          </a:p>
          <a:p>
            <a:pPr algn="l"/>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 error message will be presented.</a:t>
            </a: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294793" y="724275"/>
            <a:ext cx="9135207"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115965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7</a:t>
            </a:fld>
            <a:endParaRPr lang="en-US"/>
          </a:p>
        </p:txBody>
      </p:sp>
      <p:sp>
        <p:nvSpPr>
          <p:cNvPr id="3" name="Rectangle 2">
            <a:extLst>
              <a:ext uri="{FF2B5EF4-FFF2-40B4-BE49-F238E27FC236}">
                <a16:creationId xmlns:a16="http://schemas.microsoft.com/office/drawing/2014/main" id="{827EEB57-C051-44D8-B5E8-21624A35DC2F}"/>
              </a:ext>
            </a:extLst>
          </p:cNvPr>
          <p:cNvSpPr/>
          <p:nvPr/>
        </p:nvSpPr>
        <p:spPr>
          <a:xfrm>
            <a:off x="2234180" y="354943"/>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03DEFD-38ED-4650-A4B6-C6B3B8899471}"/>
              </a:ext>
            </a:extLst>
          </p:cNvPr>
          <p:cNvPicPr>
            <a:picLocks noChangeAspect="1"/>
          </p:cNvPicPr>
          <p:nvPr/>
        </p:nvPicPr>
        <p:blipFill>
          <a:blip r:embed="rId3"/>
          <a:stretch>
            <a:fillRect/>
          </a:stretch>
        </p:blipFill>
        <p:spPr>
          <a:xfrm>
            <a:off x="5517222" y="3224691"/>
            <a:ext cx="6421349" cy="3515337"/>
          </a:xfrm>
          <a:prstGeom prst="rect">
            <a:avLst/>
          </a:prstGeom>
        </p:spPr>
      </p:pic>
      <p:sp>
        <p:nvSpPr>
          <p:cNvPr id="13" name="Subtitle 2">
            <a:extLst>
              <a:ext uri="{FF2B5EF4-FFF2-40B4-BE49-F238E27FC236}">
                <a16:creationId xmlns:a16="http://schemas.microsoft.com/office/drawing/2014/main" id="{B7A0BE68-724D-49EE-B7B3-16EB69838DFB}"/>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dirty="0"/>
              <a:t>Main codes</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425852146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8</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E3F502B-810E-4121-8C77-BB48B5E0B9E2}"/>
              </a:ext>
            </a:extLst>
          </p:cNvPr>
          <p:cNvPicPr>
            <a:picLocks noChangeAspect="1"/>
          </p:cNvPicPr>
          <p:nvPr/>
        </p:nvPicPr>
        <p:blipFill>
          <a:blip r:embed="rId3"/>
          <a:stretch>
            <a:fillRect/>
          </a:stretch>
        </p:blipFill>
        <p:spPr>
          <a:xfrm>
            <a:off x="2689903" y="1631548"/>
            <a:ext cx="5846966" cy="1797452"/>
          </a:xfrm>
          <a:prstGeom prst="rect">
            <a:avLst/>
          </a:prstGeom>
        </p:spPr>
      </p:pic>
      <p:pic>
        <p:nvPicPr>
          <p:cNvPr id="14" name="Picture 13" descr="Diagram&#10;&#10;Description automatically generated">
            <a:extLst>
              <a:ext uri="{FF2B5EF4-FFF2-40B4-BE49-F238E27FC236}">
                <a16:creationId xmlns:a16="http://schemas.microsoft.com/office/drawing/2014/main" id="{66367C68-BF52-4A0A-981B-5877447329B1}"/>
              </a:ext>
            </a:extLst>
          </p:cNvPr>
          <p:cNvPicPr/>
          <p:nvPr/>
        </p:nvPicPr>
        <p:blipFill>
          <a:blip r:embed="rId4">
            <a:extLst>
              <a:ext uri="{28A0092B-C50C-407E-A947-70E740481C1C}">
                <a14:useLocalDpi xmlns:a14="http://schemas.microsoft.com/office/drawing/2010/main" val="0"/>
              </a:ext>
            </a:extLst>
          </a:blip>
          <a:stretch>
            <a:fillRect/>
          </a:stretch>
        </p:blipFill>
        <p:spPr>
          <a:xfrm>
            <a:off x="8840127" y="1258995"/>
            <a:ext cx="2687955" cy="4779010"/>
          </a:xfrm>
          <a:prstGeom prst="rect">
            <a:avLst/>
          </a:prstGeom>
          <a:ln>
            <a:solidFill>
              <a:schemeClr val="tx1"/>
            </a:solidFill>
          </a:ln>
        </p:spPr>
      </p:pic>
      <p:sp>
        <p:nvSpPr>
          <p:cNvPr id="17" name="Subtitle 2">
            <a:extLst>
              <a:ext uri="{FF2B5EF4-FFF2-40B4-BE49-F238E27FC236}">
                <a16:creationId xmlns:a16="http://schemas.microsoft.com/office/drawing/2014/main" id="{2BE0B164-CD99-4551-BA0B-FDD596EBBDBF}"/>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8171077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C96192B7-1131-47DE-BA15-58F17107F9C8}"/>
              </a:ext>
            </a:extLst>
          </p:cNvPr>
          <p:cNvSpPr txBox="1">
            <a:spLocks/>
          </p:cNvSpPr>
          <p:nvPr/>
        </p:nvSpPr>
        <p:spPr>
          <a:xfrm>
            <a:off x="2453055" y="951755"/>
            <a:ext cx="8077956" cy="5393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75000"/>
                  </a:schemeClr>
                </a:solidFill>
                <a:latin typeface="Times New Roman" panose="02020603050405020304" pitchFamily="18" charset="0"/>
                <a:cs typeface="Times New Roman" panose="02020603050405020304" pitchFamily="18" charset="0"/>
              </a:rPr>
              <a:t>Testing</a:t>
            </a:r>
          </a:p>
          <a:p>
            <a:pPr algn="l"/>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US" sz="2800" b="1" dirty="0">
              <a:solidFill>
                <a:schemeClr val="accent1">
                  <a:lumMod val="75000"/>
                </a:schemeClr>
              </a:solidFill>
            </a:endParaRPr>
          </a:p>
          <a:p>
            <a:pPr algn="l"/>
            <a:r>
              <a:rPr lang="en-US" sz="2800" b="1" dirty="0">
                <a:solidFill>
                  <a:schemeClr val="bg2">
                    <a:lumMod val="25000"/>
                  </a:schemeClr>
                </a:solidFill>
                <a:cs typeface="+mj-cs"/>
              </a:rPr>
              <a:t> </a:t>
            </a:r>
          </a:p>
          <a:p>
            <a:pPr algn="l"/>
            <a:endParaRPr lang="en-US" sz="2800" b="1" dirty="0">
              <a:solidFill>
                <a:schemeClr val="accent2">
                  <a:lumMod val="75000"/>
                </a:schemeClr>
              </a:solidFill>
              <a:cs typeface="+mj-cs"/>
            </a:endParaRPr>
          </a:p>
        </p:txBody>
      </p:sp>
      <p:sp>
        <p:nvSpPr>
          <p:cNvPr id="16" name="Rectangle 15">
            <a:extLst>
              <a:ext uri="{FF2B5EF4-FFF2-40B4-BE49-F238E27FC236}">
                <a16:creationId xmlns:a16="http://schemas.microsoft.com/office/drawing/2014/main" id="{4B88D1D6-1991-4D2C-813B-82049B5789DD}"/>
              </a:ext>
            </a:extLst>
          </p:cNvPr>
          <p:cNvSpPr/>
          <p:nvPr/>
        </p:nvSpPr>
        <p:spPr>
          <a:xfrm>
            <a:off x="2453055" y="724275"/>
            <a:ext cx="8976945" cy="70975"/>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F6682102-B7A7-4143-BC9E-1F32EA9B9C27}"/>
              </a:ext>
            </a:extLst>
          </p:cNvPr>
          <p:cNvSpPr/>
          <p:nvPr/>
        </p:nvSpPr>
        <p:spPr>
          <a:xfrm rot="5400000">
            <a:off x="-996602" y="3403555"/>
            <a:ext cx="6858000" cy="50889"/>
          </a:xfrm>
          <a:prstGeom prst="rect">
            <a:avLst/>
          </a:prstGeom>
          <a:solidFill>
            <a:schemeClr val="accent1">
              <a:lumMod val="75000"/>
              <a:alpha val="80000"/>
            </a:schemeClr>
          </a:solidFill>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3CB342F3-D1DA-4F82-9D9C-40A9172D1E58}"/>
              </a:ext>
            </a:extLst>
          </p:cNvPr>
          <p:cNvSpPr>
            <a:spLocks noGrp="1"/>
          </p:cNvSpPr>
          <p:nvPr>
            <p:ph type="sldNum" sz="quarter" idx="12"/>
          </p:nvPr>
        </p:nvSpPr>
        <p:spPr/>
        <p:txBody>
          <a:bodyPr/>
          <a:lstStyle/>
          <a:p>
            <a:fld id="{83BB11B7-C59A-40C1-9882-82DAEDFE28A6}" type="slidenum">
              <a:rPr lang="en-US" smtClean="0"/>
              <a:t>9</a:t>
            </a:fld>
            <a:endParaRPr lang="en-US"/>
          </a:p>
        </p:txBody>
      </p:sp>
      <p:sp>
        <p:nvSpPr>
          <p:cNvPr id="15" name="Rectangle 14">
            <a:extLst>
              <a:ext uri="{FF2B5EF4-FFF2-40B4-BE49-F238E27FC236}">
                <a16:creationId xmlns:a16="http://schemas.microsoft.com/office/drawing/2014/main" id="{74467E6C-29F9-4C08-8601-1C1BA8FF664D}"/>
              </a:ext>
            </a:extLst>
          </p:cNvPr>
          <p:cNvSpPr/>
          <p:nvPr/>
        </p:nvSpPr>
        <p:spPr>
          <a:xfrm>
            <a:off x="2453055" y="325752"/>
            <a:ext cx="6478305" cy="369332"/>
          </a:xfrm>
          <a:prstGeom prst="rect">
            <a:avLst/>
          </a:prstGeom>
        </p:spPr>
        <p:txBody>
          <a:bodyPr wrap="square">
            <a:spAutoFit/>
          </a:bodyPr>
          <a:lstStyle/>
          <a:p>
            <a:r>
              <a:rPr lang="en-US" sz="1800" b="1"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rPr>
              <a:t>Bloodline: A System to Connect Blood Donors with Seekers</a:t>
            </a:r>
            <a:endParaRPr lang="en-US" sz="1800" dirty="0">
              <a:solidFill>
                <a:schemeClr val="bg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E55C49B-553E-4614-981F-1AC1F08A27A0}"/>
              </a:ext>
            </a:extLst>
          </p:cNvPr>
          <p:cNvPicPr>
            <a:picLocks noChangeAspect="1"/>
          </p:cNvPicPr>
          <p:nvPr/>
        </p:nvPicPr>
        <p:blipFill>
          <a:blip r:embed="rId3"/>
          <a:stretch>
            <a:fillRect/>
          </a:stretch>
        </p:blipFill>
        <p:spPr>
          <a:xfrm>
            <a:off x="3142732" y="2073076"/>
            <a:ext cx="7981950" cy="2771775"/>
          </a:xfrm>
          <a:prstGeom prst="rect">
            <a:avLst/>
          </a:prstGeom>
        </p:spPr>
      </p:pic>
      <p:sp>
        <p:nvSpPr>
          <p:cNvPr id="10" name="Subtitle 2">
            <a:extLst>
              <a:ext uri="{FF2B5EF4-FFF2-40B4-BE49-F238E27FC236}">
                <a16:creationId xmlns:a16="http://schemas.microsoft.com/office/drawing/2014/main" id="{287763C7-7D5D-46AF-A532-4F15643FA562}"/>
              </a:ext>
            </a:extLst>
          </p:cNvPr>
          <p:cNvSpPr txBox="1">
            <a:spLocks/>
          </p:cNvSpPr>
          <p:nvPr/>
        </p:nvSpPr>
        <p:spPr>
          <a:xfrm>
            <a:off x="58520" y="1528983"/>
            <a:ext cx="2145323" cy="41165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b="1"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Overview:</a:t>
            </a:r>
          </a:p>
          <a:p>
            <a:pPr marL="342900" indent="-342900" algn="l">
              <a:lnSpc>
                <a:spcPct val="100000"/>
              </a:lnSpc>
              <a:buFont typeface="Wingdings" panose="05000000000000000000" pitchFamily="2" charset="2"/>
              <a:buChar char="Ø"/>
            </a:pPr>
            <a:r>
              <a:rPr lang="en-US" sz="2000" dirty="0">
                <a:solidFill>
                  <a:schemeClr val="bg1"/>
                </a:solidFill>
              </a:rPr>
              <a:t>Tools and languages </a:t>
            </a:r>
            <a:endParaRPr lang="en-US" sz="1800" dirty="0">
              <a:solidFill>
                <a:schemeClr val="bg1"/>
              </a:solidFill>
            </a:endParaRPr>
          </a:p>
          <a:p>
            <a:pPr marL="342900" indent="-342900" algn="l">
              <a:lnSpc>
                <a:spcPct val="100000"/>
              </a:lnSpc>
              <a:buFont typeface="Wingdings" panose="05000000000000000000" pitchFamily="2" charset="2"/>
              <a:buChar char="Ø"/>
            </a:pPr>
            <a:r>
              <a:rPr lang="en-US" sz="1800" dirty="0">
                <a:solidFill>
                  <a:schemeClr val="bg1">
                    <a:lumMod val="50000"/>
                  </a:schemeClr>
                </a:solidFill>
              </a:rPr>
              <a:t>Mapping design to implementation</a:t>
            </a:r>
          </a:p>
          <a:p>
            <a:pPr marL="342900" indent="-342900" algn="l">
              <a:lnSpc>
                <a:spcPct val="100000"/>
              </a:lnSpc>
              <a:buFont typeface="Wingdings" panose="05000000000000000000" pitchFamily="2" charset="2"/>
              <a:buChar char="Ø"/>
            </a:pPr>
            <a:r>
              <a:rPr lang="en-US" sz="1800" dirty="0">
                <a:solidFill>
                  <a:schemeClr val="bg1"/>
                </a:solidFill>
              </a:rPr>
              <a:t>Main codes</a:t>
            </a:r>
          </a:p>
          <a:p>
            <a:pPr marL="342900" indent="-342900" algn="l">
              <a:lnSpc>
                <a:spcPct val="100000"/>
              </a:lnSpc>
              <a:buFont typeface="Wingdings" panose="05000000000000000000" pitchFamily="2" charset="2"/>
              <a:buChar char="Ø"/>
            </a:pPr>
            <a:r>
              <a:rPr lang="en-US" dirty="0"/>
              <a:t>Testing</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Results and discussion</a:t>
            </a:r>
          </a:p>
          <a:p>
            <a:pPr marL="342900" indent="-342900" algn="l">
              <a:lnSpc>
                <a:spcPct val="100000"/>
              </a:lnSpc>
              <a:buFont typeface="Wingdings" panose="05000000000000000000" pitchFamily="2" charset="2"/>
              <a:buChar char="Ø"/>
            </a:pPr>
            <a:r>
              <a:rPr lang="en-US" sz="1800" dirty="0">
                <a:solidFill>
                  <a:schemeClr val="bg1">
                    <a:lumMod val="50000"/>
                  </a:schemeClr>
                </a:solidFill>
              </a:rPr>
              <a:t>Conclusion</a:t>
            </a:r>
          </a:p>
          <a:p>
            <a:pPr algn="l">
              <a:lnSpc>
                <a:spcPct val="100000"/>
              </a:lnSpc>
            </a:pPr>
            <a:endParaRPr lang="en-US" sz="1800" dirty="0">
              <a:solidFill>
                <a:schemeClr val="bg1">
                  <a:lumMod val="50000"/>
                </a:schemeClr>
              </a:solidFill>
            </a:endParaRPr>
          </a:p>
        </p:txBody>
      </p:sp>
    </p:spTree>
    <p:extLst>
      <p:ext uri="{BB962C8B-B14F-4D97-AF65-F5344CB8AC3E}">
        <p14:creationId xmlns:p14="http://schemas.microsoft.com/office/powerpoint/2010/main" val="2903522421"/>
      </p:ext>
    </p:extLst>
  </p:cSld>
  <p:clrMapOvr>
    <a:masterClrMapping/>
  </p:clrMapOvr>
  <p:transition spd="slow">
    <p:wipe/>
  </p:transition>
</p:sld>
</file>

<file path=ppt/theme/theme1.xml><?xml version="1.0" encoding="utf-8"?>
<a:theme xmlns:a="http://schemas.openxmlformats.org/drawingml/2006/main" name="Parcel">
  <a:themeElements>
    <a:clrScheme name="Custom 7">
      <a:dk1>
        <a:sysClr val="windowText" lastClr="000000"/>
      </a:dk1>
      <a:lt1>
        <a:sysClr val="window" lastClr="FFFFFF"/>
      </a:lt1>
      <a:dk2>
        <a:srgbClr val="696464"/>
      </a:dk2>
      <a:lt2>
        <a:srgbClr val="E9E5DC"/>
      </a:lt2>
      <a:accent1>
        <a:srgbClr val="D34817"/>
      </a:accent1>
      <a:accent2>
        <a:srgbClr val="E99C93"/>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1601</Words>
  <Application>Microsoft Office PowerPoint</Application>
  <PresentationFormat>Widescreen</PresentationFormat>
  <Paragraphs>343</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LINA,ALI,MOHAMMED,ALHURI</dc:creator>
  <cp:lastModifiedBy>LINA,ALI,MOHAMMED,ALHURI</cp:lastModifiedBy>
  <cp:revision>27</cp:revision>
  <dcterms:created xsi:type="dcterms:W3CDTF">2020-11-12T23:04:09Z</dcterms:created>
  <dcterms:modified xsi:type="dcterms:W3CDTF">2022-08-05T19:11:13Z</dcterms:modified>
</cp:coreProperties>
</file>