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26"/>
  </p:notesMasterIdLst>
  <p:sldIdLst>
    <p:sldId id="335" r:id="rId5"/>
    <p:sldId id="351" r:id="rId6"/>
    <p:sldId id="365" r:id="rId7"/>
    <p:sldId id="366" r:id="rId8"/>
    <p:sldId id="343" r:id="rId9"/>
    <p:sldId id="347" r:id="rId10"/>
    <p:sldId id="385" r:id="rId11"/>
    <p:sldId id="386" r:id="rId12"/>
    <p:sldId id="387" r:id="rId13"/>
    <p:sldId id="370" r:id="rId14"/>
    <p:sldId id="375" r:id="rId15"/>
    <p:sldId id="376" r:id="rId16"/>
    <p:sldId id="321" r:id="rId17"/>
    <p:sldId id="357" r:id="rId18"/>
    <p:sldId id="352" r:id="rId19"/>
    <p:sldId id="374" r:id="rId20"/>
    <p:sldId id="390" r:id="rId21"/>
    <p:sldId id="356" r:id="rId22"/>
    <p:sldId id="362" r:id="rId23"/>
    <p:sldId id="354" r:id="rId24"/>
    <p:sldId id="35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317" autoAdjust="0"/>
  </p:normalViewPr>
  <p:slideViewPr>
    <p:cSldViewPr snapToGrid="0">
      <p:cViewPr varScale="1">
        <p:scale>
          <a:sx n="59" d="100"/>
          <a:sy n="59" d="100"/>
        </p:scale>
        <p:origin x="964" y="44"/>
      </p:cViewPr>
      <p:guideLst>
        <p:guide orient="horz" pos="3672"/>
        <p:guide pos="3840"/>
      </p:guideLst>
    </p:cSldViewPr>
  </p:slideViewPr>
  <p:outlineViewPr>
    <p:cViewPr>
      <p:scale>
        <a:sx n="33" d="100"/>
        <a:sy n="33" d="100"/>
      </p:scale>
      <p:origin x="0" y="-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Helvetica Neue"/>
              </a:rPr>
              <a:t>We reduce bias in the embedding by </a:t>
            </a:r>
            <a:r>
              <a:rPr lang="en-US" b="1" i="0" dirty="0">
                <a:solidFill>
                  <a:srgbClr val="202124"/>
                </a:solidFill>
                <a:effectLst/>
                <a:latin typeface="Helvetica Neue"/>
              </a:rPr>
              <a:t>adding a regularization term to the objective function that penalizes cosine similarity to the gender direction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75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9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1158847" cy="5824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8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8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4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A4B708A-874B-4F75-A235-6908EB43FA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7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0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978781"/>
            <a:ext cx="1589372" cy="1325563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r>
              <a:rPr lang="en-US" dirty="0"/>
              <a:t>“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4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3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8" orient="horz" pos="3072" userDrawn="1">
          <p15:clr>
            <a:srgbClr val="FBAE40"/>
          </p15:clr>
        </p15:guide>
        <p15:guide id="13" pos="6384" userDrawn="1">
          <p15:clr>
            <a:srgbClr val="FBAE40"/>
          </p15:clr>
        </p15:guide>
        <p15:guide id="14" orient="horz" pos="3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56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14" pos="1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71" r:id="rId4"/>
    <p:sldLayoutId id="2147483678" r:id="rId5"/>
    <p:sldLayoutId id="2147483676" r:id="rId6"/>
    <p:sldLayoutId id="2147483677" r:id="rId7"/>
    <p:sldLayoutId id="2147483660" r:id="rId8"/>
    <p:sldLayoutId id="2147483675" r:id="rId9"/>
    <p:sldLayoutId id="2147483679" r:id="rId10"/>
    <p:sldLayoutId id="2147483680" r:id="rId11"/>
    <p:sldLayoutId id="2147483681" r:id="rId12"/>
    <p:sldLayoutId id="214748368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 userDrawn="1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 userDrawn="1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 userDrawn="1">
          <p15:clr>
            <a:srgbClr val="F26B43"/>
          </p15:clr>
        </p15:guide>
        <p15:guide id="18" orient="horz" pos="3672" userDrawn="1">
          <p15:clr>
            <a:srgbClr val="F26B43"/>
          </p15:clr>
        </p15:guide>
        <p15:guide id="19" pos="3984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nologyreview.com/2021/04/01/1021619/ai-data-errors-warp-machine-learning-progress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n illustration of old-fashioned balance scales weighing data in their pans.">
            <a:extLst>
              <a:ext uri="{FF2B5EF4-FFF2-40B4-BE49-F238E27FC236}">
                <a16:creationId xmlns:a16="http://schemas.microsoft.com/office/drawing/2014/main" id="{226AD181-1712-118C-65CE-4AB5EF9A6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" t="5061" r="2595" b="4845"/>
          <a:stretch/>
        </p:blipFill>
        <p:spPr bwMode="auto">
          <a:xfrm>
            <a:off x="3200400" y="109330"/>
            <a:ext cx="4890052" cy="265374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89" y="1723369"/>
            <a:ext cx="10923622" cy="2113466"/>
          </a:xfrm>
        </p:spPr>
        <p:txBody>
          <a:bodyPr/>
          <a:lstStyle/>
          <a:p>
            <a:r>
              <a:rPr lang="en-US" sz="4400" kern="1200" cap="all" spc="800" baseline="0" dirty="0">
                <a:latin typeface="+mj-lt"/>
                <a:ea typeface="+mj-ea"/>
                <a:cs typeface="+mj-cs"/>
              </a:rPr>
              <a:t>Ethics: Bias and Fairness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CC17-4660-124A-8996-54F15FD169C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 dirty="0"/>
              <a:t>Lighting talk</a:t>
            </a:r>
            <a:r>
              <a:rPr lang="en-US" dirty="0"/>
              <a:t>      Lina Alhuri          August 9, 2022</a:t>
            </a:r>
          </a:p>
        </p:txBody>
      </p:sp>
    </p:spTree>
    <p:extLst>
      <p:ext uri="{BB962C8B-B14F-4D97-AF65-F5344CB8AC3E}">
        <p14:creationId xmlns:p14="http://schemas.microsoft.com/office/powerpoint/2010/main" val="26054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A1CB-69A9-A44F-F7A7-49D1CD4A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Bias in Modeling:</a:t>
            </a:r>
            <a:endParaRPr lang="en-US" sz="36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F5534E-6E17-A63B-642B-5CFA3ECEFE4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630060-5DC0-5B2D-ACAC-C5E094CDB481}"/>
              </a:ext>
            </a:extLst>
          </p:cNvPr>
          <p:cNvSpPr txBox="1"/>
          <p:nvPr/>
        </p:nvSpPr>
        <p:spPr>
          <a:xfrm>
            <a:off x="1028700" y="4141033"/>
            <a:ext cx="1071438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lack of both interpretability and </a:t>
            </a:r>
            <a:r>
              <a:rPr lang="en-US" sz="2000" dirty="0" err="1">
                <a:solidFill>
                  <a:schemeClr val="bg1"/>
                </a:solidFill>
              </a:rPr>
              <a:t>explainability</a:t>
            </a:r>
            <a:r>
              <a:rPr lang="en-US" sz="2000" dirty="0">
                <a:solidFill>
                  <a:schemeClr val="bg1"/>
                </a:solidFill>
              </a:rPr>
              <a:t> in models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MT"/>
              </a:rPr>
              <a:t>H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ArialMT"/>
              </a:rPr>
              <a:t>ow to analyze errors and bias amplification? </a:t>
            </a:r>
            <a:r>
              <a:rPr lang="en-US" sz="2000" dirty="0">
                <a:solidFill>
                  <a:schemeClr val="bg1"/>
                </a:solidFill>
              </a:rPr>
              <a:t>Because it detects patterns and replicate them at scale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solidFill>
                <a:schemeClr val="bg1"/>
              </a:solidFill>
              <a:latin typeface="ArialMT"/>
            </a:endParaRP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40D955C6-29EB-7345-38D1-BC9E651DA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275" y="2072461"/>
            <a:ext cx="7620000" cy="17405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B3FCB3-4986-6378-73B0-910E7B1BFBB4}"/>
              </a:ext>
            </a:extLst>
          </p:cNvPr>
          <p:cNvSpPr txBox="1"/>
          <p:nvPr/>
        </p:nvSpPr>
        <p:spPr>
          <a:xfrm>
            <a:off x="6585418" y="6238473"/>
            <a:ext cx="6390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Begley, Tom, et al. "</a:t>
            </a:r>
            <a:r>
              <a:rPr lang="en-US" sz="1200" dirty="0" err="1">
                <a:solidFill>
                  <a:schemeClr val="bg1"/>
                </a:solidFill>
              </a:rPr>
              <a:t>Explainability</a:t>
            </a:r>
            <a:r>
              <a:rPr lang="en-US" sz="1200" dirty="0">
                <a:solidFill>
                  <a:schemeClr val="bg1"/>
                </a:solidFill>
              </a:rPr>
              <a:t> for fair machine learning." (2020).‏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1AF846-A7C6-6019-EAE8-6566B423EF3F}"/>
              </a:ext>
            </a:extLst>
          </p:cNvPr>
          <p:cNvSpPr txBox="1"/>
          <p:nvPr/>
        </p:nvSpPr>
        <p:spPr>
          <a:xfrm>
            <a:off x="6096000" y="6461611"/>
            <a:ext cx="591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Lloyd, Kirsten. "Bias amplification in artificial intelligence systems."  (2018).‏</a:t>
            </a:r>
          </a:p>
        </p:txBody>
      </p:sp>
    </p:spTree>
    <p:extLst>
      <p:ext uri="{BB962C8B-B14F-4D97-AF65-F5344CB8AC3E}">
        <p14:creationId xmlns:p14="http://schemas.microsoft.com/office/powerpoint/2010/main" val="1262859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meline&#10;&#10;Description automatically generated">
            <a:extLst>
              <a:ext uri="{FF2B5EF4-FFF2-40B4-BE49-F238E27FC236}">
                <a16:creationId xmlns:a16="http://schemas.microsoft.com/office/drawing/2014/main" id="{B61FD409-5891-A3CF-5EE5-BA871B9A86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8" t="10666" r="5403" b="8444"/>
          <a:stretch/>
        </p:blipFill>
        <p:spPr>
          <a:xfrm>
            <a:off x="548640" y="22727"/>
            <a:ext cx="10667999" cy="68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42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F27C8A-686F-A900-8229-9438BDC5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Word Embedding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4DF042-E4D8-DA91-89D1-3DC48CC8912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0F120-15DC-4E27-7400-EE8BF3991440}"/>
              </a:ext>
            </a:extLst>
          </p:cNvPr>
          <p:cNvSpPr txBox="1"/>
          <p:nvPr/>
        </p:nvSpPr>
        <p:spPr>
          <a:xfrm>
            <a:off x="1210088" y="2227063"/>
            <a:ext cx="9444659" cy="2905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Menlo"/>
              </a:rPr>
              <a:t>King — Man + Woman = Queen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harter"/>
              </a:rPr>
              <a:t>The same word embeddings were also captured the following relationships:</a:t>
            </a: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Menlo"/>
              </a:rPr>
              <a:t>Computer-programmer — Man + Woman = Home-Maker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algn="l"/>
            <a:r>
              <a:rPr lang="en-US" sz="20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ArialMT"/>
              </a:rPr>
              <a:t>Bias in language</a:t>
            </a:r>
          </a:p>
          <a:p>
            <a:pPr algn="l">
              <a:lnSpc>
                <a:spcPct val="150000"/>
              </a:lnSpc>
            </a:pPr>
            <a:r>
              <a:rPr lang="en-US" sz="2000" b="0" i="0" u="none" strike="noStrike" baseline="0" dirty="0">
                <a:solidFill>
                  <a:schemeClr val="bg1"/>
                </a:solidFill>
                <a:latin typeface="ArialMT"/>
              </a:rPr>
              <a:t>● Stereotypes, toxic comments and other expressions of social biases</a:t>
            </a:r>
          </a:p>
          <a:p>
            <a:pPr algn="l">
              <a:lnSpc>
                <a:spcPct val="150000"/>
              </a:lnSpc>
            </a:pPr>
            <a:r>
              <a:rPr lang="en-US" sz="2000" b="0" i="0" u="none" strike="noStrike" baseline="0" dirty="0">
                <a:solidFill>
                  <a:schemeClr val="bg1"/>
                </a:solidFill>
                <a:latin typeface="ArialMT"/>
              </a:rPr>
              <a:t>● Historical human biases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8584A2-DD7A-D95D-D687-9BC9BD37B534}"/>
              </a:ext>
            </a:extLst>
          </p:cNvPr>
          <p:cNvSpPr txBox="1"/>
          <p:nvPr/>
        </p:nvSpPr>
        <p:spPr>
          <a:xfrm>
            <a:off x="6599583" y="6256553"/>
            <a:ext cx="5505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Zhao,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Jieyu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"Gender bias in contextualized word embeddings." 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(2019).‏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21833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9BB335-2462-3D47-A2A8-85BA2D85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Translation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A4ADA-7998-4A9D-939E-3A1B16A0F2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289162-3813-E9AC-FAF9-43BA013B15B0}"/>
              </a:ext>
            </a:extLst>
          </p:cNvPr>
          <p:cNvSpPr txBox="1"/>
          <p:nvPr/>
        </p:nvSpPr>
        <p:spPr>
          <a:xfrm>
            <a:off x="1028700" y="2033462"/>
            <a:ext cx="9344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Droid Serif"/>
              </a:rPr>
              <a:t>Google Translate has been accused of stereotyping based on gender</a:t>
            </a:r>
            <a:r>
              <a:rPr lang="en-US" sz="2400" dirty="0">
                <a:solidFill>
                  <a:schemeClr val="bg1"/>
                </a:solidFill>
                <a:latin typeface="Droid Serif"/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9E9F91-309A-1426-CE9E-D382AA6C5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418" y="2721094"/>
            <a:ext cx="5341002" cy="313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B036D7-0778-1BFC-17EE-839B71E14E41}"/>
              </a:ext>
            </a:extLst>
          </p:cNvPr>
          <p:cNvSpPr txBox="1"/>
          <p:nvPr/>
        </p:nvSpPr>
        <p:spPr>
          <a:xfrm>
            <a:off x="6139014" y="6278875"/>
            <a:ext cx="583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https://ai.googleblog.com/2018/12/providing-gender-specific-translations.html</a:t>
            </a:r>
          </a:p>
        </p:txBody>
      </p:sp>
    </p:spTree>
    <p:extLst>
      <p:ext uri="{BB962C8B-B14F-4D97-AF65-F5344CB8AC3E}">
        <p14:creationId xmlns:p14="http://schemas.microsoft.com/office/powerpoint/2010/main" val="3622761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F2A1D23A-3547-6DA4-4E34-C6B6CB9C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4876800" cy="64528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Bias in Evaluation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D4970AD-3D36-FDEC-419E-496A783AB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743199"/>
            <a:ext cx="5487924" cy="31114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Evaluating a model irrespective to smaller groups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endParaRPr lang="en-US" b="1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dirty="0"/>
              <a:t>FP &amp; FN rates, “the cost” of misclassification.</a:t>
            </a:r>
          </a:p>
          <a:p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24A653-C4CC-60D1-DB6B-9F48F42A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324" y="2743199"/>
            <a:ext cx="4837176" cy="1717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80459-07AE-C81E-996A-C7B095AC3A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5CEABB6-07DC-46E8-9B57-56EC44A396E5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316656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b="0" i="0" dirty="0">
                <a:effectLst/>
                <a:latin typeface="Roboto" panose="02000000000000000000" pitchFamily="2" charset="0"/>
              </a:rPr>
              <a:t>How To Make ML Fairer?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07C02-54FF-4B71-8E0D-7F4BCFC6A6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529241-5517-094D-8365-77164D7362C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028700" y="1761711"/>
            <a:ext cx="9011824" cy="19431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200" i="0" dirty="0">
                <a:solidFill>
                  <a:srgbClr val="080809"/>
                </a:solidFill>
                <a:effectLst/>
                <a:latin typeface="+mj-lt"/>
              </a:rPr>
              <a:t>Avoid data </a:t>
            </a:r>
            <a:r>
              <a:rPr lang="en-US" sz="2200" dirty="0">
                <a:solidFill>
                  <a:srgbClr val="080809"/>
                </a:solidFill>
                <a:latin typeface="+mj-lt"/>
              </a:rPr>
              <a:t>s</a:t>
            </a:r>
            <a:r>
              <a:rPr lang="en-US" sz="2200" i="0" dirty="0">
                <a:solidFill>
                  <a:srgbClr val="080809"/>
                </a:solidFill>
                <a:effectLst/>
                <a:latin typeface="+mj-lt"/>
              </a:rPr>
              <a:t>election </a:t>
            </a:r>
            <a:r>
              <a:rPr lang="en-US" sz="2200" dirty="0">
                <a:solidFill>
                  <a:srgbClr val="080809"/>
                </a:solidFill>
                <a:latin typeface="+mj-lt"/>
              </a:rPr>
              <a:t>b</a:t>
            </a:r>
            <a:r>
              <a:rPr lang="en-US" sz="2200" i="0" dirty="0">
                <a:solidFill>
                  <a:srgbClr val="080809"/>
                </a:solidFill>
                <a:effectLst/>
                <a:latin typeface="+mj-lt"/>
              </a:rPr>
              <a:t>ias: </a:t>
            </a:r>
            <a:r>
              <a:rPr lang="en-US" sz="2200" dirty="0">
                <a:solidFill>
                  <a:srgbClr val="080809"/>
                </a:solidFill>
                <a:latin typeface="+mj-lt"/>
              </a:rPr>
              <a:t>s</a:t>
            </a:r>
            <a:r>
              <a:rPr lang="en-US" sz="2200" i="0" dirty="0">
                <a:solidFill>
                  <a:srgbClr val="080809"/>
                </a:solidFill>
                <a:effectLst/>
                <a:latin typeface="+mj-lt"/>
              </a:rPr>
              <a:t>imple random sampling</a:t>
            </a:r>
            <a:endParaRPr lang="en-US" sz="22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+mj-lt"/>
              </a:rPr>
              <a:t>More training data on unprotected classes</a:t>
            </a:r>
          </a:p>
          <a:p>
            <a:pPr>
              <a:lnSpc>
                <a:spcPct val="150000"/>
              </a:lnSpc>
            </a:pPr>
            <a:r>
              <a:rPr lang="en-US" sz="2200" i="0" dirty="0">
                <a:solidFill>
                  <a:srgbClr val="080809"/>
                </a:solidFill>
                <a:effectLst/>
                <a:latin typeface="+mj-lt"/>
              </a:rPr>
              <a:t>You should choose an appropriate imputation method to minimize the ML bias and add new imputed values.</a:t>
            </a:r>
          </a:p>
          <a:p>
            <a:pPr>
              <a:lnSpc>
                <a:spcPct val="150000"/>
              </a:lnSpc>
            </a:pPr>
            <a:r>
              <a:rPr lang="en-US" sz="2200" i="0" kern="120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Feature scaling is necessary to understand these features at the same scale.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37DE6F-3603-EFFB-F087-A05443D1B833}"/>
              </a:ext>
            </a:extLst>
          </p:cNvPr>
          <p:cNvSpPr txBox="1"/>
          <p:nvPr/>
        </p:nvSpPr>
        <p:spPr>
          <a:xfrm>
            <a:off x="5280991" y="6283259"/>
            <a:ext cx="71164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</a:rPr>
              <a:t>Hellström</a:t>
            </a:r>
            <a:r>
              <a:rPr lang="en-US" sz="1050" dirty="0">
                <a:solidFill>
                  <a:schemeClr val="bg1"/>
                </a:solidFill>
              </a:rPr>
              <a:t>, Thomas, Virginia Dignum, and </a:t>
            </a:r>
            <a:r>
              <a:rPr lang="en-US" sz="1050" dirty="0" err="1">
                <a:solidFill>
                  <a:schemeClr val="bg1"/>
                </a:solidFill>
              </a:rPr>
              <a:t>Suna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Bensch</a:t>
            </a:r>
            <a:r>
              <a:rPr lang="en-US" sz="1050" dirty="0">
                <a:solidFill>
                  <a:schemeClr val="bg1"/>
                </a:solidFill>
              </a:rPr>
              <a:t>. "Bias in Machine Learning--What is it Good for?.</a:t>
            </a:r>
          </a:p>
        </p:txBody>
      </p:sp>
    </p:spTree>
    <p:extLst>
      <p:ext uri="{BB962C8B-B14F-4D97-AF65-F5344CB8AC3E}">
        <p14:creationId xmlns:p14="http://schemas.microsoft.com/office/powerpoint/2010/main" val="244918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3258570-A01D-47F4-8478-FE2B73D1D9C4}"/>
              </a:ext>
            </a:extLst>
          </p:cNvPr>
          <p:cNvSpPr txBox="1"/>
          <p:nvPr/>
        </p:nvSpPr>
        <p:spPr>
          <a:xfrm>
            <a:off x="1346752" y="2514600"/>
            <a:ext cx="9596231" cy="290453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fontAlgn="base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EB Garamond" panose="020B0604020202020204" pitchFamily="2" charset="0"/>
              </a:rPr>
              <a:t> If you rely on data collected via electronic or mechanical sensors, then equipment problems can introduce bias. This is often the </a:t>
            </a:r>
            <a:r>
              <a:rPr lang="en-US" sz="2400" dirty="0">
                <a:solidFill>
                  <a:srgbClr val="FF0000"/>
                </a:solidFill>
                <a:latin typeface="EB Garamond" panose="020B0604020202020204" pitchFamily="2" charset="0"/>
              </a:rPr>
              <a:t>hardest type of bias </a:t>
            </a:r>
            <a:r>
              <a:rPr lang="en-US" sz="2400" dirty="0">
                <a:solidFill>
                  <a:srgbClr val="000000"/>
                </a:solidFill>
                <a:latin typeface="EB Garamond" panose="020B0604020202020204" pitchFamily="2" charset="0"/>
              </a:rPr>
              <a:t>to detect and needs careful consideration, with investment in the latest digital and technology infrastructure.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C0EA4-9E2A-9566-F1D0-072F3D7C3F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0750" y="1087194"/>
            <a:ext cx="7810500" cy="871431"/>
          </a:xfrm>
        </p:spPr>
        <p:txBody>
          <a:bodyPr/>
          <a:lstStyle/>
          <a:p>
            <a:r>
              <a:rPr lang="en-US" sz="2800" b="1" kern="1200" dirty="0">
                <a:latin typeface="+mj-lt"/>
                <a:ea typeface="+mj-ea"/>
                <a:cs typeface="+mj-cs"/>
              </a:rPr>
              <a:t>Check for infrastructural issues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3C151C-88B0-A16C-05D3-0ECF80015A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782931A-7D25-4B4B-9464-57AE418934A3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sz="6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FE245D4-6219-68B9-1372-A1751F0A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978781"/>
            <a:ext cx="1589372" cy="13255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41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b="0" i="0" dirty="0">
                <a:effectLst/>
                <a:latin typeface="Roboto" panose="02000000000000000000" pitchFamily="2" charset="0"/>
              </a:rPr>
              <a:t>How To Make ML Fairer?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07C02-54FF-4B71-8E0D-7F4BCFC6A6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529241-5517-094D-8365-77164D7362C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028700" y="2457450"/>
            <a:ext cx="8907463" cy="19431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Make and Interpretable model to understand the decisions it makes (tricky for deep learning)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Monitor real-world performance and have a feedback loop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More guidelines and rules maybe strict testing and approval of models before deploying just like we do for new drugs.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34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7F87-5F5A-51D0-D843-2546C7537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9715500" cy="645284"/>
          </a:xfrm>
        </p:spPr>
        <p:txBody>
          <a:bodyPr/>
          <a:lstStyle/>
          <a:p>
            <a:r>
              <a:rPr lang="en-US" sz="3200" dirty="0"/>
              <a:t>Formulate your problem well to the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6999-D834-5033-AD89-3A97824AC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699" y="2321923"/>
            <a:ext cx="10242275" cy="3825952"/>
          </a:xfrm>
        </p:spPr>
        <p:txBody>
          <a:bodyPr/>
          <a:lstStyle/>
          <a:p>
            <a:r>
              <a:rPr lang="en-US" sz="2000" b="1" dirty="0"/>
              <a:t>Make sure to translate the question you want to do right to the machine</a:t>
            </a:r>
          </a:p>
          <a:p>
            <a:endParaRPr lang="en-US" dirty="0"/>
          </a:p>
          <a:p>
            <a:r>
              <a:rPr lang="en-US" i="1" dirty="0"/>
              <a:t>- To find who is sicker ?</a:t>
            </a:r>
          </a:p>
          <a:p>
            <a:endParaRPr lang="en-US" dirty="0"/>
          </a:p>
          <a:p>
            <a:r>
              <a:rPr lang="en-US" dirty="0"/>
              <a:t>The machine can get its results on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who is more willing to spend more money on health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A8D03-D32E-1CE1-3956-B697EBEC9D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6CC788-9EC7-D0C1-0553-C74E28B3F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299" y="4874078"/>
            <a:ext cx="6131201" cy="984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561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4876800" cy="645284"/>
          </a:xfrm>
        </p:spPr>
        <p:txBody>
          <a:bodyPr anchor="b">
            <a:normAutofit/>
          </a:bodyPr>
          <a:lstStyle/>
          <a:p>
            <a:r>
              <a:rPr lang="en-US" sz="3400" b="0" i="0">
                <a:effectLst/>
              </a:rPr>
              <a:t>How To Make ML Fairer?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529241-5517-094D-8365-77164D736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166730"/>
            <a:ext cx="6127474" cy="3965713"/>
          </a:xfrm>
        </p:spPr>
        <p:txBody>
          <a:bodyPr>
            <a:normAutofit fontScale="77500" lnSpcReduction="20000"/>
          </a:bodyPr>
          <a:lstStyle/>
          <a:p>
            <a:r>
              <a:rPr lang="en-US" sz="2200" b="1" dirty="0"/>
              <a:t>Ask yourself …</a:t>
            </a:r>
          </a:p>
          <a:p>
            <a:endParaRPr lang="en-US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Why are you building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Who is going use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How it can be misused?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Who might be affected by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Who gets to decide what level of accuracy and inaccuracy for different groups is acceptable?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sz="2300" dirty="0">
                <a:solidFill>
                  <a:srgbClr val="FF0000"/>
                </a:solidFill>
              </a:rPr>
              <a:t>Legal != Ethical</a:t>
            </a:r>
          </a:p>
          <a:p>
            <a:endParaRPr lang="en-US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600" i="1" dirty="0"/>
              <a:t>Maybe don’t even build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DBF38-B470-28ED-FD52-F8B698852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840" y="2058531"/>
            <a:ext cx="4415659" cy="2881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07C02-54FF-4B71-8E0D-7F4BCFC6A6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782931A-7D25-4B4B-9464-57AE418934A3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sz="600"/>
          </a:p>
        </p:txBody>
      </p:sp>
      <p:pic>
        <p:nvPicPr>
          <p:cNvPr id="1026" name="Picture 2" descr="Sparkle Emoji Images – Browse 1,129 Stock Photos, Vectors, and Video |  Adobe Stock">
            <a:extLst>
              <a:ext uri="{FF2B5EF4-FFF2-40B4-BE49-F238E27FC236}">
                <a16:creationId xmlns:a16="http://schemas.microsoft.com/office/drawing/2014/main" id="{81AC1EFA-4A6C-C3A2-8333-22AE1EC73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288" y="5569760"/>
            <a:ext cx="521424" cy="52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parkle Emoji Images – Browse 1,129 Stock Photos, Vectors, and Video |  Adobe Stock">
            <a:extLst>
              <a:ext uri="{FF2B5EF4-FFF2-40B4-BE49-F238E27FC236}">
                <a16:creationId xmlns:a16="http://schemas.microsoft.com/office/drawing/2014/main" id="{61D78915-CE72-8F4D-641B-01E20B01E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199" y="5598220"/>
            <a:ext cx="521424" cy="52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87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address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09607A-1079-0440-B136-F827E8399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b="1" dirty="0">
                <a:cs typeface="Calibri"/>
              </a:rPr>
              <a:t>What is bias?</a:t>
            </a:r>
            <a:endParaRPr lang="en-US" dirty="0">
              <a:cs typeface="Calibri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b="1" dirty="0">
                <a:cs typeface="Calibri"/>
              </a:rPr>
              <a:t>Where bias happens?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b="1" i="0" dirty="0">
                <a:effectLst/>
                <a:latin typeface="Roboto" panose="02000000000000000000" pitchFamily="2" charset="0"/>
              </a:rPr>
              <a:t>How to </a:t>
            </a:r>
            <a:r>
              <a:rPr lang="en-US" b="1" dirty="0">
                <a:latin typeface="Roboto" panose="02000000000000000000" pitchFamily="2" charset="0"/>
              </a:rPr>
              <a:t>m</a:t>
            </a:r>
            <a:r>
              <a:rPr lang="en-US" b="1" i="0" dirty="0">
                <a:effectLst/>
                <a:latin typeface="Roboto" panose="02000000000000000000" pitchFamily="2" charset="0"/>
              </a:rPr>
              <a:t>ake ML fairer?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77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9BF9-BE3A-8444-BD4C-97AF8ABB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054C5-D38D-4250-8FB9-1381546143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7664B-4754-7F4E-ADCF-6AF26649921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28700" y="2322513"/>
            <a:ext cx="9923780" cy="3825875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As humans, we possess all types of biases, some harmful, others not so. </a:t>
            </a:r>
          </a:p>
          <a:p>
            <a:pPr marL="0" indent="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Just because something is based on data doesn’t mean its neutral 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Perhaps we should call ML models recycled intelligence rather than artificial intelligence. </a:t>
            </a: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What's might seem fair to the developer might not be fair for the users or the deployment environment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92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7F85-B014-E54D-AC82-A789515E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999068"/>
            <a:ext cx="6877050" cy="645284"/>
          </a:xfrm>
        </p:spPr>
        <p:txBody>
          <a:bodyPr/>
          <a:lstStyle/>
          <a:p>
            <a:pPr algn="ctr"/>
            <a:r>
              <a:rPr lang="en-US" dirty="0"/>
              <a:t>Thank you for listening</a:t>
            </a:r>
          </a:p>
        </p:txBody>
      </p:sp>
      <p:pic>
        <p:nvPicPr>
          <p:cNvPr id="7" name="Picture Placeholder 6" descr="White Darts">
            <a:extLst>
              <a:ext uri="{FF2B5EF4-FFF2-40B4-BE49-F238E27FC236}">
                <a16:creationId xmlns:a16="http://schemas.microsoft.com/office/drawing/2014/main" id="{8A7A839A-FCAC-2F45-B138-DD0DC7C61F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7CE19-F795-8240-B223-A5CA7C9DE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3200400"/>
            <a:ext cx="4876800" cy="1418332"/>
          </a:xfrm>
        </p:spPr>
        <p:txBody>
          <a:bodyPr/>
          <a:lstStyle/>
          <a:p>
            <a:pPr algn="ctr"/>
            <a:r>
              <a:rPr lang="en-US" sz="2400" dirty="0">
                <a:cs typeface="Biome Light" panose="020B0303030204020804" pitchFamily="34" charset="0"/>
              </a:rPr>
              <a:t>Feel free to ask </a:t>
            </a:r>
            <a:r>
              <a:rPr lang="en-US" sz="2400" dirty="0">
                <a:cs typeface="Biome Light" panose="020B03030302040208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cs typeface="Biome Light" panose="020B0303030204020804" pitchFamily="34" charset="0"/>
            </a:endParaRP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0CAF6B-5914-4E2F-90A1-4B2D92D5ADC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3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Title 1">
            <a:extLst>
              <a:ext uri="{FF2B5EF4-FFF2-40B4-BE49-F238E27FC236}">
                <a16:creationId xmlns:a16="http://schemas.microsoft.com/office/drawing/2014/main" id="{08517102-A109-BC8B-FF2B-FBA04417E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4876800" cy="645284"/>
          </a:xfrm>
        </p:spPr>
        <p:txBody>
          <a:bodyPr anchor="b">
            <a:normAutofit/>
          </a:bodyPr>
          <a:lstStyle/>
          <a:p>
            <a:r>
              <a:rPr lang="en-US" dirty="0"/>
              <a:t>What is bias?</a:t>
            </a:r>
          </a:p>
        </p:txBody>
      </p:sp>
      <p:sp>
        <p:nvSpPr>
          <p:cNvPr id="2061" name="Content Placeholder 2">
            <a:extLst>
              <a:ext uri="{FF2B5EF4-FFF2-40B4-BE49-F238E27FC236}">
                <a16:creationId xmlns:a16="http://schemas.microsoft.com/office/drawing/2014/main" id="{F3B11510-EEC4-1772-9F1E-AA9E743BB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876800" cy="3568696"/>
          </a:xfrm>
        </p:spPr>
        <p:txBody>
          <a:bodyPr>
            <a:normAutofit/>
          </a:bodyPr>
          <a:lstStyle/>
          <a:p>
            <a:r>
              <a:rPr lang="en-US" dirty="0"/>
              <a:t>What do you see in this image?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Bananas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Fruit</a:t>
            </a:r>
          </a:p>
          <a:p>
            <a:r>
              <a:rPr lang="en-US" b="1" dirty="0"/>
              <a:t>More details !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Bananas hanged from a tree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Delicious bananas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Prehistoric people started to spread domesticated bananas across the world  6,000 years ago">
            <a:extLst>
              <a:ext uri="{FF2B5EF4-FFF2-40B4-BE49-F238E27FC236}">
                <a16:creationId xmlns:a16="http://schemas.microsoft.com/office/drawing/2014/main" id="{C7EB3574-0A76-F4A5-FEBD-B7C87CAAF5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49"/>
          <a:stretch/>
        </p:blipFill>
        <p:spPr bwMode="auto">
          <a:xfrm>
            <a:off x="7762240" y="630639"/>
            <a:ext cx="3139440" cy="566169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AC49A-E73B-055D-2496-9C72CF8149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782931A-7D25-4B4B-9464-57AE418934A3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389546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itle 1">
            <a:extLst>
              <a:ext uri="{FF2B5EF4-FFF2-40B4-BE49-F238E27FC236}">
                <a16:creationId xmlns:a16="http://schemas.microsoft.com/office/drawing/2014/main" id="{425EDCB0-A5D5-A3BE-D58F-39CA58FD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999068"/>
            <a:ext cx="4876800" cy="645284"/>
          </a:xfrm>
        </p:spPr>
        <p:txBody>
          <a:bodyPr/>
          <a:lstStyle/>
          <a:p>
            <a:r>
              <a:rPr lang="en-US" dirty="0"/>
              <a:t>Now what do you see in this image?</a:t>
            </a:r>
          </a:p>
        </p:txBody>
      </p:sp>
      <p:sp>
        <p:nvSpPr>
          <p:cNvPr id="3081" name="Content Placeholder 2">
            <a:extLst>
              <a:ext uri="{FF2B5EF4-FFF2-40B4-BE49-F238E27FC236}">
                <a16:creationId xmlns:a16="http://schemas.microsoft.com/office/drawing/2014/main" id="{4682CEDA-A2D8-C9C7-6BFA-64B1E6B76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2286003"/>
            <a:ext cx="4876800" cy="2332729"/>
          </a:xfrm>
        </p:spPr>
        <p:txBody>
          <a:bodyPr/>
          <a:lstStyle/>
          <a:p>
            <a:pPr algn="ctr"/>
            <a:r>
              <a:rPr lang="en-US" sz="2400" b="1" i="1" dirty="0">
                <a:solidFill>
                  <a:srgbClr val="FF0000"/>
                </a:solidFill>
              </a:rPr>
              <a:t>Red</a:t>
            </a:r>
            <a:r>
              <a:rPr lang="en-US" sz="2400" b="1" i="1" dirty="0"/>
              <a:t> Bananas</a:t>
            </a:r>
          </a:p>
          <a:p>
            <a:pPr algn="ctr"/>
            <a:r>
              <a:rPr lang="en-US" sz="2400" b="1" i="1" dirty="0">
                <a:solidFill>
                  <a:srgbClr val="FF0000"/>
                </a:solidFill>
              </a:rPr>
              <a:t>Red </a:t>
            </a:r>
            <a:r>
              <a:rPr lang="en-US" sz="2400" b="1" i="1" dirty="0"/>
              <a:t>bananas hanged from a tree</a:t>
            </a:r>
          </a:p>
          <a:p>
            <a:pPr algn="ctr"/>
            <a:r>
              <a:rPr lang="en-US" sz="2400" b="1" i="1" dirty="0"/>
              <a:t>…</a:t>
            </a:r>
          </a:p>
          <a:p>
            <a:pPr algn="ctr"/>
            <a:endParaRPr lang="en-US" sz="2400" b="1" i="1" dirty="0"/>
          </a:p>
          <a:p>
            <a:pPr algn="ctr"/>
            <a:r>
              <a:rPr lang="en-US" sz="2400" b="1" i="1" dirty="0"/>
              <a:t>WHY?</a:t>
            </a:r>
          </a:p>
          <a:p>
            <a:pPr algn="ctr"/>
            <a:endParaRPr lang="en-US" sz="2400" b="1" i="1" u="sng" dirty="0"/>
          </a:p>
        </p:txBody>
      </p:sp>
      <p:pic>
        <p:nvPicPr>
          <p:cNvPr id="3074" name="Picture 2" descr="RED Banana (Musa acuminata Red Dacca) Tropical Fruit Tree | eBay">
            <a:extLst>
              <a:ext uri="{FF2B5EF4-FFF2-40B4-BE49-F238E27FC236}">
                <a16:creationId xmlns:a16="http://schemas.microsoft.com/office/drawing/2014/main" id="{818CAB0F-7356-350D-D23B-139458A36D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/>
          <a:stretch/>
        </p:blipFill>
        <p:spPr bwMode="auto">
          <a:xfrm>
            <a:off x="20" y="990600"/>
            <a:ext cx="4837156" cy="483717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FD9BF56-5008-E297-B6C2-2A9A7420C16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3500" y="6292334"/>
            <a:ext cx="412750" cy="1828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782931A-7D25-4B4B-9464-57AE418934A3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95992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4876800" cy="645284"/>
          </a:xfrm>
        </p:spPr>
        <p:txBody>
          <a:bodyPr anchor="b">
            <a:normAutofit/>
          </a:bodyPr>
          <a:lstStyle/>
          <a:p>
            <a:r>
              <a:rPr lang="en-US" dirty="0"/>
              <a:t>What is bias?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286003"/>
            <a:ext cx="6415709" cy="356869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Biases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 are human</a:t>
            </a:r>
            <a:r>
              <a:rPr lang="en-US" sz="2400" b="0" i="0" dirty="0">
                <a:effectLst/>
              </a:rPr>
              <a:t>: they are part of who we are. But when left unchallenged, biases can emerge in the form of concrete negative attitudes towards others.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Human use biases as a </a:t>
            </a:r>
            <a:r>
              <a:rPr lang="en-US" sz="2400" dirty="0">
                <a:solidFill>
                  <a:srgbClr val="FF0000"/>
                </a:solidFill>
              </a:rPr>
              <a:t>short cut </a:t>
            </a:r>
            <a:r>
              <a:rPr lang="en-US" sz="2400" dirty="0"/>
              <a:t>for information retrieval in the brain</a:t>
            </a:r>
          </a:p>
          <a:p>
            <a:pPr>
              <a:lnSpc>
                <a:spcPct val="90000"/>
              </a:lnSpc>
            </a:pPr>
            <a:endParaRPr lang="en-US" sz="2400" b="0" i="0" dirty="0">
              <a:effectLst/>
            </a:endParaRPr>
          </a:p>
          <a:p>
            <a:pPr>
              <a:lnSpc>
                <a:spcPct val="90000"/>
              </a:lnSpc>
            </a:pPr>
            <a:endParaRPr lang="en-US" b="0" i="0" dirty="0">
              <a:effectLst/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2050" name="Picture 2" descr="Cognitive bias word cloud shape Stock Illustration | Adobe Stock">
            <a:extLst>
              <a:ext uri="{FF2B5EF4-FFF2-40B4-BE49-F238E27FC236}">
                <a16:creationId xmlns:a16="http://schemas.microsoft.com/office/drawing/2014/main" id="{5B7F502B-6271-FEC4-BAF6-1FCC6C2D62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"/>
          <a:stretch/>
        </p:blipFill>
        <p:spPr bwMode="auto">
          <a:xfrm>
            <a:off x="8300737" y="1815548"/>
            <a:ext cx="2656338" cy="34621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782931A-7D25-4B4B-9464-57AE418934A3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EE767-A800-ABDA-96BC-2633BCB095A6}"/>
              </a:ext>
            </a:extLst>
          </p:cNvPr>
          <p:cNvSpPr txBox="1"/>
          <p:nvPr/>
        </p:nvSpPr>
        <p:spPr>
          <a:xfrm>
            <a:off x="5774635" y="6259770"/>
            <a:ext cx="6288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Haselton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Martie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G., Daniel Nettle, and Damian R. Murray. "The evolution of cognitive bias." 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1783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4391A8-86CF-7246-9C31-CC667004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9576352" cy="645284"/>
          </a:xfrm>
        </p:spPr>
        <p:txBody>
          <a:bodyPr/>
          <a:lstStyle/>
          <a:p>
            <a:r>
              <a:rPr lang="en-US" dirty="0"/>
              <a:t>But ..Where Bias Happens in ML?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2835A-A332-4647-B267-D78B14BFA4A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37213C-17B6-5492-0C4A-B6D939BDC152}"/>
              </a:ext>
            </a:extLst>
          </p:cNvPr>
          <p:cNvSpPr txBox="1"/>
          <p:nvPr/>
        </p:nvSpPr>
        <p:spPr>
          <a:xfrm>
            <a:off x="1028699" y="2136338"/>
            <a:ext cx="9576351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Data that </a:t>
            </a:r>
            <a:r>
              <a:rPr lang="en-US" sz="2000" dirty="0">
                <a:solidFill>
                  <a:srgbClr val="FF0000"/>
                </a:solidFill>
              </a:rPr>
              <a:t>does not represent the population </a:t>
            </a:r>
            <a:r>
              <a:rPr lang="en-US" sz="2000" dirty="0">
                <a:solidFill>
                  <a:schemeClr val="bg1"/>
                </a:solidFill>
              </a:rPr>
              <a:t>or is </a:t>
            </a:r>
            <a:r>
              <a:rPr lang="en-US" sz="2000" dirty="0">
                <a:solidFill>
                  <a:srgbClr val="FF0000"/>
                </a:solidFill>
              </a:rPr>
              <a:t>imbalanced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C6E372-DE60-AD6B-B9E5-6FA65342566D}"/>
              </a:ext>
            </a:extLst>
          </p:cNvPr>
          <p:cNvSpPr txBox="1">
            <a:spLocks/>
          </p:cNvSpPr>
          <p:nvPr/>
        </p:nvSpPr>
        <p:spPr>
          <a:xfrm>
            <a:off x="5178286" y="6294120"/>
            <a:ext cx="6828925" cy="18109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Yapo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Adrienne, and Joseph Weiss. "Ethical implications of bias in machine learning." (2018).‏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3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A317531-DEBA-F9F5-078B-30718A31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558" y="79513"/>
            <a:ext cx="10142883" cy="645284"/>
          </a:xfrm>
        </p:spPr>
        <p:txBody>
          <a:bodyPr/>
          <a:lstStyle/>
          <a:p>
            <a:r>
              <a:rPr lang="en-US" sz="2400" dirty="0"/>
              <a:t>Density maps showing the geographical distribution of images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E99FD1-7104-E889-DE0E-BC4BB85A813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79250" y="6292850"/>
            <a:ext cx="412750" cy="182563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890FDE-417C-006F-30C4-5D2C51FA8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00" y="850129"/>
            <a:ext cx="10709000" cy="592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5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339E5AF-7B48-3E14-0C8F-BF935C4DE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130" y="1015964"/>
            <a:ext cx="10003735" cy="645284"/>
          </a:xfrm>
        </p:spPr>
        <p:txBody>
          <a:bodyPr/>
          <a:lstStyle/>
          <a:p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Bias Correlates with Income and Geography</a:t>
            </a:r>
            <a:endParaRPr lang="en-US" sz="32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21D335-4924-C058-1E93-C0683F06D2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79250" y="6292850"/>
            <a:ext cx="412750" cy="182563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74932F-18E2-D2C4-959A-2BD5906A6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941" y="1969472"/>
            <a:ext cx="6472114" cy="4310402"/>
          </a:xfrm>
          <a:prstGeom prst="rect">
            <a:avLst/>
          </a:prstGeom>
        </p:spPr>
      </p:pic>
      <p:sp>
        <p:nvSpPr>
          <p:cNvPr id="15" name="Title 12">
            <a:extLst>
              <a:ext uri="{FF2B5EF4-FFF2-40B4-BE49-F238E27FC236}">
                <a16:creationId xmlns:a16="http://schemas.microsoft.com/office/drawing/2014/main" id="{D6A3DB7F-92B0-CC81-D6A9-B2810AEE90DB}"/>
              </a:ext>
            </a:extLst>
          </p:cNvPr>
          <p:cNvSpPr txBox="1">
            <a:spLocks/>
          </p:cNvSpPr>
          <p:nvPr/>
        </p:nvSpPr>
        <p:spPr>
          <a:xfrm>
            <a:off x="6777382" y="6152771"/>
            <a:ext cx="10003735" cy="645284"/>
          </a:xfrm>
          <a:prstGeom prst="rect">
            <a:avLst/>
          </a:prstGeom>
        </p:spPr>
        <p:txBody>
          <a:bodyPr lIns="0" tIns="0" rIns="0" bIns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De Vries, Terrance, et al. "Does object recognition work for everyone?."</a:t>
            </a:r>
            <a:br>
              <a:rPr lang="en-US" sz="100" dirty="0"/>
            </a:b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8153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EFBF37-9B8D-EE96-4142-08310BEB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Human intervention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75DD9-414D-33C9-BAF9-5EBA0649F1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C9C-898D-0918-00DF-606BFB0887E5}"/>
              </a:ext>
            </a:extLst>
          </p:cNvPr>
          <p:cNvSpPr txBox="1"/>
          <p:nvPr/>
        </p:nvSpPr>
        <p:spPr>
          <a:xfrm>
            <a:off x="1028700" y="2005185"/>
            <a:ext cx="9099273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There is no such thing as gold labels: hand labeled datasets have label error rates of at least 5% (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ImageNet has a label error rate of 5.8%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!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endParaRPr lang="en-US" sz="2000" b="0" i="0" dirty="0">
              <a:solidFill>
                <a:srgbClr val="222222"/>
              </a:solidFill>
              <a:effectLst/>
              <a:latin typeface="guardian-text-oreilly"/>
            </a:endParaRPr>
          </a:p>
          <a:p>
            <a:endParaRPr lang="en-US" sz="2000" dirty="0">
              <a:solidFill>
                <a:srgbClr val="222222"/>
              </a:solidFill>
              <a:latin typeface="guardian-text-oreilly"/>
            </a:endParaRPr>
          </a:p>
          <a:p>
            <a:r>
              <a:rPr lang="en-US" sz="2000" dirty="0">
                <a:solidFill>
                  <a:srgbClr val="222222"/>
                </a:solidFill>
                <a:latin typeface="guardian-text-oreilly"/>
              </a:rPr>
              <a:t>They can be: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uardian-text-oreilly"/>
              </a:rPr>
              <a:t>Inconsistent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uardian-text-oreilly"/>
              </a:rPr>
              <a:t>Illogical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uardian-text-oreilly"/>
              </a:rPr>
              <a:t>Lose concentration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uardian-text-oreilly"/>
              </a:rPr>
              <a:t>Misinterpret your question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uardian-text-oreilly"/>
              </a:rPr>
              <a:t>Can’t explain their answers</a:t>
            </a:r>
          </a:p>
          <a:p>
            <a:endParaRPr lang="en-US" dirty="0"/>
          </a:p>
        </p:txBody>
      </p:sp>
      <p:sp>
        <p:nvSpPr>
          <p:cNvPr id="8" name="Date Placeholder 10">
            <a:extLst>
              <a:ext uri="{FF2B5EF4-FFF2-40B4-BE49-F238E27FC236}">
                <a16:creationId xmlns:a16="http://schemas.microsoft.com/office/drawing/2014/main" id="{8D15CCE9-0176-DD11-924D-CE92E030B292}"/>
              </a:ext>
            </a:extLst>
          </p:cNvPr>
          <p:cNvSpPr txBox="1">
            <a:spLocks/>
          </p:cNvSpPr>
          <p:nvPr/>
        </p:nvSpPr>
        <p:spPr>
          <a:xfrm>
            <a:off x="5059018" y="6200894"/>
            <a:ext cx="7815470" cy="1828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https://www.oreilly.com/radar/arguments-against-hand-labeling/</a:t>
            </a:r>
          </a:p>
        </p:txBody>
      </p:sp>
    </p:spTree>
    <p:extLst>
      <p:ext uri="{BB962C8B-B14F-4D97-AF65-F5344CB8AC3E}">
        <p14:creationId xmlns:p14="http://schemas.microsoft.com/office/powerpoint/2010/main" val="83662156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A_Win32_MW_JS_SL_v2.potx" id="{F3EA0D10-81D8-413D-A4CA-F5D1D5CC8037}" vid="{9BA86A48-81B4-441C-9F07-EEAF91A8FC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2F651C-E5DA-470F-A6A6-D70E9A5EBF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4273A0-A4DF-47AA-BF1F-8758123399C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975AF8-B1C6-436B-A274-2C3ADC779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Impact annual presentation</Template>
  <TotalTime>994</TotalTime>
  <Words>843</Words>
  <Application>Microsoft Office PowerPoint</Application>
  <PresentationFormat>Widescreen</PresentationFormat>
  <Paragraphs>137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Arial Nova</vt:lpstr>
      <vt:lpstr>ArialMT</vt:lpstr>
      <vt:lpstr>Calibri</vt:lpstr>
      <vt:lpstr>charter</vt:lpstr>
      <vt:lpstr>Droid Serif</vt:lpstr>
      <vt:lpstr>EB Garamond</vt:lpstr>
      <vt:lpstr>guardian-text-oreilly</vt:lpstr>
      <vt:lpstr>Helvetica Neue</vt:lpstr>
      <vt:lpstr>Menlo</vt:lpstr>
      <vt:lpstr>Roboto</vt:lpstr>
      <vt:lpstr>Wingdings</vt:lpstr>
      <vt:lpstr>Theme1</vt:lpstr>
      <vt:lpstr>Ethics: Bias and Fairness</vt:lpstr>
      <vt:lpstr>Questions to address</vt:lpstr>
      <vt:lpstr>What is bias?</vt:lpstr>
      <vt:lpstr>Now what do you see in this image?</vt:lpstr>
      <vt:lpstr>What is bias?</vt:lpstr>
      <vt:lpstr>But ..Where Bias Happens in ML?</vt:lpstr>
      <vt:lpstr>Density maps showing the geographical distribution of images</vt:lpstr>
      <vt:lpstr>Bias Correlates with Income and Geography</vt:lpstr>
      <vt:lpstr>Human intervention </vt:lpstr>
      <vt:lpstr>Bias in Modeling:</vt:lpstr>
      <vt:lpstr>PowerPoint Presentation</vt:lpstr>
      <vt:lpstr>Bias in Word Embedding</vt:lpstr>
      <vt:lpstr>Bias in Translation</vt:lpstr>
      <vt:lpstr>Bias in Evaluation</vt:lpstr>
      <vt:lpstr>How To Make ML Fairer?</vt:lpstr>
      <vt:lpstr>PowerPoint Presentation</vt:lpstr>
      <vt:lpstr>How To Make ML Fairer?</vt:lpstr>
      <vt:lpstr>Formulate your problem well to the machine</vt:lpstr>
      <vt:lpstr>How To Make ML Fairer?</vt:lpstr>
      <vt:lpstr>Conclusion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Ethics: Bias and Fairness</dc:title>
  <dc:creator>LINA,ALI,MOHAMMED,ALHURI</dc:creator>
  <cp:lastModifiedBy>LINA,ALI,MOHAMMED,ALHURI</cp:lastModifiedBy>
  <cp:revision>102</cp:revision>
  <dcterms:created xsi:type="dcterms:W3CDTF">2022-07-18T03:45:06Z</dcterms:created>
  <dcterms:modified xsi:type="dcterms:W3CDTF">2022-08-09T09:59:34Z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