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6845300" cy="9396413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Georgia" panose="02040502050405020303" pitchFamily="18" charset="0"/>
      <p:regular r:id="rId53"/>
      <p:bold r:id="rId54"/>
      <p:italic r:id="rId55"/>
      <p:boldItalic r:id="rId56"/>
    </p:embeddedFont>
    <p:embeddedFont>
      <p:font typeface="Rockwell" panose="02060603020205020403" pitchFamily="18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aDlm8FzsvP8M2cHN4sfrSWxZ+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/>
              <a:t>Machine learning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Strengths: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-perform fairly well within a given domain with sufficient training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Weaknesses: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--in a given domain tends to overfit training data; hard to transfer learning to other domains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--need training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b="1"/>
              <a:t>Unsupervised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Strengths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--domain independent; prior polarity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--may aid machine learning techniques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weaknesses: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--when used alone, does not perform as well as machine learning w/in a given domain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370" name="Google Shape;3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2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Going into Step 1 🡪 </a:t>
            </a:r>
            <a:r>
              <a:rPr lang="en-GB" b="1"/>
              <a:t>19,500</a:t>
            </a:r>
            <a:r>
              <a:rPr lang="en-GB"/>
              <a:t> instances of words from the lexicon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Step 1 🡪 classifies about </a:t>
            </a:r>
            <a:r>
              <a:rPr lang="en-GB" b="1"/>
              <a:t>5,600</a:t>
            </a:r>
            <a:r>
              <a:rPr lang="en-GB"/>
              <a:t> of them as polar.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These are the instances we classify in Step 2.</a:t>
            </a:r>
            <a:endParaRPr/>
          </a:p>
          <a:p>
            <a:pPr marL="0" lvl="0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Note that because Step 1 is automatic 🡪 there is some noise.  </a:t>
            </a:r>
            <a:endParaRPr/>
          </a:p>
          <a:p>
            <a:pPr marL="914400" lvl="2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Some neutrals do in fact get passed onto Step 2.</a:t>
            </a:r>
            <a:endParaRPr/>
          </a:p>
          <a:p>
            <a:pPr marL="914400" lvl="2" indent="-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/>
              <a:t>Because of this 🡪 </a:t>
            </a:r>
            <a:r>
              <a:rPr lang="en-GB" b="1"/>
              <a:t>still include the neutral class for the contextual polarity classification in Step 2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http://www.timeout.com/london/theatre/1984-3</a:t>
            </a:r>
            <a:endParaRPr/>
          </a:p>
        </p:txBody>
      </p:sp>
      <p:sp>
        <p:nvSpPr>
          <p:cNvPr id="171" name="Google Shape;171;p4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p3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Popescu, A. and O. Etzioni. Extracting product features and opin-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ions from reviews. In Proceedings of Conference on Empirical Meth-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ods in Natural Language Processing (EMNLP-2005), 2005.</a:t>
            </a:r>
            <a:endParaRPr/>
          </a:p>
        </p:txBody>
      </p:sp>
      <p:sp>
        <p:nvSpPr>
          <p:cNvPr id="461" name="Google Shape;461;p31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4" name="Google Shape;474;p3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33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1" name="Google Shape;521;p4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 Should I show Bing Liu‘s slide on aggregation?</a:t>
            </a:r>
            <a:endParaRPr/>
          </a:p>
        </p:txBody>
      </p:sp>
      <p:sp>
        <p:nvSpPr>
          <p:cNvPr id="522" name="Google Shape;522;p40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https://en.wikipedia.org/wiki/File:Two_Dimensions_of_Emotion.gif.jpg</a:t>
            </a:r>
            <a:endParaRPr/>
          </a:p>
        </p:txBody>
      </p:sp>
      <p:sp>
        <p:nvSpPr>
          <p:cNvPr id="183" name="Google Shape;183;p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2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5" name="Google Shape;555;p45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45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Subjective vs objective information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2. Essentially the same as other information retrieval tasks, but with some additional challenges as we will see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sldNum" idx="12"/>
          </p:nvPr>
        </p:nvSpPr>
        <p:spPr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info from blogs, newsgroups, etc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Consumer attitudes towards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-company’s products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-competitor’s products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Politics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-can form basis of policy decisions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912813" y="4464050"/>
            <a:ext cx="5019675" cy="4227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51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1"/>
          </p:nvPr>
        </p:nvSpPr>
        <p:spPr>
          <a:xfrm rot="5400000">
            <a:off x="2940249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8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9"/>
          <p:cNvSpPr txBox="1">
            <a:spLocks noGrp="1"/>
          </p:cNvSpPr>
          <p:nvPr>
            <p:ph type="title"/>
          </p:nvPr>
        </p:nvSpPr>
        <p:spPr>
          <a:xfrm rot="5400000">
            <a:off x="5350074" y="1467448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7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9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Main 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>
            <a:spLocks noGrp="1"/>
          </p:cNvSpPr>
          <p:nvPr>
            <p:ph type="title"/>
          </p:nvPr>
        </p:nvSpPr>
        <p:spPr>
          <a:xfrm>
            <a:off x="808445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800"/>
              <a:buFont typeface="Calibri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 idx="2"/>
          </p:nvPr>
        </p:nvSpPr>
        <p:spPr>
          <a:xfrm>
            <a:off x="808446" y="2657682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Calibri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title" idx="3"/>
          </p:nvPr>
        </p:nvSpPr>
        <p:spPr>
          <a:xfrm>
            <a:off x="1436655" y="3318863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Font typeface="Calibri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 1">
  <p:cSld name="Section Title - Blue 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397051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ubTitle" idx="1"/>
          </p:nvPr>
        </p:nvSpPr>
        <p:spPr>
          <a:xfrm>
            <a:off x="419201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2"/>
          <p:cNvSpPr txBox="1">
            <a:spLocks noGrp="1"/>
          </p:cNvSpPr>
          <p:nvPr>
            <p:ph type="body" idx="1"/>
          </p:nvPr>
        </p:nvSpPr>
        <p:spPr>
          <a:xfrm>
            <a:off x="304802" y="125372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62"/>
          <p:cNvSpPr txBox="1">
            <a:spLocks noGrp="1"/>
          </p:cNvSpPr>
          <p:nvPr>
            <p:ph type="body" idx="2"/>
          </p:nvPr>
        </p:nvSpPr>
        <p:spPr>
          <a:xfrm>
            <a:off x="304802" y="1733550"/>
            <a:ext cx="4040188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3"/>
          </p:nvPr>
        </p:nvSpPr>
        <p:spPr>
          <a:xfrm>
            <a:off x="4492629" y="125372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body" idx="4"/>
          </p:nvPr>
        </p:nvSpPr>
        <p:spPr>
          <a:xfrm>
            <a:off x="4492629" y="1733550"/>
            <a:ext cx="4041775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2" name="Google Shape;102;p62"/>
          <p:cNvSpPr txBox="1">
            <a:spLocks noGrp="1"/>
          </p:cNvSpPr>
          <p:nvPr>
            <p:ph type="dt" idx="10"/>
          </p:nvPr>
        </p:nvSpPr>
        <p:spPr>
          <a:xfrm>
            <a:off x="6248400" y="4705350"/>
            <a:ext cx="198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ftr" idx="11"/>
          </p:nvPr>
        </p:nvSpPr>
        <p:spPr>
          <a:xfrm>
            <a:off x="2819400" y="47053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62"/>
          <p:cNvSpPr/>
          <p:nvPr/>
        </p:nvSpPr>
        <p:spPr>
          <a:xfrm rot="5400000">
            <a:off x="-2548891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>
  <p:cSld name="Title and Content over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 txBox="1">
            <a:spLocks noGrp="1"/>
          </p:cNvSpPr>
          <p:nvPr>
            <p:ph type="body" idx="1"/>
          </p:nvPr>
        </p:nvSpPr>
        <p:spPr>
          <a:xfrm>
            <a:off x="304800" y="1314454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body" idx="2"/>
          </p:nvPr>
        </p:nvSpPr>
        <p:spPr>
          <a:xfrm>
            <a:off x="304800" y="3057529"/>
            <a:ext cx="7772400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3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63"/>
          <p:cNvSpPr/>
          <p:nvPr/>
        </p:nvSpPr>
        <p:spPr>
          <a:xfrm rot="5400000">
            <a:off x="-2548891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3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" name="Google Shape;25;p50" descr="wordcloud2.jpg"/>
          <p:cNvPicPr preferRelativeResize="0"/>
          <p:nvPr/>
        </p:nvPicPr>
        <p:blipFill rotWithShape="1">
          <a:blip r:embed="rId2">
            <a:alphaModFix/>
          </a:blip>
          <a:srcRect l="19740" t="8415" r="20308" b="8152"/>
          <a:stretch/>
        </p:blipFill>
        <p:spPr>
          <a:xfrm>
            <a:off x="781452" y="165818"/>
            <a:ext cx="2647549" cy="4768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1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1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1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51"/>
          <p:cNvSpPr/>
          <p:nvPr/>
        </p:nvSpPr>
        <p:spPr>
          <a:xfrm rot="5400000">
            <a:off x="-2548892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2"/>
          <p:cNvSpPr txBox="1"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1"/>
              <a:buNone/>
              <a:defRPr sz="135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body" idx="2"/>
          </p:nvPr>
        </p:nvSpPr>
        <p:spPr>
          <a:xfrm>
            <a:off x="4629151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53"/>
          <p:cNvSpPr/>
          <p:nvPr/>
        </p:nvSpPr>
        <p:spPr>
          <a:xfrm rot="5400000">
            <a:off x="-2548892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4"/>
          <p:cNvSpPr txBox="1"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4"/>
          <p:cNvSpPr txBox="1">
            <a:spLocks noGrp="1"/>
          </p:cNvSpPr>
          <p:nvPr>
            <p:ph type="body" idx="2"/>
          </p:nvPr>
        </p:nvSpPr>
        <p:spPr>
          <a:xfrm>
            <a:off x="629842" y="1878807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body" idx="4"/>
          </p:nvPr>
        </p:nvSpPr>
        <p:spPr>
          <a:xfrm>
            <a:off x="4629151" y="1878807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4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54"/>
          <p:cNvSpPr/>
          <p:nvPr/>
        </p:nvSpPr>
        <p:spPr>
          <a:xfrm rot="5400000">
            <a:off x="-2548892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5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5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55"/>
          <p:cNvSpPr/>
          <p:nvPr/>
        </p:nvSpPr>
        <p:spPr>
          <a:xfrm rot="5400000">
            <a:off x="-2548892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6"/>
          <p:cNvSpPr txBox="1">
            <a:spLocks noGrp="1"/>
          </p:cNvSpPr>
          <p:nvPr>
            <p:ph type="body" idx="1"/>
          </p:nvPr>
        </p:nvSpPr>
        <p:spPr>
          <a:xfrm>
            <a:off x="3887391" y="740571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56"/>
          <p:cNvSpPr txBox="1">
            <a:spLocks noGrp="1"/>
          </p:cNvSpPr>
          <p:nvPr>
            <p:ph type="body" idx="2"/>
          </p:nvPr>
        </p:nvSpPr>
        <p:spPr>
          <a:xfrm>
            <a:off x="629841" y="1543052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 sz="105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9pPr>
          </a:lstStyle>
          <a:p>
            <a:endParaRPr/>
          </a:p>
        </p:txBody>
      </p:sp>
      <p:sp>
        <p:nvSpPr>
          <p:cNvPr id="67" name="Google Shape;67;p56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6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6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56"/>
          <p:cNvSpPr/>
          <p:nvPr/>
        </p:nvSpPr>
        <p:spPr>
          <a:xfrm rot="5400000">
            <a:off x="-2548892" y="2548891"/>
            <a:ext cx="5143501" cy="45719"/>
          </a:xfrm>
          <a:prstGeom prst="rect">
            <a:avLst/>
          </a:prstGeom>
          <a:solidFill>
            <a:srgbClr val="A40508"/>
          </a:solidFill>
          <a:ln w="9525" cap="flat" cmpd="sng">
            <a:solidFill>
              <a:srgbClr val="A400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A500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7"/>
          <p:cNvSpPr>
            <a:spLocks noGrp="1"/>
          </p:cNvSpPr>
          <p:nvPr>
            <p:ph type="pic" idx="2"/>
          </p:nvPr>
        </p:nvSpPr>
        <p:spPr>
          <a:xfrm>
            <a:off x="3887391" y="740571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57"/>
          <p:cNvSpPr txBox="1">
            <a:spLocks noGrp="1"/>
          </p:cNvSpPr>
          <p:nvPr>
            <p:ph type="body" idx="1"/>
          </p:nvPr>
        </p:nvSpPr>
        <p:spPr>
          <a:xfrm>
            <a:off x="629841" y="1543052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 sz="105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1"/>
              <a:buNone/>
              <a:defRPr sz="751"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sie.ntu.edu.tw/~cjlin/liblinear/" TargetMode="External"/><Relationship Id="rId5" Type="http://schemas.openxmlformats.org/officeDocument/2006/relationships/hyperlink" Target="http://www.csie.ntu.edu.tw/~cjlin/libsvm/" TargetMode="External"/><Relationship Id="rId4" Type="http://schemas.openxmlformats.org/officeDocument/2006/relationships/hyperlink" Target="http://svmlight.joachim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bc.co.uk/news/world-asia-pacific-13036943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l="39" r="28"/>
          <a:stretch/>
        </p:blipFill>
        <p:spPr>
          <a:xfrm>
            <a:off x="0" y="2253"/>
            <a:ext cx="9144000" cy="51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5998494" y="233166"/>
            <a:ext cx="27357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5480" y="603187"/>
            <a:ext cx="1665289" cy="22553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 txBox="1">
            <a:spLocks noGrp="1"/>
          </p:cNvSpPr>
          <p:nvPr>
            <p:ph type="subTitle" idx="4294967295"/>
          </p:nvPr>
        </p:nvSpPr>
        <p:spPr>
          <a:xfrm>
            <a:off x="2974664" y="1960563"/>
            <a:ext cx="6169336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300" b="0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2021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944551" y="4470150"/>
            <a:ext cx="36702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5">
            <a:alphaModFix/>
          </a:blip>
          <a:srcRect t="42512" b="40909"/>
          <a:stretch/>
        </p:blipFill>
        <p:spPr>
          <a:xfrm>
            <a:off x="2974664" y="1245176"/>
            <a:ext cx="3069875" cy="5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" descr="ميكروفون راديو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3617" y="3989329"/>
            <a:ext cx="265847" cy="258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/>
        </p:nvSpPr>
        <p:spPr>
          <a:xfrm>
            <a:off x="4299454" y="3869838"/>
            <a:ext cx="1638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Lina Alhuri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4267201" y="4201647"/>
            <a:ext cx="1488299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Laalhuri@gmail.com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>
            <a:spLocks noGrp="1"/>
          </p:cNvSpPr>
          <p:nvPr>
            <p:ph type="body" idx="4294967295"/>
          </p:nvPr>
        </p:nvSpPr>
        <p:spPr>
          <a:xfrm>
            <a:off x="1143000" y="1370013"/>
            <a:ext cx="6743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community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another person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user / author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document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sentence or clause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aspect (e.g. product feature)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34" name="Google Shape;234;p11"/>
          <p:cNvSpPr txBox="1">
            <a:spLocks noGrp="1"/>
          </p:cNvSpPr>
          <p:nvPr>
            <p:ph type="title" idx="4294967295"/>
          </p:nvPr>
        </p:nvSpPr>
        <p:spPr>
          <a:xfrm>
            <a:off x="914400" y="274638"/>
            <a:ext cx="69723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The unit of analysis</a:t>
            </a:r>
            <a:endParaRPr>
              <a:solidFill>
                <a:srgbClr val="418AD8"/>
              </a:solidFill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5544111" y="1923678"/>
            <a:ext cx="1782199" cy="1026115"/>
          </a:xfrm>
          <a:prstGeom prst="wedgeRoundRectCallout">
            <a:avLst>
              <a:gd name="adj1" fmla="val -165308"/>
              <a:gd name="adj2" fmla="val 16732"/>
              <a:gd name="adj3" fmla="val 16667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“What makes people happy“ example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546698" y="3597863"/>
            <a:ext cx="1782199" cy="1026115"/>
          </a:xfrm>
          <a:prstGeom prst="wedgeRoundRectCallout">
            <a:avLst>
              <a:gd name="adj1" fmla="val -115952"/>
              <a:gd name="adj2" fmla="val -55914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Phone example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body" idx="4294967295"/>
          </p:nvPr>
        </p:nvSpPr>
        <p:spPr>
          <a:xfrm>
            <a:off x="1371600" y="1370013"/>
            <a:ext cx="65151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Review sites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Blogs 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News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Microblogs 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43" name="Google Shape;243;p12"/>
          <p:cNvSpPr txBox="1">
            <a:spLocks noGrp="1"/>
          </p:cNvSpPr>
          <p:nvPr>
            <p:ph type="title" idx="4294967295"/>
          </p:nvPr>
        </p:nvSpPr>
        <p:spPr>
          <a:xfrm>
            <a:off x="762000" y="274638"/>
            <a:ext cx="7124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Data sources</a:t>
            </a:r>
            <a:endParaRPr>
              <a:solidFill>
                <a:srgbClr val="418AD8"/>
              </a:solidFill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9926" y="1923682"/>
            <a:ext cx="3693319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/>
        </p:nvSpPr>
        <p:spPr>
          <a:xfrm>
            <a:off x="5382091" y="4847531"/>
            <a:ext cx="2273699" cy="276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Tsytsarau &amp; Palpanas (2012)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 idx="4294967295"/>
          </p:nvPr>
        </p:nvSpPr>
        <p:spPr>
          <a:xfrm>
            <a:off x="2819400" y="1500188"/>
            <a:ext cx="4038600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5400"/>
              <a:buFont typeface="Calibri"/>
              <a:buNone/>
            </a:pPr>
            <a:r>
              <a:rPr lang="en-GB" sz="5400" b="0" i="0" u="none" strike="noStrike" cap="none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Approaches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body" idx="4294967295"/>
          </p:nvPr>
        </p:nvSpPr>
        <p:spPr>
          <a:xfrm>
            <a:off x="1143000" y="1431924"/>
            <a:ext cx="6172200" cy="334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Machine learning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Naïve Bayes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SVM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Deep learning</a:t>
            </a: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Unsupervised methods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Use lexicons</a:t>
            </a:r>
            <a:endParaRPr/>
          </a:p>
          <a:p>
            <a:pPr marL="514338" lvl="1" indent="-571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71446" lvl="1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100"/>
              <a:t>Hybrid solutions</a:t>
            </a:r>
            <a:endParaRPr/>
          </a:p>
          <a:p>
            <a:pPr marL="171446" lvl="0" indent="-3809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Each has advantages and disadvantages…</a:t>
            </a:r>
            <a:endParaRPr/>
          </a:p>
          <a:p>
            <a:pPr marL="342891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42891" lvl="1" indent="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 idx="4294967295"/>
          </p:nvPr>
        </p:nvSpPr>
        <p:spPr>
          <a:xfrm>
            <a:off x="628650" y="4381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Approaches</a:t>
            </a:r>
            <a:endParaRPr/>
          </a:p>
        </p:txBody>
      </p:sp>
      <p:pic>
        <p:nvPicPr>
          <p:cNvPr id="258" name="Google Shape;258;p14" descr="Embeddings Transformations for Sentiment Lexicon Enrichment | by Martin  Boyanov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5" y="2180035"/>
            <a:ext cx="37623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>
            <a:spLocks noGrp="1"/>
          </p:cNvSpPr>
          <p:nvPr>
            <p:ph type="body" idx="4294967295"/>
          </p:nvPr>
        </p:nvSpPr>
        <p:spPr>
          <a:xfrm>
            <a:off x="1066800" y="1431925"/>
            <a:ext cx="7086600" cy="288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‘Learn by example’ paradigm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Provide an algorithm with lots of </a:t>
            </a:r>
            <a:r>
              <a:rPr lang="en-GB">
                <a:solidFill>
                  <a:srgbClr val="0B5394"/>
                </a:solidFill>
              </a:rPr>
              <a:t>examples</a:t>
            </a:r>
            <a:endParaRPr/>
          </a:p>
          <a:p>
            <a:pPr marL="857229" lvl="2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Documents that have been </a:t>
            </a:r>
            <a:r>
              <a:rPr lang="en-GB" i="1"/>
              <a:t>manually/semi-automatically</a:t>
            </a:r>
            <a:r>
              <a:rPr lang="en-GB"/>
              <a:t> annotated with a category</a:t>
            </a:r>
            <a:endParaRPr/>
          </a:p>
          <a:p>
            <a:pPr marL="1200121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 i="1"/>
              <a:t>Supervised </a:t>
            </a:r>
            <a:r>
              <a:rPr lang="en-GB"/>
              <a:t>learning</a:t>
            </a:r>
            <a:endParaRPr i="1"/>
          </a:p>
          <a:p>
            <a:pPr marL="1200121" lvl="3" indent="-17144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GB"/>
              <a:t>In our case: e.g., positive/negative reviews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Algorithm extracts characteristic patterns for each category and builds a </a:t>
            </a:r>
            <a:r>
              <a:rPr lang="en-GB" i="1"/>
              <a:t>predictive model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Apply </a:t>
            </a:r>
            <a:r>
              <a:rPr lang="en-GB" i="1"/>
              <a:t>model </a:t>
            </a:r>
            <a:r>
              <a:rPr lang="en-GB"/>
              <a:t>to new text -&gt; get prediction</a:t>
            </a: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342891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title" idx="4294967295"/>
          </p:nvPr>
        </p:nvSpPr>
        <p:spPr>
          <a:xfrm>
            <a:off x="628650" y="5143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Machine-Learning (ML) solutions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>
            <a:spLocks noGrp="1"/>
          </p:cNvSpPr>
          <p:nvPr>
            <p:ph type="body" idx="4294967295"/>
          </p:nvPr>
        </p:nvSpPr>
        <p:spPr>
          <a:xfrm>
            <a:off x="990600" y="1352550"/>
            <a:ext cx="7315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Basic approach:</a:t>
            </a:r>
            <a:endParaRPr/>
          </a:p>
          <a:p>
            <a:pPr marL="514338" lvl="1" indent="-257167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GB" sz="1665"/>
              <a:t>Get manually annotated documents from the domain you are interested in.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e.g., positive and negative reviews of electronics products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This will be your </a:t>
            </a:r>
            <a:r>
              <a:rPr lang="en-GB" sz="1387">
                <a:solidFill>
                  <a:srgbClr val="0B5394"/>
                </a:solidFill>
              </a:rPr>
              <a:t>training corpus</a:t>
            </a:r>
            <a:endParaRPr/>
          </a:p>
          <a:p>
            <a:pPr marL="514338" lvl="1" indent="-257167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GB" sz="1665"/>
              <a:t>Train any standard classifier using </a:t>
            </a:r>
            <a:r>
              <a:rPr lang="en-GB" sz="1665">
                <a:solidFill>
                  <a:srgbClr val="0B5394"/>
                </a:solidFill>
              </a:rPr>
              <a:t>bag-of-words</a:t>
            </a:r>
            <a:r>
              <a:rPr lang="en-GB" sz="1665"/>
              <a:t> as features </a:t>
            </a:r>
            <a:endParaRPr/>
          </a:p>
          <a:p>
            <a:pPr marL="1200121" lvl="3" indent="-17144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49"/>
              <a:buChar char="•"/>
            </a:pPr>
            <a:r>
              <a:rPr lang="en-GB" sz="1249"/>
              <a:t>Typical classifiers: Support Vector Machines (SVMs), Naïve Bayes, Maximum Entropy</a:t>
            </a:r>
            <a:endParaRPr/>
          </a:p>
          <a:p>
            <a:pPr marL="1200121" lvl="3" indent="-17144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49"/>
              <a:buChar char="•"/>
            </a:pPr>
            <a:r>
              <a:rPr lang="en-GB" sz="1249"/>
              <a:t>Naïve Bayes are super-easy to implement from scratch</a:t>
            </a:r>
            <a:endParaRPr/>
          </a:p>
          <a:p>
            <a:pPr marL="1200121" lvl="3" indent="-17144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49"/>
              <a:buChar char="•"/>
            </a:pPr>
            <a:r>
              <a:rPr lang="en-GB" sz="1249"/>
              <a:t>Don’t try to implement SVMs yourself! Use existing implementations: </a:t>
            </a:r>
            <a:r>
              <a:rPr lang="en-GB" sz="1249" u="sng">
                <a:solidFill>
                  <a:schemeClr val="hlink"/>
                </a:solidFill>
                <a:hlinkClick r:id="rId4"/>
              </a:rPr>
              <a:t>SVM</a:t>
            </a:r>
            <a:r>
              <a:rPr lang="en-GB" sz="1249" u="sng" baseline="30000">
                <a:solidFill>
                  <a:schemeClr val="hlink"/>
                </a:solidFill>
                <a:hlinkClick r:id="rId4"/>
              </a:rPr>
              <a:t>light</a:t>
            </a:r>
            <a:r>
              <a:rPr lang="en-GB" sz="1249"/>
              <a:t>, </a:t>
            </a:r>
            <a:r>
              <a:rPr lang="en-GB" sz="1249" u="sng">
                <a:solidFill>
                  <a:schemeClr val="hlink"/>
                </a:solidFill>
                <a:hlinkClick r:id="rId5"/>
              </a:rPr>
              <a:t>LibSVM</a:t>
            </a:r>
            <a:r>
              <a:rPr lang="en-GB" sz="1249"/>
              <a:t> or </a:t>
            </a:r>
            <a:r>
              <a:rPr lang="en-GB" sz="1249" u="sng">
                <a:solidFill>
                  <a:schemeClr val="hlink"/>
                </a:solidFill>
                <a:hlinkClick r:id="rId6"/>
              </a:rPr>
              <a:t>LibLinear</a:t>
            </a:r>
            <a:r>
              <a:rPr lang="en-GB" sz="1249"/>
              <a:t> (for larger datasets). Use </a:t>
            </a:r>
            <a:r>
              <a:rPr lang="en-GB" sz="1249">
                <a:solidFill>
                  <a:srgbClr val="FF0000"/>
                </a:solidFill>
              </a:rPr>
              <a:t>linear kernels</a:t>
            </a:r>
            <a:endParaRPr/>
          </a:p>
          <a:p>
            <a:pPr marL="1200121" lvl="3" indent="-171446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49"/>
              <a:buChar char="•"/>
            </a:pPr>
            <a:r>
              <a:rPr lang="en-GB" sz="1249"/>
              <a:t>Use </a:t>
            </a:r>
            <a:r>
              <a:rPr lang="en-GB" sz="1249">
                <a:solidFill>
                  <a:srgbClr val="FF0000"/>
                </a:solidFill>
              </a:rPr>
              <a:t>boolean features </a:t>
            </a:r>
            <a:r>
              <a:rPr lang="en-GB" sz="1249"/>
              <a:t>not frequency-based</a:t>
            </a:r>
            <a:endParaRPr/>
          </a:p>
          <a:p>
            <a:pPr marL="514338" lvl="1" indent="-257167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Font typeface="Calibri"/>
              <a:buAutoNum type="arabicPeriod"/>
            </a:pPr>
            <a:r>
              <a:rPr lang="en-GB" sz="1665"/>
              <a:t>Apply trained classifier to test corpus or application</a:t>
            </a: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If you want to predict a rating, e.g., 1-5 stars [20]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Same as above, but use </a:t>
            </a:r>
            <a:r>
              <a:rPr lang="en-GB" sz="1665">
                <a:solidFill>
                  <a:srgbClr val="0B5394"/>
                </a:solidFill>
              </a:rPr>
              <a:t>multi-class </a:t>
            </a:r>
            <a:r>
              <a:rPr lang="en-GB" sz="1665"/>
              <a:t>classification or </a:t>
            </a:r>
            <a:r>
              <a:rPr lang="en-GB" sz="1665">
                <a:solidFill>
                  <a:srgbClr val="0B5394"/>
                </a:solidFill>
              </a:rPr>
              <a:t>regression</a:t>
            </a:r>
            <a:r>
              <a:rPr lang="en-GB" sz="1665"/>
              <a:t>: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Linear Regression, Support Vector Regression</a:t>
            </a:r>
            <a:endParaRPr/>
          </a:p>
          <a:p>
            <a:pPr marL="857229" lvl="2" indent="-83371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endParaRPr sz="1387"/>
          </a:p>
          <a:p>
            <a:pPr marL="1200121" lvl="3" indent="-92134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49"/>
              <a:buNone/>
            </a:pPr>
            <a:endParaRPr sz="1249"/>
          </a:p>
        </p:txBody>
      </p:sp>
      <p:sp>
        <p:nvSpPr>
          <p:cNvPr id="270" name="Google Shape;270;p16"/>
          <p:cNvSpPr txBox="1">
            <a:spLocks noGrp="1"/>
          </p:cNvSpPr>
          <p:nvPr>
            <p:ph type="title" idx="4294967295"/>
          </p:nvPr>
        </p:nvSpPr>
        <p:spPr>
          <a:xfrm>
            <a:off x="762000" y="274638"/>
            <a:ext cx="7124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Machine-Learning solutions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body" idx="4294967295"/>
          </p:nvPr>
        </p:nvSpPr>
        <p:spPr>
          <a:xfrm>
            <a:off x="1066800" y="1370013"/>
            <a:ext cx="68199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942"/>
              <a:buChar char="•"/>
            </a:pPr>
            <a:r>
              <a:rPr lang="en-GB" sz="1942">
                <a:solidFill>
                  <a:srgbClr val="0B5394"/>
                </a:solidFill>
              </a:rPr>
              <a:t>Bag-of-words</a:t>
            </a:r>
            <a:r>
              <a:rPr lang="en-GB" sz="1942"/>
              <a:t> document representation: document -&gt; vector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Example: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n-GB" sz="1387"/>
              <a:t>	d</a:t>
            </a:r>
            <a:r>
              <a:rPr lang="en-GB" sz="1387" baseline="-25000"/>
              <a:t>1</a:t>
            </a:r>
            <a:r>
              <a:rPr lang="en-GB" sz="1387"/>
              <a:t>=“good average excellent good” 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n-GB" sz="1387"/>
              <a:t>	d</a:t>
            </a:r>
            <a:r>
              <a:rPr lang="en-GB" sz="1387" baseline="-25000"/>
              <a:t>2</a:t>
            </a:r>
            <a:r>
              <a:rPr lang="en-GB" sz="1387"/>
              <a:t>=“okay good average fine”</a:t>
            </a:r>
            <a:endParaRPr sz="1387"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None/>
            </a:pPr>
            <a:r>
              <a:rPr lang="en-GB" sz="1387"/>
              <a:t>	d</a:t>
            </a:r>
            <a:r>
              <a:rPr lang="en-GB" sz="1387" baseline="-25000"/>
              <a:t>3</a:t>
            </a:r>
            <a:r>
              <a:rPr lang="en-GB" sz="1387"/>
              <a:t>=“good okay okay”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Then </a:t>
            </a:r>
            <a:r>
              <a:rPr lang="en-GB" sz="1665" b="1"/>
              <a:t>Vocabulary</a:t>
            </a:r>
            <a:r>
              <a:rPr lang="en-GB" sz="1665"/>
              <a:t>={“good”, “average”, “excellent”, “fine”, “okay”} and d</a:t>
            </a:r>
            <a:r>
              <a:rPr lang="en-GB" sz="1665" baseline="-25000"/>
              <a:t>1</a:t>
            </a:r>
            <a:r>
              <a:rPr lang="en-GB" sz="1665"/>
              <a:t> will be represented as: 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 b="1"/>
              <a:t>d</a:t>
            </a:r>
            <a:r>
              <a:rPr lang="en-GB" sz="1387" b="1" baseline="-25000"/>
              <a:t>1</a:t>
            </a:r>
            <a:r>
              <a:rPr lang="en-GB" sz="1387" b="1"/>
              <a:t>={2,1,1,0,0} </a:t>
            </a:r>
            <a:r>
              <a:rPr lang="en-GB" sz="1387"/>
              <a:t>if features are frequently-based or 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 b="1"/>
              <a:t>d</a:t>
            </a:r>
            <a:r>
              <a:rPr lang="en-GB" sz="1387" b="1" baseline="-25000"/>
              <a:t>1</a:t>
            </a:r>
            <a:r>
              <a:rPr lang="en-GB" sz="1387" b="1"/>
              <a:t>={1,1,1,0,0} </a:t>
            </a:r>
            <a:r>
              <a:rPr lang="en-GB" sz="1387"/>
              <a:t>if boolean-based</a:t>
            </a: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Problems: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Order of tokens is lost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Long-distance relationships are lost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“Avengers was a good movie, but Iron Man sucked!”</a:t>
            </a:r>
            <a:endParaRPr/>
          </a:p>
          <a:p>
            <a:pPr marL="171446" lvl="0" indent="-48129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endParaRPr sz="1942"/>
          </a:p>
        </p:txBody>
      </p:sp>
      <p:sp>
        <p:nvSpPr>
          <p:cNvPr id="276" name="Google Shape;276;p17"/>
          <p:cNvSpPr txBox="1">
            <a:spLocks noGrp="1"/>
          </p:cNvSpPr>
          <p:nvPr>
            <p:ph type="title" idx="4294967295"/>
          </p:nvPr>
        </p:nvSpPr>
        <p:spPr>
          <a:xfrm>
            <a:off x="762000" y="274638"/>
            <a:ext cx="7124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2970"/>
              <a:buFont typeface="Calibri"/>
              <a:buNone/>
            </a:pPr>
            <a:r>
              <a:rPr lang="en-GB" sz="2970">
                <a:solidFill>
                  <a:srgbClr val="418AD8"/>
                </a:solidFill>
              </a:rPr>
              <a:t>Crash-course on ML for document classification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>
            <a:spLocks noGrp="1"/>
          </p:cNvSpPr>
          <p:nvPr>
            <p:ph type="title" idx="4294967295"/>
          </p:nvPr>
        </p:nvSpPr>
        <p:spPr>
          <a:xfrm>
            <a:off x="863110" y="847725"/>
            <a:ext cx="7137889" cy="4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2970"/>
              <a:buFont typeface="Calibri"/>
              <a:buNone/>
            </a:pPr>
            <a:r>
              <a:rPr lang="en-GB" sz="2970">
                <a:solidFill>
                  <a:srgbClr val="418AD8"/>
                </a:solidFill>
              </a:rPr>
              <a:t>Documents in a Vector Space - Classification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6286502" y="603870"/>
            <a:ext cx="63991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BFCFF"/>
                </a:solidFill>
                <a:latin typeface="Arial"/>
                <a:ea typeface="Arial"/>
                <a:cs typeface="Arial"/>
                <a:sym typeface="Arial"/>
              </a:rPr>
              <a:t>Sec.14.1</a:t>
            </a:r>
            <a:endParaRPr/>
          </a:p>
        </p:txBody>
      </p:sp>
      <p:grpSp>
        <p:nvGrpSpPr>
          <p:cNvPr id="283" name="Google Shape;283;p18"/>
          <p:cNvGrpSpPr/>
          <p:nvPr/>
        </p:nvGrpSpPr>
        <p:grpSpPr>
          <a:xfrm>
            <a:off x="202593" y="1469570"/>
            <a:ext cx="3833627" cy="2486025"/>
            <a:chOff x="-1655503" y="1317163"/>
            <a:chExt cx="6815334" cy="4419600"/>
          </a:xfrm>
        </p:grpSpPr>
        <p:sp>
          <p:nvSpPr>
            <p:cNvPr id="284" name="Google Shape;284;p18"/>
            <p:cNvSpPr/>
            <p:nvPr/>
          </p:nvSpPr>
          <p:spPr>
            <a:xfrm>
              <a:off x="2035630" y="2764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245430" y="34507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188030" y="32983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340430" y="43651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254830" y="2764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730830" y="37555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2797630" y="3526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3483430" y="3145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3102430" y="43651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397830" y="2536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550230" y="4060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702630" y="28411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5007430" y="31459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43618" y="1728199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43618" y="2185399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9" name="Google Shape;299;p18"/>
            <p:cNvCxnSpPr/>
            <p:nvPr/>
          </p:nvCxnSpPr>
          <p:spPr>
            <a:xfrm>
              <a:off x="1567543" y="1317163"/>
              <a:ext cx="0" cy="4419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 txBox="1"/>
            <p:nvPr/>
          </p:nvSpPr>
          <p:spPr>
            <a:xfrm>
              <a:off x="-1655503" y="1428246"/>
              <a:ext cx="1950847" cy="656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negative</a:t>
              </a:r>
              <a:endParaRPr sz="788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01" name="Google Shape;301;p18"/>
            <p:cNvSpPr txBox="1"/>
            <p:nvPr/>
          </p:nvSpPr>
          <p:spPr>
            <a:xfrm>
              <a:off x="-1548038" y="1955974"/>
              <a:ext cx="1811665" cy="656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positive</a:t>
              </a:r>
              <a:endParaRPr sz="788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cxnSp>
          <p:nvCxnSpPr>
            <p:cNvPr id="302" name="Google Shape;302;p18"/>
            <p:cNvCxnSpPr/>
            <p:nvPr/>
          </p:nvCxnSpPr>
          <p:spPr>
            <a:xfrm rot="10800000" flipH="1">
              <a:off x="1" y="4966506"/>
              <a:ext cx="5159830" cy="825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18"/>
          <p:cNvGrpSpPr/>
          <p:nvPr/>
        </p:nvGrpSpPr>
        <p:grpSpPr>
          <a:xfrm>
            <a:off x="5135336" y="1383846"/>
            <a:ext cx="2822803" cy="2486025"/>
            <a:chOff x="1023256" y="1317163"/>
            <a:chExt cx="5018315" cy="4419600"/>
          </a:xfrm>
        </p:grpSpPr>
        <p:sp>
          <p:nvSpPr>
            <p:cNvPr id="304" name="Google Shape;304;p18"/>
            <p:cNvSpPr/>
            <p:nvPr/>
          </p:nvSpPr>
          <p:spPr>
            <a:xfrm>
              <a:off x="2035630" y="2764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245430" y="34507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188030" y="32983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2340430" y="43651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3254830" y="2764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730830" y="37555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797630" y="3526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483430" y="31459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02430" y="4365163"/>
              <a:ext cx="152400" cy="152400"/>
            </a:xfrm>
            <a:prstGeom prst="ellipse">
              <a:avLst/>
            </a:prstGeom>
            <a:solidFill>
              <a:srgbClr val="9900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397830" y="2536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550230" y="40603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702630" y="28411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5007430" y="3145963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18"/>
            <p:cNvCxnSpPr/>
            <p:nvPr/>
          </p:nvCxnSpPr>
          <p:spPr>
            <a:xfrm>
              <a:off x="1567543" y="1317163"/>
              <a:ext cx="0" cy="4419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8"/>
            <p:cNvCxnSpPr/>
            <p:nvPr/>
          </p:nvCxnSpPr>
          <p:spPr>
            <a:xfrm>
              <a:off x="1023256" y="4966505"/>
              <a:ext cx="5018315" cy="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" name="Google Shape;319;p18"/>
          <p:cNvSpPr/>
          <p:nvPr/>
        </p:nvSpPr>
        <p:spPr>
          <a:xfrm>
            <a:off x="6690635" y="2669718"/>
            <a:ext cx="85725" cy="85725"/>
          </a:xfrm>
          <a:prstGeom prst="rect">
            <a:avLst/>
          </a:prstGeom>
          <a:solidFill>
            <a:srgbClr val="0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5833385" y="1537361"/>
            <a:ext cx="3212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document; which category?</a:t>
            </a:r>
            <a:endParaRPr/>
          </a:p>
        </p:txBody>
      </p:sp>
      <p:cxnSp>
        <p:nvCxnSpPr>
          <p:cNvPr id="321" name="Google Shape;321;p18"/>
          <p:cNvCxnSpPr>
            <a:stCxn id="320" idx="2"/>
            <a:endCxn id="319" idx="0"/>
          </p:cNvCxnSpPr>
          <p:nvPr/>
        </p:nvCxnSpPr>
        <p:spPr>
          <a:xfrm flipH="1">
            <a:off x="6733491" y="1906693"/>
            <a:ext cx="706200" cy="76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 idx="4294967295"/>
          </p:nvPr>
        </p:nvSpPr>
        <p:spPr>
          <a:xfrm>
            <a:off x="804959" y="787376"/>
            <a:ext cx="7196031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2970"/>
              <a:buFont typeface="Calibri"/>
              <a:buNone/>
            </a:pPr>
            <a:r>
              <a:rPr lang="en-GB" sz="2970">
                <a:solidFill>
                  <a:srgbClr val="418AD8"/>
                </a:solidFill>
              </a:rPr>
              <a:t>Documents in a Vector Space - Classification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6286502" y="603870"/>
            <a:ext cx="63991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BFCFF"/>
                </a:solidFill>
                <a:latin typeface="Arial"/>
                <a:ea typeface="Arial"/>
                <a:cs typeface="Arial"/>
                <a:sym typeface="Arial"/>
              </a:rPr>
              <a:t>Sec.14.1</a:t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5135336" y="1383846"/>
            <a:ext cx="2822803" cy="2486025"/>
            <a:chOff x="7097486" y="1317163"/>
            <a:chExt cx="5018315" cy="4419600"/>
          </a:xfrm>
        </p:grpSpPr>
        <p:grpSp>
          <p:nvGrpSpPr>
            <p:cNvPr id="329" name="Google Shape;329;p19"/>
            <p:cNvGrpSpPr/>
            <p:nvPr/>
          </p:nvGrpSpPr>
          <p:grpSpPr>
            <a:xfrm>
              <a:off x="7097486" y="1317163"/>
              <a:ext cx="5018315" cy="4419600"/>
              <a:chOff x="1023256" y="1317163"/>
              <a:chExt cx="5018315" cy="4419600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2035630" y="2764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4245430" y="34507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2188030" y="32983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2340430" y="43651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3254830" y="2764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1730830" y="37555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2797630" y="3526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3483430" y="3145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3102430" y="43651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4397830" y="25363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4550230" y="40603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4702630" y="28411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5007430" y="31459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3" name="Google Shape;343;p19"/>
              <p:cNvCxnSpPr/>
              <p:nvPr/>
            </p:nvCxnSpPr>
            <p:spPr>
              <a:xfrm>
                <a:off x="1567543" y="1317163"/>
                <a:ext cx="0" cy="441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19"/>
              <p:cNvCxnSpPr/>
              <p:nvPr/>
            </p:nvCxnSpPr>
            <p:spPr>
              <a:xfrm>
                <a:off x="1023256" y="4966505"/>
                <a:ext cx="5018315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5" name="Google Shape;345;p19"/>
            <p:cNvSpPr/>
            <p:nvPr/>
          </p:nvSpPr>
          <p:spPr>
            <a:xfrm>
              <a:off x="9862460" y="3603163"/>
              <a:ext cx="152400" cy="152400"/>
            </a:xfrm>
            <a:prstGeom prst="rect">
              <a:avLst/>
            </a:prstGeom>
            <a:solidFill>
              <a:srgbClr val="0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1208408" y="1390574"/>
            <a:ext cx="2822803" cy="2486025"/>
            <a:chOff x="7097486" y="1317163"/>
            <a:chExt cx="5018315" cy="4419600"/>
          </a:xfrm>
        </p:grpSpPr>
        <p:grpSp>
          <p:nvGrpSpPr>
            <p:cNvPr id="347" name="Google Shape;347;p19"/>
            <p:cNvGrpSpPr/>
            <p:nvPr/>
          </p:nvGrpSpPr>
          <p:grpSpPr>
            <a:xfrm>
              <a:off x="7097486" y="1317163"/>
              <a:ext cx="5018315" cy="4419600"/>
              <a:chOff x="1023256" y="1317163"/>
              <a:chExt cx="5018315" cy="441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2035630" y="2764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4245430" y="34507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2188030" y="32983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2340430" y="43651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3254830" y="2764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1730830" y="37555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2797630" y="3526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3483430" y="31459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3102430" y="4365163"/>
                <a:ext cx="152400" cy="152400"/>
              </a:xfrm>
              <a:prstGeom prst="ellipse">
                <a:avLst/>
              </a:prstGeom>
              <a:solidFill>
                <a:srgbClr val="99003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4397830" y="25363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4550230" y="40603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4702630" y="28411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5007430" y="3145963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1" name="Google Shape;361;p19"/>
              <p:cNvCxnSpPr/>
              <p:nvPr/>
            </p:nvCxnSpPr>
            <p:spPr>
              <a:xfrm>
                <a:off x="1567543" y="1317163"/>
                <a:ext cx="0" cy="4419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19"/>
              <p:cNvCxnSpPr/>
              <p:nvPr/>
            </p:nvCxnSpPr>
            <p:spPr>
              <a:xfrm>
                <a:off x="1023256" y="4966505"/>
                <a:ext cx="5018315" cy="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3" name="Google Shape;363;p19"/>
            <p:cNvSpPr/>
            <p:nvPr/>
          </p:nvSpPr>
          <p:spPr>
            <a:xfrm>
              <a:off x="9862460" y="3603163"/>
              <a:ext cx="152400" cy="152400"/>
            </a:xfrm>
            <a:prstGeom prst="rect">
              <a:avLst/>
            </a:prstGeom>
            <a:solidFill>
              <a:srgbClr val="0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9"/>
          <p:cNvSpPr/>
          <p:nvPr/>
        </p:nvSpPr>
        <p:spPr>
          <a:xfrm>
            <a:off x="2278581" y="2206859"/>
            <a:ext cx="1071563" cy="1071563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1614489" y="1448905"/>
            <a:ext cx="3131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k-Nearest Neighbours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5496737" y="1436435"/>
            <a:ext cx="34657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Support Vector Machines</a:t>
            </a:r>
            <a:endParaRPr/>
          </a:p>
        </p:txBody>
      </p:sp>
      <p:cxnSp>
        <p:nvCxnSpPr>
          <p:cNvPr id="367" name="Google Shape;367;p19"/>
          <p:cNvCxnSpPr/>
          <p:nvPr/>
        </p:nvCxnSpPr>
        <p:spPr>
          <a:xfrm flipH="1">
            <a:off x="6776362" y="1885955"/>
            <a:ext cx="42863" cy="14144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body" idx="4294967295"/>
          </p:nvPr>
        </p:nvSpPr>
        <p:spPr>
          <a:xfrm>
            <a:off x="1066800" y="3630613"/>
            <a:ext cx="5105400" cy="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GB"/>
              <a:t>Classes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positive, negative, both, neutral</a:t>
            </a:r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title" idx="4294967295"/>
          </p:nvPr>
        </p:nvSpPr>
        <p:spPr>
          <a:xfrm>
            <a:off x="762000" y="274638"/>
            <a:ext cx="7124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200"/>
              <a:buFont typeface="Calibri"/>
              <a:buNone/>
            </a:pPr>
            <a:r>
              <a:rPr lang="en-GB" sz="3200">
                <a:solidFill>
                  <a:srgbClr val="418AD8"/>
                </a:solidFill>
              </a:rPr>
              <a:t>Lexicon solutions</a:t>
            </a:r>
            <a:endParaRPr sz="3000">
              <a:solidFill>
                <a:srgbClr val="418AD8"/>
              </a:solidFill>
            </a:endParaRPr>
          </a:p>
        </p:txBody>
      </p:sp>
      <p:grpSp>
        <p:nvGrpSpPr>
          <p:cNvPr id="376" name="Google Shape;376;p20"/>
          <p:cNvGrpSpPr/>
          <p:nvPr/>
        </p:nvGrpSpPr>
        <p:grpSpPr>
          <a:xfrm>
            <a:off x="1714503" y="1314453"/>
            <a:ext cx="5772151" cy="1657351"/>
            <a:chOff x="288" y="1008"/>
            <a:chExt cx="5088" cy="1632"/>
          </a:xfrm>
        </p:grpSpPr>
        <p:sp>
          <p:nvSpPr>
            <p:cNvPr id="377" name="Google Shape;377;p20"/>
            <p:cNvSpPr/>
            <p:nvPr/>
          </p:nvSpPr>
          <p:spPr>
            <a:xfrm>
              <a:off x="3024" y="2016"/>
              <a:ext cx="912" cy="480"/>
            </a:xfrm>
            <a:prstGeom prst="rightArrow">
              <a:avLst>
                <a:gd name="adj1" fmla="val 39352"/>
                <a:gd name="adj2" fmla="val 53086"/>
              </a:avLst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4944" y="2016"/>
              <a:ext cx="432" cy="480"/>
            </a:xfrm>
            <a:prstGeom prst="rightArrow">
              <a:avLst>
                <a:gd name="adj1" fmla="val 48750"/>
                <a:gd name="adj2" fmla="val 56481"/>
              </a:avLst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288" y="1728"/>
              <a:ext cx="816" cy="912"/>
            </a:xfrm>
            <a:prstGeom prst="flowChartMultidocument">
              <a:avLst/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Corpus</a:t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 rot="10800000" flipH="1">
              <a:off x="912" y="1488"/>
              <a:ext cx="1152" cy="110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079"/>
                  </a:moveTo>
                  <a:lnTo>
                    <a:pt x="16912" y="0"/>
                  </a:lnTo>
                  <a:lnTo>
                    <a:pt x="16912" y="4002"/>
                  </a:lnTo>
                  <a:lnTo>
                    <a:pt x="12427" y="4002"/>
                  </a:lnTo>
                  <a:cubicBezTo>
                    <a:pt x="5564" y="4002"/>
                    <a:pt x="0" y="7654"/>
                    <a:pt x="0" y="12158"/>
                  </a:cubicBezTo>
                  <a:lnTo>
                    <a:pt x="0" y="21600"/>
                  </a:lnTo>
                  <a:lnTo>
                    <a:pt x="4246" y="21600"/>
                  </a:lnTo>
                  <a:lnTo>
                    <a:pt x="4246" y="12158"/>
                  </a:lnTo>
                  <a:cubicBezTo>
                    <a:pt x="4246" y="9948"/>
                    <a:pt x="7909" y="8156"/>
                    <a:pt x="12427" y="8156"/>
                  </a:cubicBezTo>
                  <a:lnTo>
                    <a:pt x="16912" y="8156"/>
                  </a:lnTo>
                  <a:lnTo>
                    <a:pt x="16912" y="12158"/>
                  </a:lnTo>
                  <a:close/>
                </a:path>
              </a:pathLst>
            </a:cu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672" y="1008"/>
              <a:ext cx="768" cy="576"/>
            </a:xfrm>
            <a:prstGeom prst="flowChartDocumen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Lexicon</a:t>
              </a:r>
              <a:r>
                <a:rPr lang="en-GB" sz="1351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2112" y="1536"/>
              <a:ext cx="960" cy="1056"/>
            </a:xfrm>
            <a:prstGeom prst="flowChartProcess">
              <a:avLst/>
            </a:prstGeom>
            <a:solidFill>
              <a:srgbClr val="008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Neutral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Polar?</a:t>
              </a:r>
              <a:endParaRPr/>
            </a:p>
          </p:txBody>
        </p:sp>
        <p:sp>
          <p:nvSpPr>
            <p:cNvPr id="383" name="Google Shape;383;p20"/>
            <p:cNvSpPr txBox="1"/>
            <p:nvPr/>
          </p:nvSpPr>
          <p:spPr>
            <a:xfrm>
              <a:off x="2112" y="1104"/>
              <a:ext cx="912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CC00"/>
                  </a:solidFill>
                  <a:latin typeface="Calibri"/>
                  <a:ea typeface="Calibri"/>
                  <a:cs typeface="Calibri"/>
                  <a:sym typeface="Calibri"/>
                </a:rPr>
                <a:t>Step 1</a:t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3984" y="1536"/>
              <a:ext cx="960" cy="1056"/>
            </a:xfrm>
            <a:prstGeom prst="flowChartProcess">
              <a:avLst/>
            </a:prstGeom>
            <a:solidFill>
              <a:srgbClr val="008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Contextual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Polarity?</a:t>
              </a:r>
              <a:endParaRPr/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3984" y="1104"/>
              <a:ext cx="864" cy="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FFCC00"/>
                  </a:solidFill>
                  <a:latin typeface="Calibri"/>
                  <a:ea typeface="Calibri"/>
                  <a:cs typeface="Calibri"/>
                  <a:sym typeface="Calibri"/>
                </a:rPr>
                <a:t>Step 2</a:t>
              </a: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1152" y="1489"/>
              <a:ext cx="912" cy="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All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Instances</a:t>
              </a:r>
              <a:endParaRPr/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3024" y="1489"/>
              <a:ext cx="960" cy="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Polar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Instances</a:t>
              </a:r>
              <a:endParaRPr/>
            </a:p>
          </p:txBody>
        </p:sp>
      </p:grpSp>
      <p:sp>
        <p:nvSpPr>
          <p:cNvPr id="388" name="Google Shape;388;p20"/>
          <p:cNvSpPr txBox="1"/>
          <p:nvPr/>
        </p:nvSpPr>
        <p:spPr>
          <a:xfrm>
            <a:off x="2743200" y="2971803"/>
            <a:ext cx="85725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19,506</a:t>
            </a:r>
            <a:endParaRPr/>
          </a:p>
        </p:txBody>
      </p:sp>
      <p:sp>
        <p:nvSpPr>
          <p:cNvPr id="389" name="Google Shape;389;p20"/>
          <p:cNvSpPr txBox="1"/>
          <p:nvPr/>
        </p:nvSpPr>
        <p:spPr>
          <a:xfrm>
            <a:off x="5029203" y="2971803"/>
            <a:ext cx="742951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5,671</a:t>
            </a:r>
            <a:endParaRPr/>
          </a:p>
        </p:txBody>
      </p:sp>
      <p:pic>
        <p:nvPicPr>
          <p:cNvPr id="390" name="Google Shape;390;p20" descr="Embeddings Transformations for Sentiment Lexicon Enrichment | by Martin  Boyanov | Medi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378" y="3670699"/>
            <a:ext cx="37623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4294967295"/>
          </p:nvPr>
        </p:nvSpPr>
        <p:spPr>
          <a:xfrm>
            <a:off x="533400" y="1200150"/>
            <a:ext cx="8610600" cy="338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/>
              <a:t>Identify the orientation of opinion in a piece of text .</a:t>
            </a:r>
            <a:endParaRPr dirty="0"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/>
              <a:t>it is something human do.</a:t>
            </a:r>
            <a:endParaRPr dirty="0"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dirty="0"/>
              <a:t>Can be generalized to a wider set of emotions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4294967295"/>
          </p:nvPr>
        </p:nvSpPr>
        <p:spPr>
          <a:xfrm>
            <a:off x="838200" y="204788"/>
            <a:ext cx="704850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 b="1">
                <a:solidFill>
                  <a:srgbClr val="418AD8"/>
                </a:solidFill>
              </a:rPr>
              <a:t>What is SA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>
            <a:off x="2343151" y="2228850"/>
            <a:ext cx="1157288" cy="1243013"/>
          </a:xfrm>
          <a:prstGeom prst="foldedCorner">
            <a:avLst>
              <a:gd name="adj" fmla="val 125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movie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fabulous!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3843337" y="2228850"/>
            <a:ext cx="1157288" cy="1243013"/>
          </a:xfrm>
          <a:prstGeom prst="foldedCorner">
            <a:avLst>
              <a:gd name="adj" fmla="val 125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movie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stars Mr. X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5343525" y="2228850"/>
            <a:ext cx="1157288" cy="1243013"/>
          </a:xfrm>
          <a:prstGeom prst="foldedCorner">
            <a:avLst>
              <a:gd name="adj" fmla="val 125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movie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horrible!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286503" y="2143128"/>
            <a:ext cx="300039" cy="300039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4743453" y="2185991"/>
            <a:ext cx="300039" cy="300039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3243265" y="2143128"/>
            <a:ext cx="300039" cy="300039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body" idx="4294967295"/>
          </p:nvPr>
        </p:nvSpPr>
        <p:spPr>
          <a:xfrm>
            <a:off x="713201" y="1428750"/>
            <a:ext cx="7112000" cy="304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Detect emotion in two independent dimensions: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Positive: D</a:t>
            </a:r>
            <a:r>
              <a:rPr lang="en-GB" sz="1665" baseline="-25000"/>
              <a:t>pos</a:t>
            </a:r>
            <a:r>
              <a:rPr lang="en-GB" sz="1665"/>
              <a:t>: {1, 2,… 5}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Negative: D</a:t>
            </a:r>
            <a:r>
              <a:rPr lang="en-GB" sz="1665" baseline="-25000"/>
              <a:t>neg</a:t>
            </a:r>
            <a:r>
              <a:rPr lang="en-GB" sz="1665"/>
              <a:t>: {-5, -4,… -1}</a:t>
            </a:r>
            <a:endParaRPr/>
          </a:p>
          <a:p>
            <a:pPr marL="171446" lvl="0" indent="-171446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(optional) Predict overall polarity by comparing  them :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If D</a:t>
            </a:r>
            <a:r>
              <a:rPr lang="en-GB" sz="1665" baseline="-25000"/>
              <a:t>pos</a:t>
            </a:r>
            <a:r>
              <a:rPr lang="en-GB" sz="1665"/>
              <a:t> &gt; |D</a:t>
            </a:r>
            <a:r>
              <a:rPr lang="en-GB" sz="1665" baseline="-25000"/>
              <a:t>neg</a:t>
            </a:r>
            <a:r>
              <a:rPr lang="en-GB" sz="1665"/>
              <a:t>| then positive</a:t>
            </a:r>
            <a:endParaRPr/>
          </a:p>
          <a:p>
            <a:pPr marL="171446" lvl="0" indent="-171446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Example: “He is </a:t>
            </a:r>
            <a:r>
              <a:rPr lang="en-GB" sz="1942">
                <a:solidFill>
                  <a:srgbClr val="FF0000"/>
                </a:solidFill>
              </a:rPr>
              <a:t>brilliant</a:t>
            </a:r>
            <a:r>
              <a:rPr lang="en-GB" sz="1942"/>
              <a:t> but </a:t>
            </a:r>
            <a:r>
              <a:rPr lang="en-GB" sz="1942">
                <a:solidFill>
                  <a:srgbClr val="FF0000"/>
                </a:solidFill>
              </a:rPr>
              <a:t>boring</a:t>
            </a:r>
            <a:r>
              <a:rPr lang="en-GB" sz="1942"/>
              <a:t>”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Emotion(‘brilliant’)=+3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Emotion(‘boring’)=-2</a:t>
            </a:r>
            <a:endParaRPr/>
          </a:p>
          <a:p>
            <a:pPr marL="171446" lvl="0" indent="-171446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rgbClr val="073763"/>
              </a:buClr>
              <a:buSzPts val="1942"/>
              <a:buChar char="•"/>
            </a:pPr>
            <a:r>
              <a:rPr lang="en-GB" sz="1942">
                <a:solidFill>
                  <a:srgbClr val="073763"/>
                </a:solidFill>
              </a:rPr>
              <a:t>Negation</a:t>
            </a:r>
            <a:r>
              <a:rPr lang="en-GB" sz="1942"/>
              <a:t> detection: “He </a:t>
            </a:r>
            <a:r>
              <a:rPr lang="en-GB" sz="1942">
                <a:solidFill>
                  <a:srgbClr val="FF0000"/>
                </a:solidFill>
              </a:rPr>
              <a:t>isn’t</a:t>
            </a:r>
            <a:r>
              <a:rPr lang="en-GB" sz="1942"/>
              <a:t> brilliant and he is boring” </a:t>
            </a:r>
            <a:endParaRPr/>
          </a:p>
          <a:p>
            <a:pPr marL="514338" lvl="1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Emotion(NOT ‘brilliant’) = -2</a:t>
            </a:r>
            <a:endParaRPr/>
          </a:p>
          <a:p>
            <a:pPr marL="857229" lvl="2" indent="-171445" algn="l" rtl="0">
              <a:lnSpc>
                <a:spcPct val="7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387"/>
              <a:buChar char="•"/>
            </a:pPr>
            <a:r>
              <a:rPr lang="en-GB" sz="1387">
                <a:solidFill>
                  <a:srgbClr val="FF0000"/>
                </a:solidFill>
              </a:rPr>
              <a:t>Decreased by 1 and sign reversed</a:t>
            </a:r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 idx="4294967295"/>
          </p:nvPr>
        </p:nvSpPr>
        <p:spPr>
          <a:xfrm>
            <a:off x="515070" y="447922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(Basic) lexicon-based approach</a:t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3505203" y="3057255"/>
            <a:ext cx="2435282" cy="26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239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</a:t>
            </a: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=+3, D</a:t>
            </a:r>
            <a:r>
              <a:rPr lang="en-GB" sz="1239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</a:t>
            </a: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=-2 =&gt; </a:t>
            </a:r>
            <a:r>
              <a:rPr lang="en-GB" sz="1239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sz="1239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3276600" y="3021242"/>
            <a:ext cx="276237" cy="3951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3992965" y="3934707"/>
            <a:ext cx="3078407" cy="26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GB" sz="1239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</a:t>
            </a: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=+1 (default), D</a:t>
            </a:r>
            <a:r>
              <a:rPr lang="en-GB" sz="1239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</a:t>
            </a:r>
            <a:r>
              <a:rPr lang="en-GB" sz="123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=-3 =&gt; </a:t>
            </a:r>
            <a:r>
              <a:rPr lang="en-GB" sz="1239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endParaRPr sz="1239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3992964" y="3869013"/>
            <a:ext cx="276237" cy="3951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>
            <a:spLocks noGrp="1"/>
          </p:cNvSpPr>
          <p:nvPr>
            <p:ph type="title" idx="4294967295"/>
          </p:nvPr>
        </p:nvSpPr>
        <p:spPr>
          <a:xfrm>
            <a:off x="762000" y="1276350"/>
            <a:ext cx="462915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br>
              <a:rPr lang="en-GB" sz="2970" b="1"/>
            </a:br>
            <a:br>
              <a:rPr lang="en-GB" sz="2970" b="1"/>
            </a:br>
            <a:br>
              <a:rPr lang="en-GB" sz="2970" b="1"/>
            </a:br>
            <a:br>
              <a:rPr lang="en-GB" sz="2970" b="1"/>
            </a:br>
            <a:br>
              <a:rPr lang="en-GB" sz="2970" b="1"/>
            </a:br>
            <a:r>
              <a:rPr lang="en-GB" sz="2970" b="1">
                <a:solidFill>
                  <a:srgbClr val="418AD8"/>
                </a:solidFill>
              </a:rPr>
              <a:t>SentiWordNet </a:t>
            </a:r>
            <a:br>
              <a:rPr lang="en-GB" sz="2970" b="1">
                <a:solidFill>
                  <a:srgbClr val="418AD8"/>
                </a:solidFill>
              </a:rPr>
            </a:br>
            <a:br>
              <a:rPr lang="en-GB" sz="2970" b="1">
                <a:solidFill>
                  <a:srgbClr val="418AD8"/>
                </a:solidFill>
              </a:rPr>
            </a:br>
            <a:br>
              <a:rPr lang="en-GB" sz="2970" b="1">
                <a:solidFill>
                  <a:srgbClr val="418AD8"/>
                </a:solidFill>
              </a:rPr>
            </a:br>
            <a:br>
              <a:rPr lang="en-GB" sz="2970" b="1">
                <a:solidFill>
                  <a:srgbClr val="418AD8"/>
                </a:solidFill>
              </a:rPr>
            </a:br>
            <a:r>
              <a:rPr lang="en-GB" sz="2970" b="1">
                <a:solidFill>
                  <a:srgbClr val="418AD8"/>
                </a:solidFill>
              </a:rPr>
              <a:t>SauDiSenti</a:t>
            </a:r>
            <a:br>
              <a:rPr lang="en-GB" sz="2970" b="1"/>
            </a:br>
            <a:br>
              <a:rPr lang="en-GB" sz="2970" b="1"/>
            </a:br>
            <a:endParaRPr sz="2970" b="1"/>
          </a:p>
        </p:txBody>
      </p:sp>
      <p:sp>
        <p:nvSpPr>
          <p:cNvPr id="406" name="Google Shape;406;p22"/>
          <p:cNvSpPr txBox="1"/>
          <p:nvPr/>
        </p:nvSpPr>
        <p:spPr>
          <a:xfrm>
            <a:off x="762000" y="1919288"/>
            <a:ext cx="4200525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alibri"/>
              <a:buChar char="•"/>
            </a:pPr>
            <a:r>
              <a:rPr lang="en-GB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resource for sentiment analysis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751114" y="3562350"/>
            <a:ext cx="4200525" cy="40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858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Font typeface="Calibri"/>
              <a:buChar char="•"/>
            </a:pPr>
            <a:r>
              <a:rPr lang="en-GB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Saudi dialect lexicon.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1791" y="1611726"/>
            <a:ext cx="2570507" cy="288883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3"/>
          <p:cNvSpPr txBox="1">
            <a:spLocks noGrp="1"/>
          </p:cNvSpPr>
          <p:nvPr>
            <p:ph type="body" idx="4294967295"/>
          </p:nvPr>
        </p:nvSpPr>
        <p:spPr>
          <a:xfrm>
            <a:off x="1143000" y="971550"/>
            <a:ext cx="674370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Lexicons + Machine-Learning, e.g., </a:t>
            </a:r>
            <a:r>
              <a:rPr lang="en-GB">
                <a:solidFill>
                  <a:srgbClr val="0B5394"/>
                </a:solidFill>
              </a:rPr>
              <a:t>SELC</a:t>
            </a:r>
            <a:r>
              <a:rPr lang="en-GB"/>
              <a:t> (</a:t>
            </a:r>
            <a:r>
              <a:rPr lang="en-GB">
                <a:solidFill>
                  <a:srgbClr val="0B5394"/>
                </a:solidFill>
              </a:rPr>
              <a:t>SE</a:t>
            </a:r>
            <a:r>
              <a:rPr lang="en-GB"/>
              <a:t>lf-Supervised, </a:t>
            </a:r>
            <a:r>
              <a:rPr lang="en-GB">
                <a:solidFill>
                  <a:srgbClr val="0B5394"/>
                </a:solidFill>
              </a:rPr>
              <a:t>L</a:t>
            </a:r>
            <a:r>
              <a:rPr lang="en-GB"/>
              <a:t>exicon-based and </a:t>
            </a:r>
            <a:r>
              <a:rPr lang="en-GB">
                <a:solidFill>
                  <a:srgbClr val="0B5394"/>
                </a:solidFill>
              </a:rPr>
              <a:t>C</a:t>
            </a:r>
            <a:r>
              <a:rPr lang="en-GB"/>
              <a:t>orpus-based) [11]</a:t>
            </a:r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title" idx="4294967295"/>
          </p:nvPr>
        </p:nvSpPr>
        <p:spPr>
          <a:xfrm>
            <a:off x="838200" y="571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Hybrid solutions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>
            <a:spLocks noGrp="1"/>
          </p:cNvSpPr>
          <p:nvPr>
            <p:ph type="ctrTitle" idx="4294967295"/>
          </p:nvPr>
        </p:nvSpPr>
        <p:spPr>
          <a:xfrm>
            <a:off x="1219200" y="1733550"/>
            <a:ext cx="6858000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5400"/>
              <a:buFont typeface="Calibri"/>
              <a:buNone/>
            </a:pPr>
            <a:r>
              <a:rPr lang="en-GB" sz="5400" b="0" i="0" u="none" strike="noStrike" cap="none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Aspect based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"/>
          <p:cNvSpPr txBox="1">
            <a:spLocks noGrp="1"/>
          </p:cNvSpPr>
          <p:nvPr>
            <p:ph type="body" idx="4294967295"/>
          </p:nvPr>
        </p:nvSpPr>
        <p:spPr>
          <a:xfrm>
            <a:off x="685800" y="1268413"/>
            <a:ext cx="7315200" cy="3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As discussed, often the </a:t>
            </a:r>
            <a:r>
              <a:rPr lang="en-GB" i="1"/>
              <a:t>Opinion Object</a:t>
            </a:r>
            <a:r>
              <a:rPr lang="en-GB"/>
              <a:t> comprises of different aspects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e.g., camera: lens, quality, weight.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Often, such an aspect-based analysis is more valuable than a general +/-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Automatic extraction of those features is possible by: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Building Ontology Trees [25]</a:t>
            </a: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38" lvl="1" indent="-571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425" name="Google Shape;425;p25"/>
          <p:cNvSpPr txBox="1">
            <a:spLocks noGrp="1"/>
          </p:cNvSpPr>
          <p:nvPr>
            <p:ph type="title" idx="4294967295"/>
          </p:nvPr>
        </p:nvSpPr>
        <p:spPr>
          <a:xfrm>
            <a:off x="762000" y="4381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Aspect-based Opinion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sldNum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431" name="Google Shape;4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995" y="895350"/>
            <a:ext cx="8032699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4294967295"/>
          </p:nvPr>
        </p:nvSpPr>
        <p:spPr>
          <a:xfrm>
            <a:off x="762000" y="1370013"/>
            <a:ext cx="7124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Advantages: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Tend to attain good predictive accuracy</a:t>
            </a: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Disadvantages: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Need for </a:t>
            </a:r>
            <a:r>
              <a:rPr lang="en-GB">
                <a:solidFill>
                  <a:srgbClr val="0B5394"/>
                </a:solidFill>
              </a:rPr>
              <a:t>training corpus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Solution: automated extraction (e.g., Amazon reviews, Rotten Tomatoes) or crowdsourcing the annotation process (e.g., Mechanical Turk)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0B5394"/>
              </a:buClr>
              <a:buSzPts val="1800"/>
              <a:buChar char="•"/>
            </a:pPr>
            <a:r>
              <a:rPr lang="en-GB">
                <a:solidFill>
                  <a:srgbClr val="0B5394"/>
                </a:solidFill>
              </a:rPr>
              <a:t>Domain sensitivity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Trained models are well-fitted to particular product category (e.g., electronics) but underperform if applied to other categories (e.g., movies)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Solution: train a lot of domain-specific models or apply </a:t>
            </a:r>
            <a:r>
              <a:rPr lang="en-GB" i="1"/>
              <a:t>domain-adaptation</a:t>
            </a:r>
            <a:r>
              <a:rPr lang="en-GB"/>
              <a:t> techniques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Particularly for Opinion Retrieval, you’ll also need to identify the domain of the query!</a:t>
            </a:r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title" idx="4294967295"/>
          </p:nvPr>
        </p:nvSpPr>
        <p:spPr>
          <a:xfrm>
            <a:off x="609600" y="274638"/>
            <a:ext cx="72771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Pros/Cons of the approach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body" idx="4294967295"/>
          </p:nvPr>
        </p:nvSpPr>
        <p:spPr>
          <a:xfrm>
            <a:off x="2133600" y="1687512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Nokia phone and my girlfriend bought a moto phone. We called each other when we got home. </a:t>
            </a:r>
            <a:r>
              <a:rPr lang="en-GB" sz="1627">
                <a:solidFill>
                  <a:srgbClr val="FF0000"/>
                </a:solidFill>
              </a:rPr>
              <a:t>The voice on my phone was not clear. </a:t>
            </a:r>
            <a:r>
              <a:rPr lang="en-GB" sz="1627">
                <a:solidFill>
                  <a:srgbClr val="00B050"/>
                </a:solidFill>
              </a:rPr>
              <a:t>The camera was good. </a:t>
            </a:r>
            <a:r>
              <a:rPr lang="en-GB" sz="1627"/>
              <a:t>My girlfriend said the sound of her phone was clear. I wanted a phone with good voice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4294967295"/>
          </p:nvPr>
        </p:nvSpPr>
        <p:spPr>
          <a:xfrm>
            <a:off x="628650" y="69283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Aspect-oriented sentiment analysis:</a:t>
            </a:r>
            <a:br>
              <a:rPr lang="en-GB"/>
            </a:br>
            <a:r>
              <a:rPr lang="en-GB" sz="2700"/>
              <a:t>It‘s not ALL good or bad</a:t>
            </a:r>
            <a:endParaRPr sz="2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>
            <a:spLocks noGrp="1"/>
          </p:cNvSpPr>
          <p:nvPr>
            <p:ph type="body" idx="4294967295"/>
          </p:nvPr>
        </p:nvSpPr>
        <p:spPr>
          <a:xfrm>
            <a:off x="1485900" y="1498314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</a:t>
            </a:r>
            <a:r>
              <a:rPr lang="en-GB" sz="1977" b="1">
                <a:solidFill>
                  <a:srgbClr val="FF0000"/>
                </a:solidFill>
              </a:rPr>
              <a:t>Nokia phone</a:t>
            </a:r>
            <a:r>
              <a:rPr lang="en-GB" sz="1627"/>
              <a:t> and my girlfriend bought a </a:t>
            </a:r>
            <a:r>
              <a:rPr lang="en-GB" sz="1977" b="1">
                <a:solidFill>
                  <a:srgbClr val="FF0000"/>
                </a:solidFill>
              </a:rPr>
              <a:t>moto phone</a:t>
            </a:r>
            <a:r>
              <a:rPr lang="en-GB" sz="1627"/>
              <a:t>. We called each other when we got home. The voice on my phone was not clear. The camera was good. My girlfriend said the sound of her phone was clear. I wanted a phone with good voice quality. So I was satisfied and returned the phone to </a:t>
            </a:r>
            <a:r>
              <a:rPr lang="en-GB" sz="1627">
                <a:solidFill>
                  <a:srgbClr val="FF0000"/>
                </a:solidFill>
              </a:rPr>
              <a:t>BestBuy</a:t>
            </a:r>
            <a:r>
              <a:rPr lang="en-GB" sz="1627"/>
              <a:t>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49" name="Google Shape;449;p29"/>
          <p:cNvSpPr txBox="1">
            <a:spLocks noGrp="1"/>
          </p:cNvSpPr>
          <p:nvPr>
            <p:ph type="title" idx="4294967295"/>
          </p:nvPr>
        </p:nvSpPr>
        <p:spPr>
          <a:xfrm>
            <a:off x="762000" y="5905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(1)</a:t>
            </a:r>
            <a:endParaRPr/>
          </a:p>
        </p:txBody>
      </p:sp>
      <p:sp>
        <p:nvSpPr>
          <p:cNvPr id="450" name="Google Shape;450;p29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>
            <a:spLocks noGrp="1"/>
          </p:cNvSpPr>
          <p:nvPr>
            <p:ph type="body" idx="4294967295"/>
          </p:nvPr>
        </p:nvSpPr>
        <p:spPr>
          <a:xfrm>
            <a:off x="1371600" y="1584325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</a:t>
            </a:r>
            <a:r>
              <a:rPr lang="en-GB" sz="1977" b="1">
                <a:solidFill>
                  <a:srgbClr val="FF0000"/>
                </a:solidFill>
              </a:rPr>
              <a:t>Nokia phone</a:t>
            </a:r>
            <a:r>
              <a:rPr lang="en-GB" sz="1627"/>
              <a:t> and my girlfriend bought a </a:t>
            </a:r>
            <a:r>
              <a:rPr lang="en-GB" sz="1977" b="1">
                <a:solidFill>
                  <a:srgbClr val="FF0000"/>
                </a:solidFill>
              </a:rPr>
              <a:t>moto phone</a:t>
            </a:r>
            <a:r>
              <a:rPr lang="en-GB" sz="1627"/>
              <a:t>. We called each other when we got home. The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on my phone was not clear. The </a:t>
            </a:r>
            <a:r>
              <a:rPr lang="en-GB" sz="1627" b="1">
                <a:solidFill>
                  <a:srgbClr val="0070C0"/>
                </a:solidFill>
              </a:rPr>
              <a:t>camera</a:t>
            </a:r>
            <a:r>
              <a:rPr lang="en-GB" sz="1627"/>
              <a:t> was good. My girlfriend said the </a:t>
            </a:r>
            <a:r>
              <a:rPr lang="en-GB" sz="1627" b="1">
                <a:solidFill>
                  <a:srgbClr val="0070C0"/>
                </a:solidFill>
              </a:rPr>
              <a:t>sound</a:t>
            </a:r>
            <a:r>
              <a:rPr lang="en-GB" sz="1627"/>
              <a:t> of her phone was clear. I wanted a phone with good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4294967295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(2)</a:t>
            </a:r>
            <a:endParaRPr/>
          </a:p>
        </p:txBody>
      </p:sp>
      <p:sp>
        <p:nvSpPr>
          <p:cNvPr id="457" name="Google Shape;457;p30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body" idx="4294967295"/>
          </p:nvPr>
        </p:nvSpPr>
        <p:spPr>
          <a:xfrm>
            <a:off x="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294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</a:pPr>
            <a:r>
              <a:rPr lang="en-GB" sz="1275" dirty="0"/>
              <a:t>“</a:t>
            </a:r>
            <a:r>
              <a:rPr lang="en-GB" sz="1275" dirty="0" err="1"/>
              <a:t>Headlong’s</a:t>
            </a:r>
            <a:r>
              <a:rPr lang="en-GB" sz="1275" dirty="0"/>
              <a:t> adaptation of George Orwell’s ‘Nineteen Eighty-Four’ is such a </a:t>
            </a:r>
            <a:r>
              <a:rPr lang="en-GB" sz="1275" dirty="0">
                <a:solidFill>
                  <a:srgbClr val="00B050"/>
                </a:solidFill>
              </a:rPr>
              <a:t>sense-</a:t>
            </a:r>
            <a:r>
              <a:rPr lang="en-GB" sz="1275" dirty="0" err="1">
                <a:solidFill>
                  <a:srgbClr val="00B050"/>
                </a:solidFill>
              </a:rPr>
              <a:t>overloadingly</a:t>
            </a:r>
            <a:r>
              <a:rPr lang="en-GB" sz="1275" dirty="0">
                <a:solidFill>
                  <a:srgbClr val="00B050"/>
                </a:solidFill>
              </a:rPr>
              <a:t> visceral experience</a:t>
            </a:r>
            <a:r>
              <a:rPr lang="en-GB" sz="1275" dirty="0"/>
              <a:t> that it was </a:t>
            </a:r>
            <a:r>
              <a:rPr lang="en-GB" sz="1275" dirty="0">
                <a:solidFill>
                  <a:schemeClr val="accent6"/>
                </a:solidFill>
              </a:rPr>
              <a:t>only the second time around</a:t>
            </a:r>
            <a:r>
              <a:rPr lang="en-GB" sz="1275" dirty="0"/>
              <a:t>, as it transfers to the West End, that </a:t>
            </a:r>
            <a:r>
              <a:rPr lang="en-GB" sz="1275" dirty="0">
                <a:solidFill>
                  <a:schemeClr val="accent6"/>
                </a:solidFill>
              </a:rPr>
              <a:t>I realised quite how political it was</a:t>
            </a:r>
            <a:r>
              <a:rPr lang="en-GB" sz="1275" dirty="0"/>
              <a:t>. </a:t>
            </a:r>
            <a:br>
              <a:rPr lang="en-GB" sz="1275" dirty="0"/>
            </a:br>
            <a:r>
              <a:rPr lang="en-GB" sz="1275" dirty="0"/>
              <a:t>Writer-directors […] have </a:t>
            </a:r>
            <a:r>
              <a:rPr lang="en-GB" sz="1275" dirty="0">
                <a:solidFill>
                  <a:schemeClr val="accent6"/>
                </a:solidFill>
              </a:rPr>
              <a:t>reconfigured Orwell’s plot, making it less about Stalinism, more about state-sponsored torture</a:t>
            </a:r>
            <a:r>
              <a:rPr lang="en-GB" sz="1275" dirty="0"/>
              <a:t>. Which makes </a:t>
            </a:r>
            <a:r>
              <a:rPr lang="en-GB" sz="1275" dirty="0">
                <a:solidFill>
                  <a:srgbClr val="00B050"/>
                </a:solidFill>
              </a:rPr>
              <a:t>great, </a:t>
            </a:r>
            <a:r>
              <a:rPr lang="en-GB" sz="1275" dirty="0">
                <a:solidFill>
                  <a:srgbClr val="FF0000"/>
                </a:solidFill>
              </a:rPr>
              <a:t>queasy</a:t>
            </a:r>
            <a:r>
              <a:rPr lang="en-GB" sz="1275" dirty="0">
                <a:solidFill>
                  <a:srgbClr val="00B050"/>
                </a:solidFill>
              </a:rPr>
              <a:t> theatre</a:t>
            </a:r>
            <a:r>
              <a:rPr lang="en-GB" sz="1275" dirty="0"/>
              <a:t>, as Sam Crane’s </a:t>
            </a:r>
            <a:r>
              <a:rPr lang="en-GB" sz="1275" dirty="0">
                <a:solidFill>
                  <a:srgbClr val="FF0000"/>
                </a:solidFill>
              </a:rPr>
              <a:t>frail </a:t>
            </a:r>
            <a:r>
              <a:rPr lang="en-GB" sz="1275" dirty="0"/>
              <a:t>Winston stumbles through 101 minutes of </a:t>
            </a:r>
            <a:r>
              <a:rPr lang="en-GB" sz="1275" dirty="0">
                <a:solidFill>
                  <a:srgbClr val="FF0000"/>
                </a:solidFill>
              </a:rPr>
              <a:t>disorientating </a:t>
            </a:r>
            <a:r>
              <a:rPr lang="en-GB" sz="1275" dirty="0"/>
              <a:t>flashbacks, </a:t>
            </a:r>
            <a:r>
              <a:rPr lang="en-GB" sz="1275" dirty="0">
                <a:solidFill>
                  <a:srgbClr val="FF0000"/>
                </a:solidFill>
              </a:rPr>
              <a:t>agonising</a:t>
            </a:r>
            <a:r>
              <a:rPr lang="en-GB" sz="1275" dirty="0"/>
              <a:t> reminisce, </a:t>
            </a:r>
            <a:r>
              <a:rPr lang="en-GB" sz="1275" dirty="0">
                <a:solidFill>
                  <a:srgbClr val="FF0000"/>
                </a:solidFill>
              </a:rPr>
              <a:t>blinding</a:t>
            </a:r>
            <a:r>
              <a:rPr lang="en-GB" sz="1275" dirty="0"/>
              <a:t> lights, </a:t>
            </a:r>
            <a:r>
              <a:rPr lang="en-GB" sz="1275" dirty="0">
                <a:solidFill>
                  <a:srgbClr val="FF0000"/>
                </a:solidFill>
              </a:rPr>
              <a:t>distorted roars</a:t>
            </a:r>
            <a:r>
              <a:rPr lang="en-GB" sz="1275" dirty="0"/>
              <a:t>, walls that </a:t>
            </a:r>
            <a:r>
              <a:rPr lang="en-GB" sz="1275" dirty="0">
                <a:solidFill>
                  <a:srgbClr val="FF0000"/>
                </a:solidFill>
              </a:rPr>
              <a:t>explode</a:t>
            </a:r>
            <a:r>
              <a:rPr lang="en-GB" sz="1275" dirty="0"/>
              <a:t> in hails of sparks, […] and the almost-too-much-to-bear Room 101 section, which churns past like ‘The </a:t>
            </a:r>
            <a:r>
              <a:rPr lang="en-GB" sz="1275" dirty="0">
                <a:solidFill>
                  <a:srgbClr val="FF0000"/>
                </a:solidFill>
              </a:rPr>
              <a:t>Prisoner</a:t>
            </a:r>
            <a:r>
              <a:rPr lang="en-GB" sz="1275" dirty="0"/>
              <a:t>’ relocated to </a:t>
            </a:r>
            <a:r>
              <a:rPr lang="en-GB" sz="1275" dirty="0">
                <a:solidFill>
                  <a:srgbClr val="FF0000"/>
                </a:solidFill>
              </a:rPr>
              <a:t>Guantanamo Bay</a:t>
            </a:r>
            <a:r>
              <a:rPr lang="en-GB" sz="1275" dirty="0"/>
              <a:t>.</a:t>
            </a:r>
            <a:br>
              <a:rPr lang="en-GB" sz="1275" dirty="0"/>
            </a:br>
            <a:r>
              <a:rPr lang="en-GB" sz="1275" dirty="0"/>
              <a:t>[…] Crane’s traumatised Winston lives in two strangely overlapping time zones – 1984 and an unspecified present day. </a:t>
            </a:r>
            <a:r>
              <a:rPr lang="en-GB" sz="1275" dirty="0">
                <a:solidFill>
                  <a:schemeClr val="accent3"/>
                </a:solidFill>
              </a:rPr>
              <a:t>The former, with its two-minute hate and its </a:t>
            </a:r>
            <a:r>
              <a:rPr lang="en-GB" sz="1275" dirty="0" err="1">
                <a:solidFill>
                  <a:schemeClr val="accent3"/>
                </a:solidFill>
              </a:rPr>
              <a:t>sexcrime</a:t>
            </a:r>
            <a:r>
              <a:rPr lang="en-GB" sz="1275" dirty="0">
                <a:solidFill>
                  <a:schemeClr val="accent3"/>
                </a:solidFill>
              </a:rPr>
              <a:t> and its Ministry of Love, clearly never happened. </a:t>
            </a:r>
            <a:r>
              <a:rPr lang="en-GB" sz="1275" dirty="0"/>
              <a:t>But the present day version, in which a shattered Winston groggily staggers through a 'normal' but entirely indifferent world, is plausible. </a:t>
            </a:r>
            <a:r>
              <a:rPr lang="en-GB" sz="1275" dirty="0">
                <a:solidFill>
                  <a:schemeClr val="accent3"/>
                </a:solidFill>
              </a:rPr>
              <a:t>Any individual who has crossed the state – and there are some obvious examples – could go through what Orwell’s Winston went through. </a:t>
            </a:r>
            <a:r>
              <a:rPr lang="en-GB" sz="1275" dirty="0"/>
              <a:t>Second time out, it feels like an </a:t>
            </a:r>
            <a:r>
              <a:rPr lang="en-GB" sz="1275" dirty="0">
                <a:solidFill>
                  <a:srgbClr val="FF0000"/>
                </a:solidFill>
              </a:rPr>
              <a:t>angrier</a:t>
            </a:r>
            <a:r>
              <a:rPr lang="en-GB" sz="1275" dirty="0"/>
              <a:t> and </a:t>
            </a:r>
            <a:r>
              <a:rPr lang="en-GB" sz="1275" dirty="0">
                <a:solidFill>
                  <a:srgbClr val="FF0000"/>
                </a:solidFill>
              </a:rPr>
              <a:t>more emotionally righteous </a:t>
            </a:r>
            <a:r>
              <a:rPr lang="en-GB" sz="1275" dirty="0"/>
              <a:t>play.</a:t>
            </a:r>
            <a:br>
              <a:rPr lang="en-GB" sz="1275" dirty="0"/>
            </a:br>
            <a:r>
              <a:rPr lang="en-GB" sz="1275" dirty="0"/>
              <a:t>Some </a:t>
            </a:r>
            <a:r>
              <a:rPr lang="en-GB" sz="1275" dirty="0">
                <a:solidFill>
                  <a:srgbClr val="FF0000"/>
                </a:solidFill>
              </a:rPr>
              <a:t>weaknesses</a:t>
            </a:r>
            <a:r>
              <a:rPr lang="en-GB" sz="1275" dirty="0"/>
              <a:t> become more apparent second time too.” </a:t>
            </a:r>
            <a:endParaRPr dirty="0"/>
          </a:p>
        </p:txBody>
      </p:sp>
      <p:sp>
        <p:nvSpPr>
          <p:cNvPr id="174" name="Google Shape;174;p4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Is sentiment really but             ? 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6624231" y="1221599"/>
            <a:ext cx="1134127" cy="37804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197632" y="1761659"/>
            <a:ext cx="1344699" cy="37804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6642945" y="2438357"/>
            <a:ext cx="1358060" cy="378043"/>
          </a:xfrm>
          <a:prstGeom prst="wedgeEllipseCallout">
            <a:avLst>
              <a:gd name="adj1" fmla="val -38792"/>
              <a:gd name="adj2" fmla="val -6764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negative?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6642946" y="2949791"/>
            <a:ext cx="1229713" cy="37804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Neutral?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1393" y="566319"/>
            <a:ext cx="1152839" cy="74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 txBox="1">
            <a:spLocks noGrp="1"/>
          </p:cNvSpPr>
          <p:nvPr>
            <p:ph type="body" idx="4294967295"/>
          </p:nvPr>
        </p:nvSpPr>
        <p:spPr>
          <a:xfrm>
            <a:off x="762000" y="2647950"/>
            <a:ext cx="7886700" cy="19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Basic idea: POS and co-occurrence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find frequent nouns / noun phrases 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find the opinion words associated with them (from a dictionary: e.g. for positive </a:t>
            </a:r>
            <a:r>
              <a:rPr lang="en-GB" i="1"/>
              <a:t>good</a:t>
            </a:r>
            <a:r>
              <a:rPr lang="en-GB"/>
              <a:t>, </a:t>
            </a:r>
            <a:r>
              <a:rPr lang="en-GB" i="1"/>
              <a:t>clear</a:t>
            </a:r>
            <a:r>
              <a:rPr lang="en-GB"/>
              <a:t>, </a:t>
            </a:r>
            <a:r>
              <a:rPr lang="en-GB" i="1"/>
              <a:t>amazing</a:t>
            </a:r>
            <a:r>
              <a:rPr lang="en-GB"/>
              <a:t>)</a:t>
            </a:r>
            <a:endParaRPr/>
          </a:p>
          <a:p>
            <a:pPr marL="308603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4294967295"/>
          </p:nvPr>
        </p:nvSpPr>
        <p:spPr>
          <a:xfrm>
            <a:off x="628650" y="12763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2970"/>
              <a:buFont typeface="Calibri"/>
              <a:buNone/>
            </a:pPr>
            <a:r>
              <a:rPr lang="en-GB" sz="2970">
                <a:solidFill>
                  <a:srgbClr val="418AD8"/>
                </a:solidFill>
              </a:rPr>
              <a:t>Find only the aspects belonging to the high-level object</a:t>
            </a:r>
            <a:endParaRPr sz="2970">
              <a:solidFill>
                <a:srgbClr val="418A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>
            <a:spLocks noGrp="1"/>
          </p:cNvSpPr>
          <p:nvPr>
            <p:ph type="body" idx="4294967295"/>
          </p:nvPr>
        </p:nvSpPr>
        <p:spPr>
          <a:xfrm>
            <a:off x="1676400" y="1497918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</a:t>
            </a:r>
            <a:r>
              <a:rPr lang="en-GB" sz="1685" b="1"/>
              <a:t>Nokia phone</a:t>
            </a:r>
            <a:r>
              <a:rPr lang="en-GB" sz="1685"/>
              <a:t> and my girlfriend bought a </a:t>
            </a:r>
            <a:r>
              <a:rPr lang="en-GB" sz="1685" b="1"/>
              <a:t>moto phone</a:t>
            </a:r>
            <a:r>
              <a:rPr lang="en-GB" sz="1685"/>
              <a:t>. </a:t>
            </a:r>
            <a:r>
              <a:rPr lang="en-GB" sz="1627"/>
              <a:t>We called each other when we got home. The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on my phone was not clear. The camera was good. My girlfriend said the </a:t>
            </a:r>
            <a:r>
              <a:rPr lang="en-GB" sz="1627" b="1">
                <a:solidFill>
                  <a:srgbClr val="0070C0"/>
                </a:solidFill>
              </a:rPr>
              <a:t>sound</a:t>
            </a:r>
            <a:r>
              <a:rPr lang="en-GB" sz="1627"/>
              <a:t> of her phone was clear. I wanted a phone with good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 idx="4294967295"/>
          </p:nvPr>
        </p:nvSpPr>
        <p:spPr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(3)</a:t>
            </a:r>
            <a:endParaRPr/>
          </a:p>
        </p:txBody>
      </p:sp>
      <p:sp>
        <p:nvSpPr>
          <p:cNvPr id="471" name="Google Shape;471;p32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Grouping synonyms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>
            <a:spLocks noGrp="1"/>
          </p:cNvSpPr>
          <p:nvPr>
            <p:ph type="body" idx="4294967295"/>
          </p:nvPr>
        </p:nvSpPr>
        <p:spPr>
          <a:xfrm>
            <a:off x="1110084" y="1352550"/>
            <a:ext cx="6172200" cy="361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General-purpose lexical resources provide synonym links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E.g. Wordnet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But: domain-dependent: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Movie reviews: </a:t>
            </a:r>
            <a:r>
              <a:rPr lang="en-GB" i="1"/>
              <a:t>movie</a:t>
            </a:r>
            <a:r>
              <a:rPr lang="en-GB"/>
              <a:t> ~ </a:t>
            </a:r>
            <a:r>
              <a:rPr lang="en-GB" i="1"/>
              <a:t>film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Camera reviews: </a:t>
            </a:r>
            <a:r>
              <a:rPr lang="en-GB" i="1"/>
              <a:t>movie</a:t>
            </a:r>
            <a:r>
              <a:rPr lang="en-GB"/>
              <a:t> 🡪 video; </a:t>
            </a:r>
            <a:r>
              <a:rPr lang="en-GB" i="1"/>
              <a:t>picture</a:t>
            </a:r>
            <a:r>
              <a:rPr lang="en-GB"/>
              <a:t> 🡪 photos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478" name="Google Shape;478;p33"/>
          <p:cNvSpPr txBox="1">
            <a:spLocks noGrp="1"/>
          </p:cNvSpPr>
          <p:nvPr>
            <p:ph type="title" idx="4294967295"/>
          </p:nvPr>
        </p:nvSpPr>
        <p:spPr>
          <a:xfrm>
            <a:off x="762000" y="5143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Grouping synonyms</a:t>
            </a:r>
            <a:endParaRPr/>
          </a:p>
        </p:txBody>
      </p:sp>
      <p:pic>
        <p:nvPicPr>
          <p:cNvPr id="479" name="Google Shape;47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4" y="2495553"/>
            <a:ext cx="4887161" cy="115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body" idx="4294967295"/>
          </p:nvPr>
        </p:nvSpPr>
        <p:spPr>
          <a:xfrm>
            <a:off x="1561037" y="1581150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</a:t>
            </a:r>
            <a:r>
              <a:rPr lang="en-GB" sz="1685"/>
              <a:t>Nokia phone and my girlfriend bought a moto phone. </a:t>
            </a:r>
            <a:r>
              <a:rPr lang="en-GB" sz="1627"/>
              <a:t>We called each other when we got home. The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on my phone was </a:t>
            </a:r>
            <a:r>
              <a:rPr lang="en-GB" sz="1627" b="1">
                <a:solidFill>
                  <a:srgbClr val="00B050"/>
                </a:solidFill>
              </a:rPr>
              <a:t>not clear</a:t>
            </a:r>
            <a:r>
              <a:rPr lang="en-GB" sz="1627"/>
              <a:t>. The camera was </a:t>
            </a:r>
            <a:r>
              <a:rPr lang="en-GB" sz="1627" b="1">
                <a:solidFill>
                  <a:srgbClr val="00B050"/>
                </a:solidFill>
              </a:rPr>
              <a:t>good</a:t>
            </a:r>
            <a:r>
              <a:rPr lang="en-GB" sz="1627"/>
              <a:t>. My girlfriend said the </a:t>
            </a:r>
            <a:r>
              <a:rPr lang="en-GB" sz="1627" b="1">
                <a:solidFill>
                  <a:srgbClr val="0070C0"/>
                </a:solidFill>
              </a:rPr>
              <a:t>sound</a:t>
            </a:r>
            <a:r>
              <a:rPr lang="en-GB" sz="1627"/>
              <a:t> of her phone was </a:t>
            </a:r>
            <a:r>
              <a:rPr lang="en-GB" sz="1627" b="1">
                <a:solidFill>
                  <a:srgbClr val="00B050"/>
                </a:solidFill>
              </a:rPr>
              <a:t>clear</a:t>
            </a:r>
            <a:r>
              <a:rPr lang="en-GB" sz="1627"/>
              <a:t>. I wanted a phone with </a:t>
            </a:r>
            <a:r>
              <a:rPr lang="en-GB" sz="1627" b="1">
                <a:solidFill>
                  <a:srgbClr val="00B050"/>
                </a:solidFill>
              </a:rPr>
              <a:t>good</a:t>
            </a:r>
            <a:r>
              <a:rPr lang="en-GB" sz="1627"/>
              <a:t> </a:t>
            </a:r>
            <a:r>
              <a:rPr lang="en-GB" sz="1627" b="1">
                <a:solidFill>
                  <a:srgbClr val="0070C0"/>
                </a:solidFill>
              </a:rPr>
              <a:t>voice</a:t>
            </a:r>
            <a:r>
              <a:rPr lang="en-GB" sz="1627"/>
              <a:t>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85" name="Google Shape;485;p34"/>
          <p:cNvSpPr txBox="1">
            <a:spLocks noGrp="1"/>
          </p:cNvSpPr>
          <p:nvPr>
            <p:ph type="title" idx="4294967295"/>
          </p:nvPr>
        </p:nvSpPr>
        <p:spPr>
          <a:xfrm>
            <a:off x="931340" y="6667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(4a)</a:t>
            </a:r>
            <a:endParaRPr/>
          </a:p>
        </p:txBody>
      </p:sp>
      <p:sp>
        <p:nvSpPr>
          <p:cNvPr id="486" name="Google Shape;486;p34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Opinion orientation classification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>
            <a:spLocks noGrp="1"/>
          </p:cNvSpPr>
          <p:nvPr>
            <p:ph type="body" idx="4294967295"/>
          </p:nvPr>
        </p:nvSpPr>
        <p:spPr>
          <a:xfrm>
            <a:off x="1676400" y="1352550"/>
            <a:ext cx="2708275" cy="345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r>
              <a:rPr lang="en-GB" sz="1942"/>
              <a:t>Yesterday, I bought a </a:t>
            </a:r>
            <a:r>
              <a:rPr lang="en-GB" sz="2011"/>
              <a:t>Nokia phone and my girlfriend bought a moto phone. </a:t>
            </a:r>
            <a:r>
              <a:rPr lang="en-GB" sz="1942"/>
              <a:t>We called each other when we got home. The </a:t>
            </a:r>
            <a:r>
              <a:rPr lang="en-GB" sz="1942" b="1">
                <a:solidFill>
                  <a:srgbClr val="0070C0"/>
                </a:solidFill>
              </a:rPr>
              <a:t>voice</a:t>
            </a:r>
            <a:r>
              <a:rPr lang="en-GB" sz="1942"/>
              <a:t> on my phone was </a:t>
            </a:r>
            <a:r>
              <a:rPr lang="en-GB" sz="1942" b="1">
                <a:solidFill>
                  <a:srgbClr val="00B050"/>
                </a:solidFill>
              </a:rPr>
              <a:t>not clear</a:t>
            </a:r>
            <a:r>
              <a:rPr lang="en-GB" sz="1942"/>
              <a:t>. The camera was </a:t>
            </a:r>
            <a:r>
              <a:rPr lang="en-GB" sz="1942" b="1">
                <a:solidFill>
                  <a:srgbClr val="00B050"/>
                </a:solidFill>
              </a:rPr>
              <a:t>good</a:t>
            </a:r>
            <a:r>
              <a:rPr lang="en-GB" sz="1942"/>
              <a:t>. My girlfriend said the </a:t>
            </a:r>
            <a:r>
              <a:rPr lang="en-GB" sz="1942" b="1">
                <a:solidFill>
                  <a:srgbClr val="0070C0"/>
                </a:solidFill>
              </a:rPr>
              <a:t>sound</a:t>
            </a:r>
            <a:r>
              <a:rPr lang="en-GB" sz="1942"/>
              <a:t> of her phone was </a:t>
            </a:r>
            <a:r>
              <a:rPr lang="en-GB" sz="1942" b="1">
                <a:solidFill>
                  <a:srgbClr val="00B050"/>
                </a:solidFill>
              </a:rPr>
              <a:t>clear</a:t>
            </a:r>
            <a:r>
              <a:rPr lang="en-GB" sz="1942"/>
              <a:t>. I wanted a phone with </a:t>
            </a:r>
            <a:r>
              <a:rPr lang="en-GB" sz="1942" b="1">
                <a:solidFill>
                  <a:srgbClr val="00B050"/>
                </a:solidFill>
              </a:rPr>
              <a:t>good</a:t>
            </a:r>
            <a:r>
              <a:rPr lang="en-GB" sz="1942"/>
              <a:t> </a:t>
            </a:r>
            <a:r>
              <a:rPr lang="en-GB" sz="1942" b="1">
                <a:solidFill>
                  <a:srgbClr val="0070C0"/>
                </a:solidFill>
              </a:rPr>
              <a:t>voice</a:t>
            </a:r>
            <a:r>
              <a:rPr lang="en-GB" sz="1942"/>
              <a:t>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endParaRPr sz="1942"/>
          </a:p>
        </p:txBody>
      </p:sp>
      <p:sp>
        <p:nvSpPr>
          <p:cNvPr id="492" name="Google Shape;492;p35"/>
          <p:cNvSpPr txBox="1">
            <a:spLocks noGrp="1"/>
          </p:cNvSpPr>
          <p:nvPr>
            <p:ph type="title" idx="4294967295"/>
          </p:nvPr>
        </p:nvSpPr>
        <p:spPr>
          <a:xfrm>
            <a:off x="1066800" y="5905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(4b)</a:t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Opinion orientation classification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>
            <a:spLocks noGrp="1"/>
          </p:cNvSpPr>
          <p:nvPr>
            <p:ph type="body" idx="4294967295"/>
          </p:nvPr>
        </p:nvSpPr>
        <p:spPr>
          <a:xfrm>
            <a:off x="1235075" y="1437367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Yesterday, I bought a </a:t>
            </a:r>
            <a:r>
              <a:rPr lang="en-GB" sz="1685">
                <a:solidFill>
                  <a:schemeClr val="accent4"/>
                </a:solidFill>
              </a:rPr>
              <a:t>Nokia phone</a:t>
            </a:r>
            <a:r>
              <a:rPr lang="en-GB" sz="1685"/>
              <a:t> and my girlfriend bought a </a:t>
            </a:r>
            <a:r>
              <a:rPr lang="en-GB" sz="1685">
                <a:solidFill>
                  <a:srgbClr val="5CF0F7"/>
                </a:solidFill>
              </a:rPr>
              <a:t>moto phone</a:t>
            </a:r>
            <a:r>
              <a:rPr lang="en-GB" sz="1685"/>
              <a:t>. </a:t>
            </a:r>
            <a:r>
              <a:rPr lang="en-GB" sz="1627"/>
              <a:t>We called each other when we got home. The voice on </a:t>
            </a:r>
            <a:r>
              <a:rPr lang="en-GB" sz="1627">
                <a:solidFill>
                  <a:schemeClr val="accent4"/>
                </a:solidFill>
              </a:rPr>
              <a:t>my phone</a:t>
            </a:r>
            <a:r>
              <a:rPr lang="en-GB" sz="1627"/>
              <a:t> was not clear. </a:t>
            </a:r>
            <a:r>
              <a:rPr lang="en-GB" sz="1627">
                <a:solidFill>
                  <a:schemeClr val="accent6"/>
                </a:solidFill>
              </a:rPr>
              <a:t>The camera was good. </a:t>
            </a:r>
            <a:r>
              <a:rPr lang="en-GB" sz="1627"/>
              <a:t>My girlfriend said the sound of </a:t>
            </a:r>
            <a:r>
              <a:rPr lang="en-GB" sz="1627">
                <a:solidFill>
                  <a:srgbClr val="5CF0F7"/>
                </a:solidFill>
              </a:rPr>
              <a:t>her phone </a:t>
            </a:r>
            <a:r>
              <a:rPr lang="en-GB" sz="1627"/>
              <a:t>was clear. I wanted a phone with good voice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499" name="Google Shape;499;p36"/>
          <p:cNvSpPr txBox="1">
            <a:spLocks noGrp="1"/>
          </p:cNvSpPr>
          <p:nvPr>
            <p:ph type="title" idx="4294967295"/>
          </p:nvPr>
        </p:nvSpPr>
        <p:spPr>
          <a:xfrm>
            <a:off x="628650" y="5905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Objects, aspects, opinions (5)</a:t>
            </a:r>
            <a:endParaRPr/>
          </a:p>
        </p:txBody>
      </p:sp>
      <p:sp>
        <p:nvSpPr>
          <p:cNvPr id="500" name="Google Shape;500;p36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identification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 extraction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synonyms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orientation classification</a:t>
            </a:r>
            <a:endParaRPr/>
          </a:p>
          <a:p>
            <a:pPr marL="365760" marR="0" lvl="0" indent="-256032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Integration / coreference resolution</a:t>
            </a:r>
            <a:endParaRPr sz="21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>
            <a:spLocks noGrp="1"/>
          </p:cNvSpPr>
          <p:nvPr>
            <p:ph type="body" idx="4294967295"/>
          </p:nvPr>
        </p:nvSpPr>
        <p:spPr>
          <a:xfrm>
            <a:off x="1485900" y="1470703"/>
            <a:ext cx="2708275" cy="345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4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85"/>
              <a:buNone/>
            </a:pPr>
            <a:r>
              <a:rPr lang="en-GB" sz="1685">
                <a:solidFill>
                  <a:schemeClr val="accent3"/>
                </a:solidFill>
              </a:rPr>
              <a:t>Yesterday, I bought a Nokia phone and my girlfriend bought a moto phone. We called each other when we got home. </a:t>
            </a:r>
            <a:r>
              <a:rPr lang="en-GB" sz="1685"/>
              <a:t>The voice on my phone was not clear. The camera was good. My girlfriend said the sound of her phone was clear. I wanted a phone with good voice quality. So I was satisfied and returned the phone to BestBuy yesterday. </a:t>
            </a:r>
            <a:endParaRPr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endParaRPr sz="1627"/>
          </a:p>
          <a:p>
            <a:pPr marL="82294" lvl="0" indent="0" algn="l" rtl="0">
              <a:lnSpc>
                <a:spcPct val="70000"/>
              </a:lnSpc>
              <a:spcBef>
                <a:spcPts val="751"/>
              </a:spcBef>
              <a:spcAft>
                <a:spcPts val="0"/>
              </a:spcAft>
              <a:buClr>
                <a:schemeClr val="lt1"/>
              </a:buClr>
              <a:buSzPts val="1627"/>
              <a:buNone/>
            </a:pPr>
            <a:r>
              <a:rPr lang="en-GB" sz="1627">
                <a:solidFill>
                  <a:schemeClr val="lt1"/>
                </a:solidFill>
              </a:rPr>
              <a:t>Small phone – small battery life.</a:t>
            </a:r>
            <a:endParaRPr sz="1627">
              <a:solidFill>
                <a:schemeClr val="lt1"/>
              </a:solidFill>
            </a:endParaRPr>
          </a:p>
        </p:txBody>
      </p:sp>
      <p:sp>
        <p:nvSpPr>
          <p:cNvPr id="506" name="Google Shape;506;p37"/>
          <p:cNvSpPr txBox="1">
            <a:spLocks noGrp="1"/>
          </p:cNvSpPr>
          <p:nvPr>
            <p:ph type="title" idx="4294967295"/>
          </p:nvPr>
        </p:nvSpPr>
        <p:spPr>
          <a:xfrm>
            <a:off x="628650" y="481464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Not all sentences/clauses carry sentiment</a:t>
            </a:r>
            <a:endParaRPr/>
          </a:p>
        </p:txBody>
      </p:sp>
      <p:sp>
        <p:nvSpPr>
          <p:cNvPr id="507" name="Google Shape;507;p37"/>
          <p:cNvSpPr txBox="1"/>
          <p:nvPr/>
        </p:nvSpPr>
        <p:spPr>
          <a:xfrm>
            <a:off x="4301969" y="1497918"/>
            <a:ext cx="3356131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Georgia"/>
              <a:buChar char="•"/>
            </a:pPr>
            <a:r>
              <a:rPr lang="en-GB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Neutral sentiment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>
            <a:spLocks noGrp="1"/>
          </p:cNvSpPr>
          <p:nvPr>
            <p:ph type="ctrTitle" idx="4294967295"/>
          </p:nvPr>
        </p:nvSpPr>
        <p:spPr>
          <a:xfrm>
            <a:off x="2743200" y="1535112"/>
            <a:ext cx="6858000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5400"/>
              <a:buFont typeface="Calibri"/>
              <a:buNone/>
            </a:pPr>
            <a:r>
              <a:rPr lang="en-GB" sz="5400" b="0" i="0" u="none" strike="noStrike" cap="none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>
            <a:spLocks noGrp="1"/>
          </p:cNvSpPr>
          <p:nvPr>
            <p:ph type="body" idx="4294967295"/>
          </p:nvPr>
        </p:nvSpPr>
        <p:spPr>
          <a:xfrm>
            <a:off x="2514600" y="1733550"/>
            <a:ext cx="4629150" cy="254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Review-related analysis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Developing ‘hate mail filters’ analogous to ‘spam mail filters’</a:t>
            </a:r>
            <a:endParaRPr/>
          </a:p>
        </p:txBody>
      </p:sp>
      <p:sp>
        <p:nvSpPr>
          <p:cNvPr id="518" name="Google Shape;518;p39"/>
          <p:cNvSpPr txBox="1">
            <a:spLocks noGrp="1"/>
          </p:cNvSpPr>
          <p:nvPr>
            <p:ph type="title" idx="4294967295"/>
          </p:nvPr>
        </p:nvSpPr>
        <p:spPr>
          <a:xfrm>
            <a:off x="685800" y="5905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 b="1">
                <a:solidFill>
                  <a:srgbClr val="418AD8"/>
                </a:solidFill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>
            <a:spLocks noGrp="1"/>
          </p:cNvSpPr>
          <p:nvPr>
            <p:ph type="title" idx="4294967295"/>
          </p:nvPr>
        </p:nvSpPr>
        <p:spPr>
          <a:xfrm>
            <a:off x="628650" y="364159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Meet sentiment analysis (1) </a:t>
            </a:r>
            <a:r>
              <a:rPr lang="en-GB" sz="2025"/>
              <a:t>(buzzilions.com)</a:t>
            </a:r>
            <a:endParaRPr sz="2025"/>
          </a:p>
        </p:txBody>
      </p:sp>
      <p:pic>
        <p:nvPicPr>
          <p:cNvPr id="525" name="Google Shape;52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0700" y="1364284"/>
            <a:ext cx="4982599" cy="354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More than binary (example)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1731" y="1437627"/>
            <a:ext cx="4926651" cy="3510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>
            <a:spLocks noGrp="1"/>
          </p:cNvSpPr>
          <p:nvPr>
            <p:ph type="body" idx="4294967295"/>
          </p:nvPr>
        </p:nvSpPr>
        <p:spPr>
          <a:xfrm>
            <a:off x="0" y="1425575"/>
            <a:ext cx="209708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7"/>
              <a:buNone/>
            </a:pPr>
            <a:r>
              <a:rPr lang="en-GB" sz="1627"/>
              <a:t>Politics</a:t>
            </a:r>
            <a:endParaRPr/>
          </a:p>
        </p:txBody>
      </p:sp>
      <p:sp>
        <p:nvSpPr>
          <p:cNvPr id="531" name="Google Shape;531;p41"/>
          <p:cNvSpPr txBox="1">
            <a:spLocks noGrp="1"/>
          </p:cNvSpPr>
          <p:nvPr>
            <p:ph type="title" idx="4294967295"/>
          </p:nvPr>
        </p:nvSpPr>
        <p:spPr>
          <a:xfrm>
            <a:off x="628650" y="57943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Public Opinion Tracking</a:t>
            </a:r>
            <a:endParaRPr/>
          </a:p>
        </p:txBody>
      </p:sp>
      <p:sp>
        <p:nvSpPr>
          <p:cNvPr id="532" name="Google Shape;532;p41"/>
          <p:cNvSpPr txBox="1"/>
          <p:nvPr/>
        </p:nvSpPr>
        <p:spPr>
          <a:xfrm>
            <a:off x="5142989" y="1438588"/>
            <a:ext cx="2048216" cy="2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None/>
            </a:pPr>
            <a:r>
              <a:rPr lang="en-GB" sz="13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endParaRPr/>
          </a:p>
        </p:txBody>
      </p:sp>
      <p:pic>
        <p:nvPicPr>
          <p:cNvPr id="533" name="Google Shape;53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168" y="1726747"/>
            <a:ext cx="3092739" cy="20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4686" y="1726747"/>
            <a:ext cx="2724831" cy="21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 txBox="1"/>
          <p:nvPr/>
        </p:nvSpPr>
        <p:spPr>
          <a:xfrm>
            <a:off x="4764539" y="3885533"/>
            <a:ext cx="3196708" cy="28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of public opinion on Twitter for the keyword “milk”.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Spike occurs on 8/4/2011 after a series of deaths in China relating to bad quality milk (</a:t>
            </a:r>
            <a:r>
              <a:rPr lang="en-GB" sz="61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GB" sz="6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ctrTitle" idx="4294967295"/>
          </p:nvPr>
        </p:nvSpPr>
        <p:spPr>
          <a:xfrm>
            <a:off x="2819400" y="1428750"/>
            <a:ext cx="6858000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5400"/>
              <a:buFont typeface="Calibri"/>
              <a:buNone/>
            </a:pPr>
            <a:r>
              <a:rPr lang="en-GB" sz="5400" b="0" i="0" u="none" strike="noStrike" cap="none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 txBox="1">
            <a:spLocks noGrp="1"/>
          </p:cNvSpPr>
          <p:nvPr>
            <p:ph type="body" idx="4294967295"/>
          </p:nvPr>
        </p:nvSpPr>
        <p:spPr>
          <a:xfrm>
            <a:off x="685800" y="1431925"/>
            <a:ext cx="7772400" cy="287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Subtle ways of expressing private states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“If you are reading this because it is your darling fragrance, please wear it at home exclusively and tape the windows shut” </a:t>
            </a:r>
            <a:r>
              <a:rPr lang="en-GB" sz="1665">
                <a:solidFill>
                  <a:srgbClr val="FF0000"/>
                </a:solidFill>
              </a:rPr>
              <a:t>No negative words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“Miss Austen is not a poetess” </a:t>
            </a:r>
            <a:r>
              <a:rPr lang="en-GB" sz="1665">
                <a:solidFill>
                  <a:srgbClr val="FF0000"/>
                </a:solidFill>
              </a:rPr>
              <a:t>Fact or opinion?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“Yeah, sure!” </a:t>
            </a:r>
            <a:r>
              <a:rPr lang="en-GB" sz="1665">
                <a:solidFill>
                  <a:srgbClr val="FF0000"/>
                </a:solidFill>
              </a:rPr>
              <a:t>Irony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“I feel blue” vs “The sky is blue” </a:t>
            </a:r>
            <a:r>
              <a:rPr lang="en-GB" sz="1665">
                <a:solidFill>
                  <a:srgbClr val="FF0000"/>
                </a:solidFill>
              </a:rPr>
              <a:t>Idioms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“If you thought this was going to be a </a:t>
            </a:r>
            <a:r>
              <a:rPr lang="en-GB" sz="1665">
                <a:solidFill>
                  <a:srgbClr val="FF0000"/>
                </a:solidFill>
              </a:rPr>
              <a:t>good </a:t>
            </a:r>
            <a:r>
              <a:rPr lang="en-GB" sz="1665"/>
              <a:t>movie, this </a:t>
            </a:r>
            <a:r>
              <a:rPr lang="en-GB" sz="1665">
                <a:solidFill>
                  <a:srgbClr val="FF0000"/>
                </a:solidFill>
              </a:rPr>
              <a:t>isn’t</a:t>
            </a:r>
            <a:r>
              <a:rPr lang="en-GB" sz="1665"/>
              <a:t> your day” </a:t>
            </a:r>
            <a:r>
              <a:rPr lang="en-GB" sz="1665">
                <a:solidFill>
                  <a:srgbClr val="FF0000"/>
                </a:solidFill>
              </a:rPr>
              <a:t>Negation</a:t>
            </a:r>
            <a:endParaRPr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/>
              <a:t>Informal language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65"/>
              <a:buChar char="•"/>
            </a:pPr>
            <a:r>
              <a:rPr lang="en-GB" sz="1665"/>
              <a:t>90+% of language used in some social platforms deviates from standard English [3]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87"/>
              <a:buChar char="•"/>
            </a:pPr>
            <a:r>
              <a:rPr lang="en-GB" sz="1387"/>
              <a:t>“wuddup ,droppin, sum, cuzz luv, u”</a:t>
            </a:r>
            <a:endParaRPr sz="1387">
              <a:solidFill>
                <a:srgbClr val="FF0000"/>
              </a:solidFill>
            </a:endParaRPr>
          </a:p>
        </p:txBody>
      </p:sp>
      <p:sp>
        <p:nvSpPr>
          <p:cNvPr id="546" name="Google Shape;546;p43"/>
          <p:cNvSpPr txBox="1">
            <a:spLocks noGrp="1"/>
          </p:cNvSpPr>
          <p:nvPr>
            <p:ph type="title" idx="4294967295"/>
          </p:nvPr>
        </p:nvSpPr>
        <p:spPr>
          <a:xfrm>
            <a:off x="571500" y="336549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Challenges (I)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body" idx="4294967295"/>
          </p:nvPr>
        </p:nvSpPr>
        <p:spPr>
          <a:xfrm>
            <a:off x="685800" y="1370013"/>
            <a:ext cx="72009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38" lvl="1" indent="-17144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“This film should be </a:t>
            </a:r>
            <a:r>
              <a:rPr lang="en-GB">
                <a:solidFill>
                  <a:schemeClr val="accent1"/>
                </a:solidFill>
              </a:rPr>
              <a:t>brilliant</a:t>
            </a:r>
            <a:r>
              <a:rPr lang="en-GB"/>
              <a:t>. It sounds like a </a:t>
            </a:r>
            <a:r>
              <a:rPr lang="en-GB">
                <a:solidFill>
                  <a:schemeClr val="accent1"/>
                </a:solidFill>
              </a:rPr>
              <a:t>great</a:t>
            </a:r>
            <a:r>
              <a:rPr lang="en-GB"/>
              <a:t> plot, the actors are </a:t>
            </a:r>
            <a:r>
              <a:rPr lang="en-GB">
                <a:solidFill>
                  <a:schemeClr val="accent1"/>
                </a:solidFill>
              </a:rPr>
              <a:t>first grade</a:t>
            </a:r>
            <a:r>
              <a:rPr lang="en-GB"/>
              <a:t>, and the supporting cast is </a:t>
            </a:r>
            <a:r>
              <a:rPr lang="en-GB">
                <a:solidFill>
                  <a:schemeClr val="accent1"/>
                </a:solidFill>
              </a:rPr>
              <a:t>good as well</a:t>
            </a:r>
            <a:r>
              <a:rPr lang="en-GB"/>
              <a:t>, and Stallone is attempting to deliver a </a:t>
            </a:r>
            <a:r>
              <a:rPr lang="en-GB">
                <a:solidFill>
                  <a:schemeClr val="accent1"/>
                </a:solidFill>
              </a:rPr>
              <a:t>good </a:t>
            </a:r>
            <a:r>
              <a:rPr lang="en-GB"/>
              <a:t>performance. However, </a:t>
            </a:r>
            <a:r>
              <a:rPr lang="en-GB">
                <a:solidFill>
                  <a:schemeClr val="accent1"/>
                </a:solidFill>
              </a:rPr>
              <a:t>it can’t hold up</a:t>
            </a:r>
            <a:r>
              <a:rPr lang="en-GB"/>
              <a:t>” </a:t>
            </a:r>
            <a:r>
              <a:rPr lang="en-GB">
                <a:solidFill>
                  <a:srgbClr val="FF0000"/>
                </a:solidFill>
              </a:rPr>
              <a:t>Opinion reversal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“I bought an iPhone a few days ago. It was such a </a:t>
            </a:r>
            <a:r>
              <a:rPr lang="en-GB">
                <a:solidFill>
                  <a:schemeClr val="accent1"/>
                </a:solidFill>
              </a:rPr>
              <a:t>nice</a:t>
            </a:r>
            <a:r>
              <a:rPr lang="en-GB"/>
              <a:t> phone. The touch screen was </a:t>
            </a:r>
            <a:r>
              <a:rPr lang="en-GB">
                <a:solidFill>
                  <a:schemeClr val="accent1"/>
                </a:solidFill>
              </a:rPr>
              <a:t>really cool</a:t>
            </a:r>
            <a:r>
              <a:rPr lang="en-GB"/>
              <a:t>. The voice quality was </a:t>
            </a:r>
            <a:r>
              <a:rPr lang="en-GB">
                <a:solidFill>
                  <a:schemeClr val="accent1"/>
                </a:solidFill>
              </a:rPr>
              <a:t>clear</a:t>
            </a:r>
            <a:r>
              <a:rPr lang="en-GB"/>
              <a:t> too. Although the battery life was not long, that is </a:t>
            </a:r>
            <a:r>
              <a:rPr lang="en-GB">
                <a:solidFill>
                  <a:schemeClr val="accent1"/>
                </a:solidFill>
              </a:rPr>
              <a:t>ok</a:t>
            </a:r>
            <a:r>
              <a:rPr lang="en-GB"/>
              <a:t> for me.  However, my mother was </a:t>
            </a:r>
            <a:r>
              <a:rPr lang="en-GB">
                <a:solidFill>
                  <a:schemeClr val="accent1"/>
                </a:solidFill>
              </a:rPr>
              <a:t>mad</a:t>
            </a:r>
            <a:r>
              <a:rPr lang="en-GB"/>
              <a:t> with me… ” </a:t>
            </a:r>
            <a:r>
              <a:rPr lang="en-GB">
                <a:solidFill>
                  <a:srgbClr val="FF0000"/>
                </a:solidFill>
              </a:rPr>
              <a:t>Topic drift</a:t>
            </a:r>
            <a:endParaRPr/>
          </a:p>
          <a:p>
            <a:pPr marL="514338" lvl="1" indent="-571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rgbClr val="FF0000"/>
              </a:solidFill>
            </a:endParaRPr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Domain/context dependence</a:t>
            </a:r>
            <a:endParaRPr/>
          </a:p>
          <a:p>
            <a:pPr marL="857229" lvl="2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words/phrases can mean different things in different contexts and domains</a:t>
            </a:r>
            <a:endParaRPr/>
          </a:p>
          <a:p>
            <a:pPr marL="514338" lvl="1" indent="-171445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This technology is </a:t>
            </a:r>
            <a:r>
              <a:rPr lang="en-GB">
                <a:solidFill>
                  <a:srgbClr val="FF0000"/>
                </a:solidFill>
              </a:rPr>
              <a:t>crazy</a:t>
            </a:r>
            <a:r>
              <a:rPr lang="en-GB"/>
              <a:t>… the patient is going </a:t>
            </a:r>
            <a:r>
              <a:rPr lang="en-GB">
                <a:solidFill>
                  <a:srgbClr val="FF0000"/>
                </a:solidFill>
              </a:rPr>
              <a:t>crazy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 idx="4294967295"/>
          </p:nvPr>
        </p:nvSpPr>
        <p:spPr>
          <a:xfrm>
            <a:off x="628650" y="360817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Challenges (II)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>
            <a:spLocks noGrp="1"/>
          </p:cNvSpPr>
          <p:nvPr>
            <p:ph type="body" idx="4294967295"/>
          </p:nvPr>
        </p:nvSpPr>
        <p:spPr>
          <a:xfrm>
            <a:off x="914400" y="1352550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i="1"/>
              <a:t>Very</a:t>
            </a:r>
            <a:r>
              <a:rPr lang="en-GB"/>
              <a:t> popular data source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Mostly public messages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API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But: opaque sampling (“the best 1%“)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Vocabulary, grammar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GB"/>
              <a:t>:‘( …. I am dying 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Length restriction</a:t>
            </a:r>
            <a:endParaRPr/>
          </a:p>
        </p:txBody>
      </p:sp>
      <p:sp>
        <p:nvSpPr>
          <p:cNvPr id="559" name="Google Shape;559;p45"/>
          <p:cNvSpPr txBox="1">
            <a:spLocks noGrp="1"/>
          </p:cNvSpPr>
          <p:nvPr>
            <p:ph type="title" idx="4294967295"/>
          </p:nvPr>
        </p:nvSpPr>
        <p:spPr>
          <a:xfrm>
            <a:off x="533400" y="274638"/>
            <a:ext cx="73533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Special challenges in Tweets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>
            <a:spLocks noGrp="1"/>
          </p:cNvSpPr>
          <p:nvPr>
            <p:ph type="ctrTitle" idx="4294967295"/>
          </p:nvPr>
        </p:nvSpPr>
        <p:spPr>
          <a:xfrm>
            <a:off x="3048000" y="1535112"/>
            <a:ext cx="6858000" cy="207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5400"/>
              <a:buFont typeface="Calibri"/>
              <a:buNone/>
            </a:pPr>
            <a:r>
              <a:rPr lang="en-GB" sz="5400" b="0" i="0" u="none" strike="noStrike" cap="none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2334" y="1735804"/>
            <a:ext cx="4508751" cy="23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7"/>
          <p:cNvPicPr preferRelativeResize="0"/>
          <p:nvPr/>
        </p:nvPicPr>
        <p:blipFill rotWithShape="1">
          <a:blip r:embed="rId4">
            <a:alphaModFix/>
          </a:blip>
          <a:srcRect r="2666"/>
          <a:stretch/>
        </p:blipFill>
        <p:spPr>
          <a:xfrm>
            <a:off x="5082153" y="1397201"/>
            <a:ext cx="755911" cy="6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6927" y="466738"/>
            <a:ext cx="1394099" cy="5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7"/>
          <p:cNvSpPr/>
          <p:nvPr/>
        </p:nvSpPr>
        <p:spPr>
          <a:xfrm>
            <a:off x="460929" y="4797801"/>
            <a:ext cx="921900" cy="19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7"/>
          <p:cNvSpPr/>
          <p:nvPr/>
        </p:nvSpPr>
        <p:spPr>
          <a:xfrm>
            <a:off x="7153375" y="4842801"/>
            <a:ext cx="393600" cy="10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p47"/>
          <p:cNvPicPr preferRelativeResize="0"/>
          <p:nvPr/>
        </p:nvPicPr>
        <p:blipFill rotWithShape="1">
          <a:blip r:embed="rId6">
            <a:alphaModFix/>
          </a:blip>
          <a:srcRect t="41168" b="38049"/>
          <a:stretch/>
        </p:blipFill>
        <p:spPr>
          <a:xfrm>
            <a:off x="322975" y="227599"/>
            <a:ext cx="2531243" cy="5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7"/>
          <p:cNvSpPr txBox="1">
            <a:spLocks noGrp="1"/>
          </p:cNvSpPr>
          <p:nvPr>
            <p:ph type="subTitle" idx="4294967295"/>
          </p:nvPr>
        </p:nvSpPr>
        <p:spPr>
          <a:xfrm>
            <a:off x="1476375" y="2124075"/>
            <a:ext cx="7667625" cy="162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marR="0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/>
          </a:p>
          <a:p>
            <a:pPr marL="171446" marR="0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listening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>
            <a:spLocks noGrp="1"/>
          </p:cNvSpPr>
          <p:nvPr>
            <p:ph type="body" idx="4294967295"/>
          </p:nvPr>
        </p:nvSpPr>
        <p:spPr>
          <a:xfrm>
            <a:off x="1219200" y="1370013"/>
            <a:ext cx="66675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Opinion mining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Sentiment analysis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Sentiment mining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Subjectivity detection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...</a:t>
            </a:r>
            <a:endParaRPr dirty="0"/>
          </a:p>
          <a:p>
            <a:pPr marL="171446" lvl="0" indent="-48129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</a:pPr>
            <a:endParaRPr sz="1942"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Often used synonymously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Some shadings in meaning</a:t>
            </a:r>
            <a:endParaRPr dirty="0"/>
          </a:p>
          <a:p>
            <a:pPr marL="171446" lvl="0" indent="-171446" algn="l" rtl="0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</a:pPr>
            <a:r>
              <a:rPr lang="en-GB" sz="1942" dirty="0"/>
              <a:t>“sentiment analysis“ describes the current mainstream task best 🡺 I‘ll use this term.</a:t>
            </a:r>
            <a:endParaRPr sz="1942" dirty="0"/>
          </a:p>
        </p:txBody>
      </p:sp>
      <p:sp>
        <p:nvSpPr>
          <p:cNvPr id="193" name="Google Shape;193;p6"/>
          <p:cNvSpPr txBox="1">
            <a:spLocks noGrp="1"/>
          </p:cNvSpPr>
          <p:nvPr>
            <p:ph type="title" idx="4294967295"/>
          </p:nvPr>
        </p:nvSpPr>
        <p:spPr>
          <a:xfrm>
            <a:off x="1143000" y="274638"/>
            <a:ext cx="6743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A field of study with many names</a:t>
            </a:r>
            <a:endParaRPr>
              <a:solidFill>
                <a:srgbClr val="418A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body" idx="4294967295"/>
          </p:nvPr>
        </p:nvSpPr>
        <p:spPr>
          <a:xfrm>
            <a:off x="914400" y="1370013"/>
            <a:ext cx="69723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Sentiment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 thought, view, or attitude, especially one based mainly on emotion instead of reason</a:t>
            </a:r>
            <a:endParaRPr baseline="30000"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Sentiment Analysis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 aka opinion mining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use of natural language processing (NLP) and computational techniques to automate the extraction or classification of sentiment from typically unstructured text</a:t>
            </a: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 idx="4294967295"/>
          </p:nvPr>
        </p:nvSpPr>
        <p:spPr>
          <a:xfrm>
            <a:off x="914400" y="274638"/>
            <a:ext cx="69723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Terms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body" idx="4294967295"/>
          </p:nvPr>
        </p:nvSpPr>
        <p:spPr>
          <a:xfrm>
            <a:off x="1143000" y="1370013"/>
            <a:ext cx="6743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Consumer information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Product reviews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Marketing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Consumer attitudes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Trends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Politics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Politicians want to know voters’ views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Voters want to know policitians’ stances and who else supports them</a:t>
            </a: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Social</a:t>
            </a:r>
            <a:endParaRPr/>
          </a:p>
          <a:p>
            <a:pPr marL="514338" lvl="1" indent="-17144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/>
              <a:t>Find like-minded individuals or communities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title" idx="4294967295"/>
          </p:nvPr>
        </p:nvSpPr>
        <p:spPr>
          <a:xfrm>
            <a:off x="1066800" y="3762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>
                <a:solidFill>
                  <a:srgbClr val="418AD8"/>
                </a:solidFill>
              </a:rPr>
              <a:t>Motivation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body" idx="4294967295"/>
          </p:nvPr>
        </p:nvSpPr>
        <p:spPr>
          <a:xfrm>
            <a:off x="762000" y="1457325"/>
            <a:ext cx="7391400" cy="304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Knowing sentiment is a very </a:t>
            </a:r>
            <a:r>
              <a:rPr lang="en-GB">
                <a:solidFill>
                  <a:srgbClr val="FF0000"/>
                </a:solidFill>
              </a:rPr>
              <a:t>natural ability </a:t>
            </a:r>
            <a:r>
              <a:rPr lang="en-GB"/>
              <a:t>of a human being.</a:t>
            </a:r>
            <a:endParaRPr/>
          </a:p>
          <a:p>
            <a:pPr marL="171446" lvl="0" indent="-171446" algn="ctr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GB"/>
              <a:t>Can a machine be trained to do it?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SA aims at getting sentiment-related knowledge especially from the </a:t>
            </a:r>
            <a:r>
              <a:rPr lang="en-GB">
                <a:solidFill>
                  <a:srgbClr val="FF0000"/>
                </a:solidFill>
              </a:rPr>
              <a:t>huge amount of information on the internet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00"/>
              </a:solidFill>
            </a:endParaRPr>
          </a:p>
          <a:p>
            <a:pPr marL="171446" lvl="0" indent="-17144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Can be generally used to understand opinion in a set of </a:t>
            </a:r>
            <a:r>
              <a:rPr lang="en-GB">
                <a:solidFill>
                  <a:srgbClr val="FF0000"/>
                </a:solidFill>
              </a:rPr>
              <a:t>documents</a:t>
            </a:r>
            <a:endParaRPr/>
          </a:p>
          <a:p>
            <a:pPr marL="171446" lvl="0" indent="-38096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title" idx="4294967295"/>
          </p:nvPr>
        </p:nvSpPr>
        <p:spPr>
          <a:xfrm>
            <a:off x="754743" y="463550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8AD8"/>
              </a:buClr>
              <a:buSzPts val="3300"/>
              <a:buFont typeface="Calibri"/>
              <a:buNone/>
            </a:pPr>
            <a:r>
              <a:rPr lang="en-GB" b="1">
                <a:solidFill>
                  <a:srgbClr val="418AD8"/>
                </a:solidFill>
              </a:rPr>
              <a:t>Motivation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 idx="4294967295"/>
          </p:nvPr>
        </p:nvSpPr>
        <p:spPr>
          <a:xfrm>
            <a:off x="685800" y="274638"/>
            <a:ext cx="72009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b="1"/>
              <a:t>Tripod of Sentiment Analysis</a:t>
            </a:r>
            <a:endParaRPr/>
          </a:p>
        </p:txBody>
      </p:sp>
      <p:cxnSp>
        <p:nvCxnSpPr>
          <p:cNvPr id="219" name="Google Shape;219;p10"/>
          <p:cNvCxnSpPr/>
          <p:nvPr/>
        </p:nvCxnSpPr>
        <p:spPr>
          <a:xfrm>
            <a:off x="4314827" y="1843087"/>
            <a:ext cx="1098352" cy="175736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0"/>
          <p:cNvCxnSpPr/>
          <p:nvPr/>
        </p:nvCxnSpPr>
        <p:spPr>
          <a:xfrm>
            <a:off x="3170041" y="3600450"/>
            <a:ext cx="2243139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0"/>
          <p:cNvCxnSpPr/>
          <p:nvPr/>
        </p:nvCxnSpPr>
        <p:spPr>
          <a:xfrm flipH="1">
            <a:off x="3170040" y="1843087"/>
            <a:ext cx="1157288" cy="1757363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10"/>
          <p:cNvSpPr txBox="1"/>
          <p:nvPr/>
        </p:nvSpPr>
        <p:spPr>
          <a:xfrm>
            <a:off x="3555807" y="1266007"/>
            <a:ext cx="167163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Cognitive Science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5086353" y="3600451"/>
            <a:ext cx="1671639" cy="81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2214565" y="3600452"/>
            <a:ext cx="167163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3414715" y="2786064"/>
            <a:ext cx="167163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5086353" y="3600451"/>
            <a:ext cx="1671639" cy="81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2214565" y="3600452"/>
            <a:ext cx="167163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5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2708</Words>
  <Application>Microsoft Office PowerPoint</Application>
  <PresentationFormat>On-screen Show (16:9)</PresentationFormat>
  <Paragraphs>358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Rockwell</vt:lpstr>
      <vt:lpstr>Calibri</vt:lpstr>
      <vt:lpstr>Georgia</vt:lpstr>
      <vt:lpstr>Office Theme</vt:lpstr>
      <vt:lpstr>PowerPoint Presentation</vt:lpstr>
      <vt:lpstr>What is SA</vt:lpstr>
      <vt:lpstr>Is sentiment really but             ? </vt:lpstr>
      <vt:lpstr>More than binary (example)</vt:lpstr>
      <vt:lpstr>A field of study with many names</vt:lpstr>
      <vt:lpstr>Terms</vt:lpstr>
      <vt:lpstr>Motivation</vt:lpstr>
      <vt:lpstr>Motivation</vt:lpstr>
      <vt:lpstr>Tripod of Sentiment Analysis</vt:lpstr>
      <vt:lpstr>The unit of analysis</vt:lpstr>
      <vt:lpstr>Data sources</vt:lpstr>
      <vt:lpstr>Approaches</vt:lpstr>
      <vt:lpstr>Approaches</vt:lpstr>
      <vt:lpstr>Machine-Learning (ML) solutions</vt:lpstr>
      <vt:lpstr>Machine-Learning solutions</vt:lpstr>
      <vt:lpstr>Crash-course on ML for document classification</vt:lpstr>
      <vt:lpstr>Documents in a Vector Space - Classification</vt:lpstr>
      <vt:lpstr>Documents in a Vector Space - Classification</vt:lpstr>
      <vt:lpstr>Lexicon solutions</vt:lpstr>
      <vt:lpstr>(Basic) lexicon-based approach</vt:lpstr>
      <vt:lpstr>     SentiWordNet     SauDiSenti  </vt:lpstr>
      <vt:lpstr>Hybrid solutions</vt:lpstr>
      <vt:lpstr>Aspect based analysis</vt:lpstr>
      <vt:lpstr>Aspect-based Opinion Analysis</vt:lpstr>
      <vt:lpstr>PowerPoint Presentation</vt:lpstr>
      <vt:lpstr>Pros/Cons of the approach</vt:lpstr>
      <vt:lpstr>Aspect-oriented sentiment analysis: It‘s not ALL good or bad</vt:lpstr>
      <vt:lpstr>Objects, aspects, opinions (1)</vt:lpstr>
      <vt:lpstr>Objects, aspects, opinions (2)</vt:lpstr>
      <vt:lpstr>Find only the aspects belonging to the high-level object</vt:lpstr>
      <vt:lpstr>Objects, aspects, opinions (3)</vt:lpstr>
      <vt:lpstr>Grouping synonyms</vt:lpstr>
      <vt:lpstr>Objects, aspects, opinions (4a)</vt:lpstr>
      <vt:lpstr>Objects, aspects, opinions (4b)</vt:lpstr>
      <vt:lpstr>Objects, aspects, opinions (5)</vt:lpstr>
      <vt:lpstr>Not all sentences/clauses carry sentiment</vt:lpstr>
      <vt:lpstr>Applications</vt:lpstr>
      <vt:lpstr>Applications</vt:lpstr>
      <vt:lpstr>Meet sentiment analysis (1) (buzzilions.com)</vt:lpstr>
      <vt:lpstr>Public Opinion Tracking</vt:lpstr>
      <vt:lpstr>Challenges</vt:lpstr>
      <vt:lpstr>Challenges (I)</vt:lpstr>
      <vt:lpstr>Challenges (II)</vt:lpstr>
      <vt:lpstr>Special challenges in Tweets</vt:lpstr>
      <vt:lpstr>Practical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LINA,ALI,MOHAMMED,ALHURI</dc:creator>
  <cp:lastModifiedBy>LINA,ALI,MOHAMMED,ALHURI</cp:lastModifiedBy>
  <cp:revision>2</cp:revision>
  <dcterms:created xsi:type="dcterms:W3CDTF">2020-10-30T01:30:41Z</dcterms:created>
  <dcterms:modified xsi:type="dcterms:W3CDTF">2022-08-07T12:36:48Z</dcterms:modified>
</cp:coreProperties>
</file>