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4"/>
    <p:sldMasterId id="2147483762" r:id="rId5"/>
  </p:sldMasterIdLst>
  <p:notesMasterIdLst>
    <p:notesMasterId r:id="rId39"/>
  </p:notesMasterIdLst>
  <p:handoutMasterIdLst>
    <p:handoutMasterId r:id="rId40"/>
  </p:handoutMasterIdLst>
  <p:sldIdLst>
    <p:sldId id="330" r:id="rId6"/>
    <p:sldId id="332" r:id="rId7"/>
    <p:sldId id="363" r:id="rId8"/>
    <p:sldId id="373" r:id="rId9"/>
    <p:sldId id="344" r:id="rId10"/>
    <p:sldId id="345" r:id="rId11"/>
    <p:sldId id="358" r:id="rId12"/>
    <p:sldId id="346" r:id="rId13"/>
    <p:sldId id="347" r:id="rId14"/>
    <p:sldId id="368" r:id="rId15"/>
    <p:sldId id="355" r:id="rId16"/>
    <p:sldId id="336" r:id="rId17"/>
    <p:sldId id="369" r:id="rId18"/>
    <p:sldId id="370" r:id="rId19"/>
    <p:sldId id="371" r:id="rId20"/>
    <p:sldId id="372" r:id="rId21"/>
    <p:sldId id="374" r:id="rId22"/>
    <p:sldId id="335" r:id="rId23"/>
    <p:sldId id="348" r:id="rId24"/>
    <p:sldId id="349" r:id="rId25"/>
    <p:sldId id="350" r:id="rId26"/>
    <p:sldId id="356" r:id="rId27"/>
    <p:sldId id="351" r:id="rId28"/>
    <p:sldId id="339" r:id="rId29"/>
    <p:sldId id="367" r:id="rId30"/>
    <p:sldId id="352" r:id="rId31"/>
    <p:sldId id="357" r:id="rId32"/>
    <p:sldId id="364" r:id="rId33"/>
    <p:sldId id="342" r:id="rId34"/>
    <p:sldId id="341" r:id="rId35"/>
    <p:sldId id="362" r:id="rId36"/>
    <p:sldId id="360" r:id="rId37"/>
    <p:sldId id="34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595"/>
    <a:srgbClr val="F4E800"/>
    <a:srgbClr val="990000"/>
    <a:srgbClr val="F68A00"/>
    <a:srgbClr val="7F1416"/>
    <a:srgbClr val="993C3D"/>
    <a:srgbClr val="535353"/>
    <a:srgbClr val="264D8B"/>
    <a:srgbClr val="449843"/>
    <a:srgbClr val="982D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48"/>
      </p:cViewPr>
      <p:guideLst>
        <p:guide orient="horz" pos="2176"/>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57FAC-0FD3-4000-A672-5E8CE2EE8B0C}" type="doc">
      <dgm:prSet loTypeId="urn:microsoft.com/office/officeart/2008/layout/HalfCircleOrganizationChart" loCatId="hierarchy" qsTypeId="urn:microsoft.com/office/officeart/2005/8/quickstyle/simple1" qsCatId="simple" csTypeId="urn:microsoft.com/office/officeart/2005/8/colors/colorful5" csCatId="colorful" phldr="1"/>
      <dgm:spPr/>
      <dgm:t>
        <a:bodyPr/>
        <a:lstStyle/>
        <a:p>
          <a:endParaRPr lang="en-US"/>
        </a:p>
      </dgm:t>
    </dgm:pt>
    <dgm:pt modelId="{CF63B911-7276-4A95-8F91-39C25D3F7623}">
      <dgm:prSet phldrT="[Text]"/>
      <dgm:spPr/>
      <dgm:t>
        <a:bodyPr/>
        <a:lstStyle/>
        <a:p>
          <a:pPr algn="ctr"/>
          <a:r>
            <a:rPr lang="en-US"/>
            <a:t>Potholes Detection  Approces</a:t>
          </a:r>
        </a:p>
      </dgm:t>
    </dgm:pt>
    <dgm:pt modelId="{0E8C8DA5-B6BF-45AE-814D-43B774070BEA}" type="parTrans" cxnId="{CA197B4B-F4C6-46D7-A1EF-CA0796CAF845}">
      <dgm:prSet/>
      <dgm:spPr/>
      <dgm:t>
        <a:bodyPr/>
        <a:lstStyle/>
        <a:p>
          <a:pPr algn="ctr"/>
          <a:endParaRPr lang="en-US"/>
        </a:p>
      </dgm:t>
    </dgm:pt>
    <dgm:pt modelId="{AD46E04B-3E09-4159-B065-ED112D257F61}" type="sibTrans" cxnId="{CA197B4B-F4C6-46D7-A1EF-CA0796CAF845}">
      <dgm:prSet/>
      <dgm:spPr/>
      <dgm:t>
        <a:bodyPr/>
        <a:lstStyle/>
        <a:p>
          <a:pPr algn="ctr"/>
          <a:endParaRPr lang="en-US"/>
        </a:p>
      </dgm:t>
    </dgm:pt>
    <dgm:pt modelId="{9D9F2B23-6802-4008-8D35-03F8E3DC5D1E}">
      <dgm:prSet phldrT="[Text]"/>
      <dgm:spPr/>
      <dgm:t>
        <a:bodyPr/>
        <a:lstStyle/>
        <a:p>
          <a:pPr algn="ctr"/>
          <a:r>
            <a:rPr lang="en-US"/>
            <a:t>vibration-based </a:t>
          </a:r>
        </a:p>
      </dgm:t>
    </dgm:pt>
    <dgm:pt modelId="{6EC207D9-605F-4571-AC8F-68B8EAA99BCD}" type="parTrans" cxnId="{60601D82-F3F1-48C0-B905-203B3CECF163}">
      <dgm:prSet/>
      <dgm:spPr/>
      <dgm:t>
        <a:bodyPr/>
        <a:lstStyle/>
        <a:p>
          <a:pPr algn="ctr"/>
          <a:endParaRPr lang="en-US"/>
        </a:p>
      </dgm:t>
    </dgm:pt>
    <dgm:pt modelId="{08A02B8C-0A0A-4EF6-B070-301958A5A69C}" type="sibTrans" cxnId="{60601D82-F3F1-48C0-B905-203B3CECF163}">
      <dgm:prSet/>
      <dgm:spPr/>
      <dgm:t>
        <a:bodyPr/>
        <a:lstStyle/>
        <a:p>
          <a:pPr algn="ctr"/>
          <a:endParaRPr lang="en-US"/>
        </a:p>
      </dgm:t>
    </dgm:pt>
    <dgm:pt modelId="{01C9FE1B-811E-4D08-A909-3D68D9268EE8}">
      <dgm:prSet phldrT="[Text]"/>
      <dgm:spPr/>
      <dgm:t>
        <a:bodyPr/>
        <a:lstStyle/>
        <a:p>
          <a:pPr algn="ctr"/>
          <a:r>
            <a:rPr lang="en-US"/>
            <a:t>3D reconstruction-based </a:t>
          </a:r>
        </a:p>
      </dgm:t>
    </dgm:pt>
    <dgm:pt modelId="{38117F66-F52C-4865-9EC3-2E4E76CEB357}" type="parTrans" cxnId="{E4045E52-2D66-4BB4-B189-29FD006DC0B9}">
      <dgm:prSet/>
      <dgm:spPr/>
      <dgm:t>
        <a:bodyPr/>
        <a:lstStyle/>
        <a:p>
          <a:pPr algn="ctr"/>
          <a:endParaRPr lang="en-US"/>
        </a:p>
      </dgm:t>
    </dgm:pt>
    <dgm:pt modelId="{B9DE09E1-3EE1-4A14-9EC5-3825DE1CE92A}" type="sibTrans" cxnId="{E4045E52-2D66-4BB4-B189-29FD006DC0B9}">
      <dgm:prSet/>
      <dgm:spPr/>
      <dgm:t>
        <a:bodyPr/>
        <a:lstStyle/>
        <a:p>
          <a:pPr algn="ctr"/>
          <a:endParaRPr lang="en-US"/>
        </a:p>
      </dgm:t>
    </dgm:pt>
    <dgm:pt modelId="{F9632D8F-EF04-4D94-8F2F-7105C7519C3E}">
      <dgm:prSet phldrT="[Text]"/>
      <dgm:spPr/>
      <dgm:t>
        <a:bodyPr/>
        <a:lstStyle/>
        <a:p>
          <a:pPr algn="ctr"/>
          <a:r>
            <a:rPr lang="en-US"/>
            <a:t>2D image vision-based methods </a:t>
          </a:r>
        </a:p>
      </dgm:t>
    </dgm:pt>
    <dgm:pt modelId="{DA8F8BA4-24E1-4902-8983-2EBE05ABE2B2}" type="parTrans" cxnId="{475B8F77-8251-4F7D-90D4-004D92E145B6}">
      <dgm:prSet/>
      <dgm:spPr/>
      <dgm:t>
        <a:bodyPr/>
        <a:lstStyle/>
        <a:p>
          <a:pPr algn="ctr"/>
          <a:endParaRPr lang="en-US"/>
        </a:p>
      </dgm:t>
    </dgm:pt>
    <dgm:pt modelId="{8A526FE4-33FC-47CF-B67C-B2002C7A546C}" type="sibTrans" cxnId="{475B8F77-8251-4F7D-90D4-004D92E145B6}">
      <dgm:prSet/>
      <dgm:spPr/>
      <dgm:t>
        <a:bodyPr/>
        <a:lstStyle/>
        <a:p>
          <a:pPr algn="ctr"/>
          <a:endParaRPr lang="en-US"/>
        </a:p>
      </dgm:t>
    </dgm:pt>
    <dgm:pt modelId="{B1B09D2B-8ABA-4AE0-969F-880BAE322307}" type="pres">
      <dgm:prSet presAssocID="{7D157FAC-0FD3-4000-A672-5E8CE2EE8B0C}" presName="Name0" presStyleCnt="0">
        <dgm:presLayoutVars>
          <dgm:orgChart val="1"/>
          <dgm:chPref val="1"/>
          <dgm:dir/>
          <dgm:animOne val="branch"/>
          <dgm:animLvl val="lvl"/>
          <dgm:resizeHandles/>
        </dgm:presLayoutVars>
      </dgm:prSet>
      <dgm:spPr/>
    </dgm:pt>
    <dgm:pt modelId="{6043A243-36F4-419E-9634-CAF2718ACC31}" type="pres">
      <dgm:prSet presAssocID="{CF63B911-7276-4A95-8F91-39C25D3F7623}" presName="hierRoot1" presStyleCnt="0">
        <dgm:presLayoutVars>
          <dgm:hierBranch val="init"/>
        </dgm:presLayoutVars>
      </dgm:prSet>
      <dgm:spPr/>
    </dgm:pt>
    <dgm:pt modelId="{879F4AB0-3A31-41A3-AAF9-4EB9E92FECE5}" type="pres">
      <dgm:prSet presAssocID="{CF63B911-7276-4A95-8F91-39C25D3F7623}" presName="rootComposite1" presStyleCnt="0"/>
      <dgm:spPr/>
    </dgm:pt>
    <dgm:pt modelId="{85199BD7-D9CA-4469-8CAC-F4DFAAF5049F}" type="pres">
      <dgm:prSet presAssocID="{CF63B911-7276-4A95-8F91-39C25D3F7623}" presName="rootText1" presStyleLbl="alignAcc1" presStyleIdx="0" presStyleCnt="0">
        <dgm:presLayoutVars>
          <dgm:chPref val="3"/>
        </dgm:presLayoutVars>
      </dgm:prSet>
      <dgm:spPr/>
    </dgm:pt>
    <dgm:pt modelId="{ACC0FC75-2991-4E9B-9604-DFE044D45642}" type="pres">
      <dgm:prSet presAssocID="{CF63B911-7276-4A95-8F91-39C25D3F7623}" presName="topArc1" presStyleLbl="parChTrans1D1" presStyleIdx="0" presStyleCnt="8"/>
      <dgm:spPr/>
    </dgm:pt>
    <dgm:pt modelId="{AC66EEB7-8EAC-490C-BC2D-E4DB00C95055}" type="pres">
      <dgm:prSet presAssocID="{CF63B911-7276-4A95-8F91-39C25D3F7623}" presName="bottomArc1" presStyleLbl="parChTrans1D1" presStyleIdx="1" presStyleCnt="8"/>
      <dgm:spPr/>
    </dgm:pt>
    <dgm:pt modelId="{FA585F92-65ED-4BB1-8C32-10F542708714}" type="pres">
      <dgm:prSet presAssocID="{CF63B911-7276-4A95-8F91-39C25D3F7623}" presName="topConnNode1" presStyleLbl="node1" presStyleIdx="0" presStyleCnt="0"/>
      <dgm:spPr/>
    </dgm:pt>
    <dgm:pt modelId="{EC0DA1DF-4AD8-4822-9248-C2112834F57C}" type="pres">
      <dgm:prSet presAssocID="{CF63B911-7276-4A95-8F91-39C25D3F7623}" presName="hierChild2" presStyleCnt="0"/>
      <dgm:spPr/>
    </dgm:pt>
    <dgm:pt modelId="{FF703376-B579-4ED2-8456-891CC464FC4C}" type="pres">
      <dgm:prSet presAssocID="{6EC207D9-605F-4571-AC8F-68B8EAA99BCD}" presName="Name28" presStyleLbl="parChTrans1D2" presStyleIdx="0" presStyleCnt="3"/>
      <dgm:spPr/>
    </dgm:pt>
    <dgm:pt modelId="{67C752C9-3D45-43B4-80BF-367801E32365}" type="pres">
      <dgm:prSet presAssocID="{9D9F2B23-6802-4008-8D35-03F8E3DC5D1E}" presName="hierRoot2" presStyleCnt="0">
        <dgm:presLayoutVars>
          <dgm:hierBranch val="init"/>
        </dgm:presLayoutVars>
      </dgm:prSet>
      <dgm:spPr/>
    </dgm:pt>
    <dgm:pt modelId="{94D1AE5F-54FC-49F5-8823-45F0C54EDD11}" type="pres">
      <dgm:prSet presAssocID="{9D9F2B23-6802-4008-8D35-03F8E3DC5D1E}" presName="rootComposite2" presStyleCnt="0"/>
      <dgm:spPr/>
    </dgm:pt>
    <dgm:pt modelId="{5CF788F2-38D0-4C58-B5A1-20FA1A296A94}" type="pres">
      <dgm:prSet presAssocID="{9D9F2B23-6802-4008-8D35-03F8E3DC5D1E}" presName="rootText2" presStyleLbl="alignAcc1" presStyleIdx="0" presStyleCnt="0">
        <dgm:presLayoutVars>
          <dgm:chPref val="3"/>
        </dgm:presLayoutVars>
      </dgm:prSet>
      <dgm:spPr/>
    </dgm:pt>
    <dgm:pt modelId="{8E68270F-A727-4F76-89C6-0D364D4D84E0}" type="pres">
      <dgm:prSet presAssocID="{9D9F2B23-6802-4008-8D35-03F8E3DC5D1E}" presName="topArc2" presStyleLbl="parChTrans1D1" presStyleIdx="2" presStyleCnt="8"/>
      <dgm:spPr/>
    </dgm:pt>
    <dgm:pt modelId="{0C702D80-B890-4406-8796-BA2802E6B2EA}" type="pres">
      <dgm:prSet presAssocID="{9D9F2B23-6802-4008-8D35-03F8E3DC5D1E}" presName="bottomArc2" presStyleLbl="parChTrans1D1" presStyleIdx="3" presStyleCnt="8"/>
      <dgm:spPr/>
    </dgm:pt>
    <dgm:pt modelId="{B6D3E111-1BED-4832-A076-F6CBBC1650F8}" type="pres">
      <dgm:prSet presAssocID="{9D9F2B23-6802-4008-8D35-03F8E3DC5D1E}" presName="topConnNode2" presStyleLbl="node2" presStyleIdx="0" presStyleCnt="0"/>
      <dgm:spPr/>
    </dgm:pt>
    <dgm:pt modelId="{EC3542F2-DF0D-46BD-8E27-CF0AD66A7B2A}" type="pres">
      <dgm:prSet presAssocID="{9D9F2B23-6802-4008-8D35-03F8E3DC5D1E}" presName="hierChild4" presStyleCnt="0"/>
      <dgm:spPr/>
    </dgm:pt>
    <dgm:pt modelId="{8164EACD-595F-4FFB-85C2-C62D4C3E4FD4}" type="pres">
      <dgm:prSet presAssocID="{9D9F2B23-6802-4008-8D35-03F8E3DC5D1E}" presName="hierChild5" presStyleCnt="0"/>
      <dgm:spPr/>
    </dgm:pt>
    <dgm:pt modelId="{35073916-F38F-41C9-9764-9425F9A37BCA}" type="pres">
      <dgm:prSet presAssocID="{38117F66-F52C-4865-9EC3-2E4E76CEB357}" presName="Name28" presStyleLbl="parChTrans1D2" presStyleIdx="1" presStyleCnt="3"/>
      <dgm:spPr/>
    </dgm:pt>
    <dgm:pt modelId="{9F900EFC-F50C-42D3-985E-6564E4F9D9EE}" type="pres">
      <dgm:prSet presAssocID="{01C9FE1B-811E-4D08-A909-3D68D9268EE8}" presName="hierRoot2" presStyleCnt="0">
        <dgm:presLayoutVars>
          <dgm:hierBranch val="init"/>
        </dgm:presLayoutVars>
      </dgm:prSet>
      <dgm:spPr/>
    </dgm:pt>
    <dgm:pt modelId="{28AD60EA-01FD-4117-8DA4-D7ABE036F1D1}" type="pres">
      <dgm:prSet presAssocID="{01C9FE1B-811E-4D08-A909-3D68D9268EE8}" presName="rootComposite2" presStyleCnt="0"/>
      <dgm:spPr/>
    </dgm:pt>
    <dgm:pt modelId="{96CC0EFA-9EED-42E6-92BD-6E383E122D8E}" type="pres">
      <dgm:prSet presAssocID="{01C9FE1B-811E-4D08-A909-3D68D9268EE8}" presName="rootText2" presStyleLbl="alignAcc1" presStyleIdx="0" presStyleCnt="0">
        <dgm:presLayoutVars>
          <dgm:chPref val="3"/>
        </dgm:presLayoutVars>
      </dgm:prSet>
      <dgm:spPr/>
    </dgm:pt>
    <dgm:pt modelId="{0B4CED51-9799-40C7-9FEC-F46E5A774551}" type="pres">
      <dgm:prSet presAssocID="{01C9FE1B-811E-4D08-A909-3D68D9268EE8}" presName="topArc2" presStyleLbl="parChTrans1D1" presStyleIdx="4" presStyleCnt="8"/>
      <dgm:spPr/>
    </dgm:pt>
    <dgm:pt modelId="{648CB89C-E5BB-4D38-85D9-3B94D775D8DF}" type="pres">
      <dgm:prSet presAssocID="{01C9FE1B-811E-4D08-A909-3D68D9268EE8}" presName="bottomArc2" presStyleLbl="parChTrans1D1" presStyleIdx="5" presStyleCnt="8"/>
      <dgm:spPr/>
    </dgm:pt>
    <dgm:pt modelId="{BA8F6C6E-93C6-404C-AA14-360672965D90}" type="pres">
      <dgm:prSet presAssocID="{01C9FE1B-811E-4D08-A909-3D68D9268EE8}" presName="topConnNode2" presStyleLbl="node2" presStyleIdx="0" presStyleCnt="0"/>
      <dgm:spPr/>
    </dgm:pt>
    <dgm:pt modelId="{785A9728-D7A1-458E-BE57-E714987F7D8F}" type="pres">
      <dgm:prSet presAssocID="{01C9FE1B-811E-4D08-A909-3D68D9268EE8}" presName="hierChild4" presStyleCnt="0"/>
      <dgm:spPr/>
    </dgm:pt>
    <dgm:pt modelId="{453B47EF-1C69-4BB3-BB9A-DBA18F0AE2D7}" type="pres">
      <dgm:prSet presAssocID="{01C9FE1B-811E-4D08-A909-3D68D9268EE8}" presName="hierChild5" presStyleCnt="0"/>
      <dgm:spPr/>
    </dgm:pt>
    <dgm:pt modelId="{B79E89D3-3C0D-41DA-B83B-C4A4E825D81A}" type="pres">
      <dgm:prSet presAssocID="{DA8F8BA4-24E1-4902-8983-2EBE05ABE2B2}" presName="Name28" presStyleLbl="parChTrans1D2" presStyleIdx="2" presStyleCnt="3"/>
      <dgm:spPr/>
    </dgm:pt>
    <dgm:pt modelId="{8FFAB566-1DC7-45C4-A157-DF9A4638DAB4}" type="pres">
      <dgm:prSet presAssocID="{F9632D8F-EF04-4D94-8F2F-7105C7519C3E}" presName="hierRoot2" presStyleCnt="0">
        <dgm:presLayoutVars>
          <dgm:hierBranch val="init"/>
        </dgm:presLayoutVars>
      </dgm:prSet>
      <dgm:spPr/>
    </dgm:pt>
    <dgm:pt modelId="{C3EBD56F-5675-4163-B061-5D8D221D640D}" type="pres">
      <dgm:prSet presAssocID="{F9632D8F-EF04-4D94-8F2F-7105C7519C3E}" presName="rootComposite2" presStyleCnt="0"/>
      <dgm:spPr/>
    </dgm:pt>
    <dgm:pt modelId="{278A98D2-87BC-432A-81F5-0FD4D35D80ED}" type="pres">
      <dgm:prSet presAssocID="{F9632D8F-EF04-4D94-8F2F-7105C7519C3E}" presName="rootText2" presStyleLbl="alignAcc1" presStyleIdx="0" presStyleCnt="0">
        <dgm:presLayoutVars>
          <dgm:chPref val="3"/>
        </dgm:presLayoutVars>
      </dgm:prSet>
      <dgm:spPr/>
    </dgm:pt>
    <dgm:pt modelId="{AAFB3C81-EBBF-43F1-9D62-63742A4C3A3F}" type="pres">
      <dgm:prSet presAssocID="{F9632D8F-EF04-4D94-8F2F-7105C7519C3E}" presName="topArc2" presStyleLbl="parChTrans1D1" presStyleIdx="6" presStyleCnt="8"/>
      <dgm:spPr/>
    </dgm:pt>
    <dgm:pt modelId="{C1B33D7E-2E3E-41C6-B748-3BE5BD7E7739}" type="pres">
      <dgm:prSet presAssocID="{F9632D8F-EF04-4D94-8F2F-7105C7519C3E}" presName="bottomArc2" presStyleLbl="parChTrans1D1" presStyleIdx="7" presStyleCnt="8"/>
      <dgm:spPr/>
    </dgm:pt>
    <dgm:pt modelId="{DA90D39F-BA00-4651-B420-14E0AB9EB716}" type="pres">
      <dgm:prSet presAssocID="{F9632D8F-EF04-4D94-8F2F-7105C7519C3E}" presName="topConnNode2" presStyleLbl="node2" presStyleIdx="0" presStyleCnt="0"/>
      <dgm:spPr/>
    </dgm:pt>
    <dgm:pt modelId="{3D2DF99F-82CB-4181-AA88-E38C3694E08C}" type="pres">
      <dgm:prSet presAssocID="{F9632D8F-EF04-4D94-8F2F-7105C7519C3E}" presName="hierChild4" presStyleCnt="0"/>
      <dgm:spPr/>
    </dgm:pt>
    <dgm:pt modelId="{FCD8A998-DF76-4305-83FD-C8C794759343}" type="pres">
      <dgm:prSet presAssocID="{F9632D8F-EF04-4D94-8F2F-7105C7519C3E}" presName="hierChild5" presStyleCnt="0"/>
      <dgm:spPr/>
    </dgm:pt>
    <dgm:pt modelId="{ADCACD67-A110-4A14-A12F-6FB7FD90BF97}" type="pres">
      <dgm:prSet presAssocID="{CF63B911-7276-4A95-8F91-39C25D3F7623}" presName="hierChild3" presStyleCnt="0"/>
      <dgm:spPr/>
    </dgm:pt>
  </dgm:ptLst>
  <dgm:cxnLst>
    <dgm:cxn modelId="{EBE1D205-5229-4339-A84B-5CCFDE689D38}" type="presOf" srcId="{DA8F8BA4-24E1-4902-8983-2EBE05ABE2B2}" destId="{B79E89D3-3C0D-41DA-B83B-C4A4E825D81A}" srcOrd="0" destOrd="0" presId="urn:microsoft.com/office/officeart/2008/layout/HalfCircleOrganizationChart"/>
    <dgm:cxn modelId="{0B428608-D786-41DC-B2CC-E1448C108386}" type="presOf" srcId="{CF63B911-7276-4A95-8F91-39C25D3F7623}" destId="{FA585F92-65ED-4BB1-8C32-10F542708714}" srcOrd="1" destOrd="0" presId="urn:microsoft.com/office/officeart/2008/layout/HalfCircleOrganizationChart"/>
    <dgm:cxn modelId="{7D4D9D13-750E-4259-B5AA-ED1A87B981BE}" type="presOf" srcId="{38117F66-F52C-4865-9EC3-2E4E76CEB357}" destId="{35073916-F38F-41C9-9764-9425F9A37BCA}" srcOrd="0" destOrd="0" presId="urn:microsoft.com/office/officeart/2008/layout/HalfCircleOrganizationChart"/>
    <dgm:cxn modelId="{C94BCE6A-FBA3-4462-B220-EF3F47871E02}" type="presOf" srcId="{F9632D8F-EF04-4D94-8F2F-7105C7519C3E}" destId="{278A98D2-87BC-432A-81F5-0FD4D35D80ED}" srcOrd="0" destOrd="0" presId="urn:microsoft.com/office/officeart/2008/layout/HalfCircleOrganizationChart"/>
    <dgm:cxn modelId="{CA197B4B-F4C6-46D7-A1EF-CA0796CAF845}" srcId="{7D157FAC-0FD3-4000-A672-5E8CE2EE8B0C}" destId="{CF63B911-7276-4A95-8F91-39C25D3F7623}" srcOrd="0" destOrd="0" parTransId="{0E8C8DA5-B6BF-45AE-814D-43B774070BEA}" sibTransId="{AD46E04B-3E09-4159-B065-ED112D257F61}"/>
    <dgm:cxn modelId="{6ABAD171-AD38-4DA4-A2AB-043371A1D9B4}" type="presOf" srcId="{01C9FE1B-811E-4D08-A909-3D68D9268EE8}" destId="{96CC0EFA-9EED-42E6-92BD-6E383E122D8E}" srcOrd="0" destOrd="0" presId="urn:microsoft.com/office/officeart/2008/layout/HalfCircleOrganizationChart"/>
    <dgm:cxn modelId="{E4045E52-2D66-4BB4-B189-29FD006DC0B9}" srcId="{CF63B911-7276-4A95-8F91-39C25D3F7623}" destId="{01C9FE1B-811E-4D08-A909-3D68D9268EE8}" srcOrd="1" destOrd="0" parTransId="{38117F66-F52C-4865-9EC3-2E4E76CEB357}" sibTransId="{B9DE09E1-3EE1-4A14-9EC5-3825DE1CE92A}"/>
    <dgm:cxn modelId="{49CD9756-BC28-4764-9931-840C43F4F2A6}" type="presOf" srcId="{9D9F2B23-6802-4008-8D35-03F8E3DC5D1E}" destId="{B6D3E111-1BED-4832-A076-F6CBBC1650F8}" srcOrd="1" destOrd="0" presId="urn:microsoft.com/office/officeart/2008/layout/HalfCircleOrganizationChart"/>
    <dgm:cxn modelId="{475B8F77-8251-4F7D-90D4-004D92E145B6}" srcId="{CF63B911-7276-4A95-8F91-39C25D3F7623}" destId="{F9632D8F-EF04-4D94-8F2F-7105C7519C3E}" srcOrd="2" destOrd="0" parTransId="{DA8F8BA4-24E1-4902-8983-2EBE05ABE2B2}" sibTransId="{8A526FE4-33FC-47CF-B67C-B2002C7A546C}"/>
    <dgm:cxn modelId="{60601D82-F3F1-48C0-B905-203B3CECF163}" srcId="{CF63B911-7276-4A95-8F91-39C25D3F7623}" destId="{9D9F2B23-6802-4008-8D35-03F8E3DC5D1E}" srcOrd="0" destOrd="0" parTransId="{6EC207D9-605F-4571-AC8F-68B8EAA99BCD}" sibTransId="{08A02B8C-0A0A-4EF6-B070-301958A5A69C}"/>
    <dgm:cxn modelId="{D2EAAD8F-5646-4557-930B-0068C311ECA8}" type="presOf" srcId="{F9632D8F-EF04-4D94-8F2F-7105C7519C3E}" destId="{DA90D39F-BA00-4651-B420-14E0AB9EB716}" srcOrd="1" destOrd="0" presId="urn:microsoft.com/office/officeart/2008/layout/HalfCircleOrganizationChart"/>
    <dgm:cxn modelId="{7377CEB0-AE34-46F2-A686-ED5DF2021DAB}" type="presOf" srcId="{CF63B911-7276-4A95-8F91-39C25D3F7623}" destId="{85199BD7-D9CA-4469-8CAC-F4DFAAF5049F}" srcOrd="0" destOrd="0" presId="urn:microsoft.com/office/officeart/2008/layout/HalfCircleOrganizationChart"/>
    <dgm:cxn modelId="{FCFB4FC4-B10F-46A5-9217-8224C254BE25}" type="presOf" srcId="{7D157FAC-0FD3-4000-A672-5E8CE2EE8B0C}" destId="{B1B09D2B-8ABA-4AE0-969F-880BAE322307}" srcOrd="0" destOrd="0" presId="urn:microsoft.com/office/officeart/2008/layout/HalfCircleOrganizationChart"/>
    <dgm:cxn modelId="{C29C88DA-C4DB-4EBB-A262-1A73A0BD0686}" type="presOf" srcId="{6EC207D9-605F-4571-AC8F-68B8EAA99BCD}" destId="{FF703376-B579-4ED2-8456-891CC464FC4C}" srcOrd="0" destOrd="0" presId="urn:microsoft.com/office/officeart/2008/layout/HalfCircleOrganizationChart"/>
    <dgm:cxn modelId="{A4EADAF4-D770-4431-9072-1D7D7903831B}" type="presOf" srcId="{01C9FE1B-811E-4D08-A909-3D68D9268EE8}" destId="{BA8F6C6E-93C6-404C-AA14-360672965D90}" srcOrd="1" destOrd="0" presId="urn:microsoft.com/office/officeart/2008/layout/HalfCircleOrganizationChart"/>
    <dgm:cxn modelId="{372239FE-77E9-449A-8043-83D40C455D21}" type="presOf" srcId="{9D9F2B23-6802-4008-8D35-03F8E3DC5D1E}" destId="{5CF788F2-38D0-4C58-B5A1-20FA1A296A94}" srcOrd="0" destOrd="0" presId="urn:microsoft.com/office/officeart/2008/layout/HalfCircleOrganizationChart"/>
    <dgm:cxn modelId="{D390FB96-0D43-48BF-9041-EB0BA00FA3D1}" type="presParOf" srcId="{B1B09D2B-8ABA-4AE0-969F-880BAE322307}" destId="{6043A243-36F4-419E-9634-CAF2718ACC31}" srcOrd="0" destOrd="0" presId="urn:microsoft.com/office/officeart/2008/layout/HalfCircleOrganizationChart"/>
    <dgm:cxn modelId="{E171416C-6025-4C53-8806-F4A44BFB8C80}" type="presParOf" srcId="{6043A243-36F4-419E-9634-CAF2718ACC31}" destId="{879F4AB0-3A31-41A3-AAF9-4EB9E92FECE5}" srcOrd="0" destOrd="0" presId="urn:microsoft.com/office/officeart/2008/layout/HalfCircleOrganizationChart"/>
    <dgm:cxn modelId="{DFD18CB9-5B50-4372-8D49-70A99986F26D}" type="presParOf" srcId="{879F4AB0-3A31-41A3-AAF9-4EB9E92FECE5}" destId="{85199BD7-D9CA-4469-8CAC-F4DFAAF5049F}" srcOrd="0" destOrd="0" presId="urn:microsoft.com/office/officeart/2008/layout/HalfCircleOrganizationChart"/>
    <dgm:cxn modelId="{1D78F7F5-D72B-4B14-B128-DEAEFD80ACA9}" type="presParOf" srcId="{879F4AB0-3A31-41A3-AAF9-4EB9E92FECE5}" destId="{ACC0FC75-2991-4E9B-9604-DFE044D45642}" srcOrd="1" destOrd="0" presId="urn:microsoft.com/office/officeart/2008/layout/HalfCircleOrganizationChart"/>
    <dgm:cxn modelId="{A4222F1A-6A85-4AFA-B78F-3CDFBAC658D4}" type="presParOf" srcId="{879F4AB0-3A31-41A3-AAF9-4EB9E92FECE5}" destId="{AC66EEB7-8EAC-490C-BC2D-E4DB00C95055}" srcOrd="2" destOrd="0" presId="urn:microsoft.com/office/officeart/2008/layout/HalfCircleOrganizationChart"/>
    <dgm:cxn modelId="{AA98AC01-6E0D-4245-A941-C26D1503C461}" type="presParOf" srcId="{879F4AB0-3A31-41A3-AAF9-4EB9E92FECE5}" destId="{FA585F92-65ED-4BB1-8C32-10F542708714}" srcOrd="3" destOrd="0" presId="urn:microsoft.com/office/officeart/2008/layout/HalfCircleOrganizationChart"/>
    <dgm:cxn modelId="{83AC6FA1-5938-4F3F-8538-B82BCF9D5CEF}" type="presParOf" srcId="{6043A243-36F4-419E-9634-CAF2718ACC31}" destId="{EC0DA1DF-4AD8-4822-9248-C2112834F57C}" srcOrd="1" destOrd="0" presId="urn:microsoft.com/office/officeart/2008/layout/HalfCircleOrganizationChart"/>
    <dgm:cxn modelId="{73460F9C-D83A-4463-8B7A-C174316B0CE8}" type="presParOf" srcId="{EC0DA1DF-4AD8-4822-9248-C2112834F57C}" destId="{FF703376-B579-4ED2-8456-891CC464FC4C}" srcOrd="0" destOrd="0" presId="urn:microsoft.com/office/officeart/2008/layout/HalfCircleOrganizationChart"/>
    <dgm:cxn modelId="{AD568D48-B113-4999-9A82-AACC33C918A7}" type="presParOf" srcId="{EC0DA1DF-4AD8-4822-9248-C2112834F57C}" destId="{67C752C9-3D45-43B4-80BF-367801E32365}" srcOrd="1" destOrd="0" presId="urn:microsoft.com/office/officeart/2008/layout/HalfCircleOrganizationChart"/>
    <dgm:cxn modelId="{551D987D-1F11-4512-859D-B136A4AE1486}" type="presParOf" srcId="{67C752C9-3D45-43B4-80BF-367801E32365}" destId="{94D1AE5F-54FC-49F5-8823-45F0C54EDD11}" srcOrd="0" destOrd="0" presId="urn:microsoft.com/office/officeart/2008/layout/HalfCircleOrganizationChart"/>
    <dgm:cxn modelId="{C075AE46-A99F-4BB3-B28C-0A3179455A96}" type="presParOf" srcId="{94D1AE5F-54FC-49F5-8823-45F0C54EDD11}" destId="{5CF788F2-38D0-4C58-B5A1-20FA1A296A94}" srcOrd="0" destOrd="0" presId="urn:microsoft.com/office/officeart/2008/layout/HalfCircleOrganizationChart"/>
    <dgm:cxn modelId="{7C41C835-02C6-4BF4-807B-AE1F702769D2}" type="presParOf" srcId="{94D1AE5F-54FC-49F5-8823-45F0C54EDD11}" destId="{8E68270F-A727-4F76-89C6-0D364D4D84E0}" srcOrd="1" destOrd="0" presId="urn:microsoft.com/office/officeart/2008/layout/HalfCircleOrganizationChart"/>
    <dgm:cxn modelId="{5E028FFA-131B-49E6-9D4C-A996D9E7B15D}" type="presParOf" srcId="{94D1AE5F-54FC-49F5-8823-45F0C54EDD11}" destId="{0C702D80-B890-4406-8796-BA2802E6B2EA}" srcOrd="2" destOrd="0" presId="urn:microsoft.com/office/officeart/2008/layout/HalfCircleOrganizationChart"/>
    <dgm:cxn modelId="{CC925E38-FD65-4D2C-AFCD-130ACEA85605}" type="presParOf" srcId="{94D1AE5F-54FC-49F5-8823-45F0C54EDD11}" destId="{B6D3E111-1BED-4832-A076-F6CBBC1650F8}" srcOrd="3" destOrd="0" presId="urn:microsoft.com/office/officeart/2008/layout/HalfCircleOrganizationChart"/>
    <dgm:cxn modelId="{AB68468F-FDEA-4CA0-ABAF-C3E3740A9536}" type="presParOf" srcId="{67C752C9-3D45-43B4-80BF-367801E32365}" destId="{EC3542F2-DF0D-46BD-8E27-CF0AD66A7B2A}" srcOrd="1" destOrd="0" presId="urn:microsoft.com/office/officeart/2008/layout/HalfCircleOrganizationChart"/>
    <dgm:cxn modelId="{A09F3CBC-0DB5-4E0B-9B03-436DE397E8A7}" type="presParOf" srcId="{67C752C9-3D45-43B4-80BF-367801E32365}" destId="{8164EACD-595F-4FFB-85C2-C62D4C3E4FD4}" srcOrd="2" destOrd="0" presId="urn:microsoft.com/office/officeart/2008/layout/HalfCircleOrganizationChart"/>
    <dgm:cxn modelId="{825E85FD-EC69-4804-A72E-6FBA2469A61C}" type="presParOf" srcId="{EC0DA1DF-4AD8-4822-9248-C2112834F57C}" destId="{35073916-F38F-41C9-9764-9425F9A37BCA}" srcOrd="2" destOrd="0" presId="urn:microsoft.com/office/officeart/2008/layout/HalfCircleOrganizationChart"/>
    <dgm:cxn modelId="{D71CE04D-AF22-460A-8959-5D14C9B8A5C7}" type="presParOf" srcId="{EC0DA1DF-4AD8-4822-9248-C2112834F57C}" destId="{9F900EFC-F50C-42D3-985E-6564E4F9D9EE}" srcOrd="3" destOrd="0" presId="urn:microsoft.com/office/officeart/2008/layout/HalfCircleOrganizationChart"/>
    <dgm:cxn modelId="{0A3B592B-84F7-4685-ADA1-52578E8094D9}" type="presParOf" srcId="{9F900EFC-F50C-42D3-985E-6564E4F9D9EE}" destId="{28AD60EA-01FD-4117-8DA4-D7ABE036F1D1}" srcOrd="0" destOrd="0" presId="urn:microsoft.com/office/officeart/2008/layout/HalfCircleOrganizationChart"/>
    <dgm:cxn modelId="{4A3B25F5-D14F-4571-BCB5-21DC7BE237B6}" type="presParOf" srcId="{28AD60EA-01FD-4117-8DA4-D7ABE036F1D1}" destId="{96CC0EFA-9EED-42E6-92BD-6E383E122D8E}" srcOrd="0" destOrd="0" presId="urn:microsoft.com/office/officeart/2008/layout/HalfCircleOrganizationChart"/>
    <dgm:cxn modelId="{D441BD70-1C16-486A-88A4-503DBABDD042}" type="presParOf" srcId="{28AD60EA-01FD-4117-8DA4-D7ABE036F1D1}" destId="{0B4CED51-9799-40C7-9FEC-F46E5A774551}" srcOrd="1" destOrd="0" presId="urn:microsoft.com/office/officeart/2008/layout/HalfCircleOrganizationChart"/>
    <dgm:cxn modelId="{FFA6A6FC-B60B-4116-8714-60B4CA091362}" type="presParOf" srcId="{28AD60EA-01FD-4117-8DA4-D7ABE036F1D1}" destId="{648CB89C-E5BB-4D38-85D9-3B94D775D8DF}" srcOrd="2" destOrd="0" presId="urn:microsoft.com/office/officeart/2008/layout/HalfCircleOrganizationChart"/>
    <dgm:cxn modelId="{C77E81FF-A942-45CB-9FA8-C20432D00664}" type="presParOf" srcId="{28AD60EA-01FD-4117-8DA4-D7ABE036F1D1}" destId="{BA8F6C6E-93C6-404C-AA14-360672965D90}" srcOrd="3" destOrd="0" presId="urn:microsoft.com/office/officeart/2008/layout/HalfCircleOrganizationChart"/>
    <dgm:cxn modelId="{11D971E2-6059-4C7E-AEC4-E0009FFD49D2}" type="presParOf" srcId="{9F900EFC-F50C-42D3-985E-6564E4F9D9EE}" destId="{785A9728-D7A1-458E-BE57-E714987F7D8F}" srcOrd="1" destOrd="0" presId="urn:microsoft.com/office/officeart/2008/layout/HalfCircleOrganizationChart"/>
    <dgm:cxn modelId="{CACB9788-6A1C-4ECC-8273-6DF4860FBE5D}" type="presParOf" srcId="{9F900EFC-F50C-42D3-985E-6564E4F9D9EE}" destId="{453B47EF-1C69-4BB3-BB9A-DBA18F0AE2D7}" srcOrd="2" destOrd="0" presId="urn:microsoft.com/office/officeart/2008/layout/HalfCircleOrganizationChart"/>
    <dgm:cxn modelId="{8C232225-E1DC-4947-84D4-9C96521B864D}" type="presParOf" srcId="{EC0DA1DF-4AD8-4822-9248-C2112834F57C}" destId="{B79E89D3-3C0D-41DA-B83B-C4A4E825D81A}" srcOrd="4" destOrd="0" presId="urn:microsoft.com/office/officeart/2008/layout/HalfCircleOrganizationChart"/>
    <dgm:cxn modelId="{AC4C5E62-2396-4A22-9BE4-0395483BA60D}" type="presParOf" srcId="{EC0DA1DF-4AD8-4822-9248-C2112834F57C}" destId="{8FFAB566-1DC7-45C4-A157-DF9A4638DAB4}" srcOrd="5" destOrd="0" presId="urn:microsoft.com/office/officeart/2008/layout/HalfCircleOrganizationChart"/>
    <dgm:cxn modelId="{4124BAB7-4039-4561-833D-70153C87E375}" type="presParOf" srcId="{8FFAB566-1DC7-45C4-A157-DF9A4638DAB4}" destId="{C3EBD56F-5675-4163-B061-5D8D221D640D}" srcOrd="0" destOrd="0" presId="urn:microsoft.com/office/officeart/2008/layout/HalfCircleOrganizationChart"/>
    <dgm:cxn modelId="{0739BCB4-64BA-47EB-B884-C57E59B91DEB}" type="presParOf" srcId="{C3EBD56F-5675-4163-B061-5D8D221D640D}" destId="{278A98D2-87BC-432A-81F5-0FD4D35D80ED}" srcOrd="0" destOrd="0" presId="urn:microsoft.com/office/officeart/2008/layout/HalfCircleOrganizationChart"/>
    <dgm:cxn modelId="{52F95C3F-4FE0-4B32-94FF-A65D699367C5}" type="presParOf" srcId="{C3EBD56F-5675-4163-B061-5D8D221D640D}" destId="{AAFB3C81-EBBF-43F1-9D62-63742A4C3A3F}" srcOrd="1" destOrd="0" presId="urn:microsoft.com/office/officeart/2008/layout/HalfCircleOrganizationChart"/>
    <dgm:cxn modelId="{CCFF7D71-62D8-461A-9287-FD28208C3E66}" type="presParOf" srcId="{C3EBD56F-5675-4163-B061-5D8D221D640D}" destId="{C1B33D7E-2E3E-41C6-B748-3BE5BD7E7739}" srcOrd="2" destOrd="0" presId="urn:microsoft.com/office/officeart/2008/layout/HalfCircleOrganizationChart"/>
    <dgm:cxn modelId="{F2827862-9ECC-41B8-89D6-657679192FC2}" type="presParOf" srcId="{C3EBD56F-5675-4163-B061-5D8D221D640D}" destId="{DA90D39F-BA00-4651-B420-14E0AB9EB716}" srcOrd="3" destOrd="0" presId="urn:microsoft.com/office/officeart/2008/layout/HalfCircleOrganizationChart"/>
    <dgm:cxn modelId="{1360A9A2-D87C-472E-B737-D9B6092CAD23}" type="presParOf" srcId="{8FFAB566-1DC7-45C4-A157-DF9A4638DAB4}" destId="{3D2DF99F-82CB-4181-AA88-E38C3694E08C}" srcOrd="1" destOrd="0" presId="urn:microsoft.com/office/officeart/2008/layout/HalfCircleOrganizationChart"/>
    <dgm:cxn modelId="{CBDE954D-1067-4A5C-8C65-B7A136F47016}" type="presParOf" srcId="{8FFAB566-1DC7-45C4-A157-DF9A4638DAB4}" destId="{FCD8A998-DF76-4305-83FD-C8C794759343}" srcOrd="2" destOrd="0" presId="urn:microsoft.com/office/officeart/2008/layout/HalfCircleOrganizationChart"/>
    <dgm:cxn modelId="{78765605-9937-4076-81AC-F5A14592648C}" type="presParOf" srcId="{6043A243-36F4-419E-9634-CAF2718ACC31}" destId="{ADCACD67-A110-4A14-A12F-6FB7FD90BF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E89D3-3C0D-41DA-B83B-C4A4E825D81A}">
      <dsp:nvSpPr>
        <dsp:cNvPr id="0" name=""/>
        <dsp:cNvSpPr/>
      </dsp:nvSpPr>
      <dsp:spPr>
        <a:xfrm>
          <a:off x="4298156" y="1676832"/>
          <a:ext cx="3040976" cy="527772"/>
        </a:xfrm>
        <a:custGeom>
          <a:avLst/>
          <a:gdLst/>
          <a:ahLst/>
          <a:cxnLst/>
          <a:rect l="0" t="0" r="0" b="0"/>
          <a:pathLst>
            <a:path>
              <a:moveTo>
                <a:pt x="0" y="0"/>
              </a:moveTo>
              <a:lnTo>
                <a:pt x="0" y="263886"/>
              </a:lnTo>
              <a:lnTo>
                <a:pt x="3040976" y="263886"/>
              </a:lnTo>
              <a:lnTo>
                <a:pt x="3040976" y="52777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73916-F38F-41C9-9764-9425F9A37BCA}">
      <dsp:nvSpPr>
        <dsp:cNvPr id="0" name=""/>
        <dsp:cNvSpPr/>
      </dsp:nvSpPr>
      <dsp:spPr>
        <a:xfrm>
          <a:off x="4252436" y="1676832"/>
          <a:ext cx="91440" cy="527772"/>
        </a:xfrm>
        <a:custGeom>
          <a:avLst/>
          <a:gdLst/>
          <a:ahLst/>
          <a:cxnLst/>
          <a:rect l="0" t="0" r="0" b="0"/>
          <a:pathLst>
            <a:path>
              <a:moveTo>
                <a:pt x="45720" y="0"/>
              </a:moveTo>
              <a:lnTo>
                <a:pt x="45720" y="52777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703376-B579-4ED2-8456-891CC464FC4C}">
      <dsp:nvSpPr>
        <dsp:cNvPr id="0" name=""/>
        <dsp:cNvSpPr/>
      </dsp:nvSpPr>
      <dsp:spPr>
        <a:xfrm>
          <a:off x="1257179" y="1676832"/>
          <a:ext cx="3040976" cy="527772"/>
        </a:xfrm>
        <a:custGeom>
          <a:avLst/>
          <a:gdLst/>
          <a:ahLst/>
          <a:cxnLst/>
          <a:rect l="0" t="0" r="0" b="0"/>
          <a:pathLst>
            <a:path>
              <a:moveTo>
                <a:pt x="3040976" y="0"/>
              </a:moveTo>
              <a:lnTo>
                <a:pt x="3040976" y="263886"/>
              </a:lnTo>
              <a:lnTo>
                <a:pt x="0" y="263886"/>
              </a:lnTo>
              <a:lnTo>
                <a:pt x="0" y="52777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0FC75-2991-4E9B-9604-DFE044D45642}">
      <dsp:nvSpPr>
        <dsp:cNvPr id="0" name=""/>
        <dsp:cNvSpPr/>
      </dsp:nvSpPr>
      <dsp:spPr>
        <a:xfrm>
          <a:off x="3669854" y="420230"/>
          <a:ext cx="1256602" cy="1256602"/>
        </a:xfrm>
        <a:prstGeom prst="arc">
          <a:avLst>
            <a:gd name="adj1" fmla="val 13200000"/>
            <a:gd name="adj2" fmla="val 192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66EEB7-8EAC-490C-BC2D-E4DB00C95055}">
      <dsp:nvSpPr>
        <dsp:cNvPr id="0" name=""/>
        <dsp:cNvSpPr/>
      </dsp:nvSpPr>
      <dsp:spPr>
        <a:xfrm>
          <a:off x="3669854" y="420230"/>
          <a:ext cx="1256602" cy="1256602"/>
        </a:xfrm>
        <a:prstGeom prst="arc">
          <a:avLst>
            <a:gd name="adj1" fmla="val 2400000"/>
            <a:gd name="adj2" fmla="val 84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99BD7-D9CA-4469-8CAC-F4DFAAF5049F}">
      <dsp:nvSpPr>
        <dsp:cNvPr id="0" name=""/>
        <dsp:cNvSpPr/>
      </dsp:nvSpPr>
      <dsp:spPr>
        <a:xfrm>
          <a:off x="3041553" y="646418"/>
          <a:ext cx="2513204" cy="80422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Potholes Detection  Approces</a:t>
          </a:r>
        </a:p>
      </dsp:txBody>
      <dsp:txXfrm>
        <a:off x="3041553" y="646418"/>
        <a:ext cx="2513204" cy="804225"/>
      </dsp:txXfrm>
    </dsp:sp>
    <dsp:sp modelId="{8E68270F-A727-4F76-89C6-0D364D4D84E0}">
      <dsp:nvSpPr>
        <dsp:cNvPr id="0" name=""/>
        <dsp:cNvSpPr/>
      </dsp:nvSpPr>
      <dsp:spPr>
        <a:xfrm>
          <a:off x="628878" y="2204604"/>
          <a:ext cx="1256602" cy="1256602"/>
        </a:xfrm>
        <a:prstGeom prst="arc">
          <a:avLst>
            <a:gd name="adj1" fmla="val 13200000"/>
            <a:gd name="adj2" fmla="val 192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702D80-B890-4406-8796-BA2802E6B2EA}">
      <dsp:nvSpPr>
        <dsp:cNvPr id="0" name=""/>
        <dsp:cNvSpPr/>
      </dsp:nvSpPr>
      <dsp:spPr>
        <a:xfrm>
          <a:off x="628878" y="2204604"/>
          <a:ext cx="1256602" cy="1256602"/>
        </a:xfrm>
        <a:prstGeom prst="arc">
          <a:avLst>
            <a:gd name="adj1" fmla="val 2400000"/>
            <a:gd name="adj2" fmla="val 84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F788F2-38D0-4C58-B5A1-20FA1A296A94}">
      <dsp:nvSpPr>
        <dsp:cNvPr id="0" name=""/>
        <dsp:cNvSpPr/>
      </dsp:nvSpPr>
      <dsp:spPr>
        <a:xfrm>
          <a:off x="577" y="2430793"/>
          <a:ext cx="2513204" cy="80422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vibration-based </a:t>
          </a:r>
        </a:p>
      </dsp:txBody>
      <dsp:txXfrm>
        <a:off x="577" y="2430793"/>
        <a:ext cx="2513204" cy="804225"/>
      </dsp:txXfrm>
    </dsp:sp>
    <dsp:sp modelId="{0B4CED51-9799-40C7-9FEC-F46E5A774551}">
      <dsp:nvSpPr>
        <dsp:cNvPr id="0" name=""/>
        <dsp:cNvSpPr/>
      </dsp:nvSpPr>
      <dsp:spPr>
        <a:xfrm>
          <a:off x="3669854" y="2204604"/>
          <a:ext cx="1256602" cy="1256602"/>
        </a:xfrm>
        <a:prstGeom prst="arc">
          <a:avLst>
            <a:gd name="adj1" fmla="val 13200000"/>
            <a:gd name="adj2" fmla="val 192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8CB89C-E5BB-4D38-85D9-3B94D775D8DF}">
      <dsp:nvSpPr>
        <dsp:cNvPr id="0" name=""/>
        <dsp:cNvSpPr/>
      </dsp:nvSpPr>
      <dsp:spPr>
        <a:xfrm>
          <a:off x="3669854" y="2204604"/>
          <a:ext cx="1256602" cy="1256602"/>
        </a:xfrm>
        <a:prstGeom prst="arc">
          <a:avLst>
            <a:gd name="adj1" fmla="val 2400000"/>
            <a:gd name="adj2" fmla="val 84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CC0EFA-9EED-42E6-92BD-6E383E122D8E}">
      <dsp:nvSpPr>
        <dsp:cNvPr id="0" name=""/>
        <dsp:cNvSpPr/>
      </dsp:nvSpPr>
      <dsp:spPr>
        <a:xfrm>
          <a:off x="3041553" y="2430793"/>
          <a:ext cx="2513204" cy="80422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3D reconstruction-based </a:t>
          </a:r>
        </a:p>
      </dsp:txBody>
      <dsp:txXfrm>
        <a:off x="3041553" y="2430793"/>
        <a:ext cx="2513204" cy="804225"/>
      </dsp:txXfrm>
    </dsp:sp>
    <dsp:sp modelId="{AAFB3C81-EBBF-43F1-9D62-63742A4C3A3F}">
      <dsp:nvSpPr>
        <dsp:cNvPr id="0" name=""/>
        <dsp:cNvSpPr/>
      </dsp:nvSpPr>
      <dsp:spPr>
        <a:xfrm>
          <a:off x="6710831" y="2204604"/>
          <a:ext cx="1256602" cy="1256602"/>
        </a:xfrm>
        <a:prstGeom prst="arc">
          <a:avLst>
            <a:gd name="adj1" fmla="val 13200000"/>
            <a:gd name="adj2" fmla="val 192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B33D7E-2E3E-41C6-B748-3BE5BD7E7739}">
      <dsp:nvSpPr>
        <dsp:cNvPr id="0" name=""/>
        <dsp:cNvSpPr/>
      </dsp:nvSpPr>
      <dsp:spPr>
        <a:xfrm>
          <a:off x="6710831" y="2204604"/>
          <a:ext cx="1256602" cy="1256602"/>
        </a:xfrm>
        <a:prstGeom prst="arc">
          <a:avLst>
            <a:gd name="adj1" fmla="val 2400000"/>
            <a:gd name="adj2" fmla="val 8400000"/>
          </a:avLst>
        </a:pr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A98D2-87BC-432A-81F5-0FD4D35D80ED}">
      <dsp:nvSpPr>
        <dsp:cNvPr id="0" name=""/>
        <dsp:cNvSpPr/>
      </dsp:nvSpPr>
      <dsp:spPr>
        <a:xfrm>
          <a:off x="6082530" y="2430793"/>
          <a:ext cx="2513204" cy="80422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2D image vision-based methods </a:t>
          </a:r>
        </a:p>
      </dsp:txBody>
      <dsp:txXfrm>
        <a:off x="6082530" y="2430793"/>
        <a:ext cx="2513204" cy="80422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9F8819-FCC5-4783-AE03-5A29668684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9D27D-DCCC-497C-83CF-9AC7C7F1DC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E7ACCA-C622-498C-8B5F-F26C5C62C467}" type="datetimeFigureOut">
              <a:rPr lang="en-US" smtClean="0"/>
              <a:t>8/5/2022</a:t>
            </a:fld>
            <a:endParaRPr lang="en-US" dirty="0"/>
          </a:p>
        </p:txBody>
      </p:sp>
      <p:sp>
        <p:nvSpPr>
          <p:cNvPr id="4" name="Footer Placeholder 3">
            <a:extLst>
              <a:ext uri="{FF2B5EF4-FFF2-40B4-BE49-F238E27FC236}">
                <a16:creationId xmlns:a16="http://schemas.microsoft.com/office/drawing/2014/main" id="{4E93FD50-A251-4CDC-AA9E-F80AA880EE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61CF215-7F27-46C1-A3F9-FD8AFF75C6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79214F-1666-43B2-9416-58384D9D9D2C}" type="slidenum">
              <a:rPr lang="en-US" smtClean="0"/>
              <a:t>‹#›</a:t>
            </a:fld>
            <a:endParaRPr lang="en-US" dirty="0"/>
          </a:p>
        </p:txBody>
      </p:sp>
    </p:spTree>
    <p:extLst>
      <p:ext uri="{BB962C8B-B14F-4D97-AF65-F5344CB8AC3E}">
        <p14:creationId xmlns:p14="http://schemas.microsoft.com/office/powerpoint/2010/main" val="304431147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7T15:50:36.054"/>
    </inkml:context>
    <inkml:brush xml:id="br0">
      <inkml:brushProperty name="width" value="0.1" units="cm"/>
      <inkml:brushProperty name="height" value="0.1" units="cm"/>
      <inkml:brushProperty name="color" value="#AE198D"/>
      <inkml:brushProperty name="inkEffects" value="galaxy"/>
      <inkml:brushProperty name="anchorX" value="-10931.19434"/>
      <inkml:brushProperty name="anchorY" value="-15695.14355"/>
      <inkml:brushProperty name="scaleFactor" value="0.5"/>
    </inkml:brush>
  </inkml:definitions>
  <inkml:trace contextRef="#ctx0" brushRef="#br0">0 1 8032,'0'0'0,"3"11"357,0 0-21,1 2-37,0-1-241,4-1 113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42192834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9713-580B-47E8-B09A-6C1FD489C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6D374-1C89-4695-996B-A220AD863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9B6F22-0120-4607-BBC5-84EC89C461AA}"/>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AFA83BA0-6319-4A4B-9352-83A838E53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1AE46-AF3E-4678-8E39-0874137DC56B}"/>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245693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E88D-2CF8-4A7F-8817-5DD1EF0D58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854C3-C741-45E3-B1B2-FE7FDF65D7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40E78-F25A-4E1B-8B81-B07FFD27BD8B}"/>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3C749C5B-CDD9-4B30-9446-7DE2DBC24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4E739-18A0-47FA-B828-540F2F5E3764}"/>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152152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CD620-6E99-4E9E-B925-BBFE863BA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9250F-E95F-4A5A-B62B-4A2A14C93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D4439-2739-44D4-8F31-E9EE2D818F1C}"/>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21CBF2EF-7E71-48B4-AC68-E2F1041BB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A9C59-54DF-4CE2-84BD-3758042AF035}"/>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145896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1611750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8200" y="6356352"/>
            <a:ext cx="2743200" cy="365125"/>
          </a:xfrm>
          <a:prstGeom prst="rect">
            <a:avLst/>
          </a:prstGeom>
        </p:spPr>
        <p:txBody>
          <a:bodyPr/>
          <a:lstStyle/>
          <a:p>
            <a:fld id="{6EBB0E32-0304-4451-ADB8-C044457D5B85}" type="datetimeFigureOut">
              <a:rPr lang="en-US" smtClean="0"/>
              <a:t>8/5/2022</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8601" y="6356352"/>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10600" y="6356352"/>
            <a:ext cx="2743200" cy="365125"/>
          </a:xfrm>
          <a:prstGeom prst="rect">
            <a:avLst/>
          </a:prstGeom>
        </p:spPr>
        <p:txBody>
          <a:bodyPr/>
          <a:lstStyle/>
          <a:p>
            <a:fld id="{DA64F31B-23FA-4075-AF7D-6228CFD12F03}" type="slidenum">
              <a:rPr lang="en-US" smtClean="0"/>
              <a:t>‹#›</a:t>
            </a:fld>
            <a:endParaRPr lang="en-US" dirty="0"/>
          </a:p>
        </p:txBody>
      </p:sp>
      <p:sp>
        <p:nvSpPr>
          <p:cNvPr id="5" name="Title 1">
            <a:extLst>
              <a:ext uri="{FF2B5EF4-FFF2-40B4-BE49-F238E27FC236}">
                <a16:creationId xmlns:a16="http://schemas.microsoft.com/office/drawing/2014/main" id="{A077C20A-CB7F-4EF1-A6CC-D630C19443AE}"/>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nchor="t"/>
          <a:lstStyle>
            <a:lvl1pPr>
              <a:defRPr lang="en-US" sz="4001">
                <a:solidFill>
                  <a:srgbClr val="000000"/>
                </a:solidFill>
                <a:latin typeface="Arial" panose="020B0604020202020204" pitchFamily="34" charset="0"/>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7" name="Text Placeholder 6">
            <a:extLst>
              <a:ext uri="{FF2B5EF4-FFF2-40B4-BE49-F238E27FC236}">
                <a16:creationId xmlns:a16="http://schemas.microsoft.com/office/drawing/2014/main" id="{C74EC4EF-C657-4D2F-A139-B31F6D9B6CCA}"/>
              </a:ext>
            </a:extLst>
          </p:cNvPr>
          <p:cNvSpPr>
            <a:spLocks noGrp="1"/>
          </p:cNvSpPr>
          <p:nvPr>
            <p:ph type="body" sz="quarter" idx="13"/>
          </p:nvPr>
        </p:nvSpPr>
        <p:spPr>
          <a:xfrm>
            <a:off x="1377825" y="2135940"/>
            <a:ext cx="9436350" cy="2586121"/>
          </a:xfrm>
          <a:prstGeom prst="rect">
            <a:avLst/>
          </a:prstGeom>
        </p:spPr>
        <p:txBody>
          <a:bodyPr anchor="ctr">
            <a:normAutofit/>
          </a:bodyPr>
          <a:lstStyle>
            <a:lvl1pPr marL="0" indent="0" algn="ctr">
              <a:buNone/>
              <a:defRPr sz="36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575280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216298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3138316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4150299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384273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297290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51427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63EE-B83B-4C73-AAEC-1BD8D310E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CE35-3452-4403-B8FD-08A45559F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85A85-FF4F-47BC-9E95-711F1B426F92}"/>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6A0F4CD5-4DE9-428B-AECF-E33C58894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C0734-F5D5-4813-B179-76704782E4F8}"/>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1066908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9D4CD-E3D2-4FB0-B2E4-ABFD0996A062}" type="datetimeFigureOut">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333350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9D4CD-E3D2-4FB0-B2E4-ABFD0996A062}" type="datetimeFigureOut">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2353438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9D4CD-E3D2-4FB0-B2E4-ABFD0996A062}" type="datetimeFigureOut">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59077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463161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7524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021152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99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740946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4671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405794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126A-A900-44DE-8F22-DE21306E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AE55CF-B12A-4463-AB18-13133BE5E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2A1CC3-4297-4F08-8EF1-D9CB0A63C71E}"/>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0A6D9E25-B331-4C58-A10B-33F478905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E77D9-4C06-4B7D-81C0-5178D278EC04}"/>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96350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2961883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D4CD-E3D2-4FB0-B2E4-ABFD0996A062}"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1028166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309913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9551-7807-4780-B596-BFFDCC5A5F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7BAB5-8CF6-47D9-BAAF-C49FB63472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06E519-156A-491E-9782-5EF20F7FE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D913F-77B8-417A-81BC-982C7F7B8934}"/>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a:extLst>
              <a:ext uri="{FF2B5EF4-FFF2-40B4-BE49-F238E27FC236}">
                <a16:creationId xmlns:a16="http://schemas.microsoft.com/office/drawing/2014/main" id="{18B0CEDC-DEC4-4A45-A104-C57CE3867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9D1EA-2C59-4E92-92AA-5862D2402FCA}"/>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73019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F740-910E-4ABB-917D-AB45FED0A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A9CB4F-23FF-4FAD-8979-935460776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E2903-972B-4EF1-9996-AB36F416F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35CBC-E987-457A-8222-7C574E646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7A10E-A183-4499-880A-5A605B12A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89302E-32E1-4D53-A8EB-BE7A312CF996}"/>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8" name="Footer Placeholder 7">
            <a:extLst>
              <a:ext uri="{FF2B5EF4-FFF2-40B4-BE49-F238E27FC236}">
                <a16:creationId xmlns:a16="http://schemas.microsoft.com/office/drawing/2014/main" id="{342248DE-E355-47FE-98F4-3643040CF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D1437D-6807-434F-BD0F-F4461F0221B5}"/>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131767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D0E9-F2F9-4863-91AD-7083CACFB3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D6DD4-4201-48D3-ACBD-DFF89602AD77}"/>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4" name="Footer Placeholder 3">
            <a:extLst>
              <a:ext uri="{FF2B5EF4-FFF2-40B4-BE49-F238E27FC236}">
                <a16:creationId xmlns:a16="http://schemas.microsoft.com/office/drawing/2014/main" id="{F296D662-70FF-4398-A507-F55E3FD9C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462EAB-E226-4839-84C7-9CCB5ADCC997}"/>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39369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1814E-34ED-4FBC-A37A-7CB05A8C9517}"/>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3" name="Footer Placeholder 2">
            <a:extLst>
              <a:ext uri="{FF2B5EF4-FFF2-40B4-BE49-F238E27FC236}">
                <a16:creationId xmlns:a16="http://schemas.microsoft.com/office/drawing/2014/main" id="{79CC72AF-480C-476A-A9C2-C5E7293076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06C8E9-3BEF-4B9F-BC90-F0387EE1550B}"/>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10982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879B-16B0-4019-861E-E374134B7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A04D6-F3E3-489C-A4FF-8FA67E38F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F1D62F-4F01-4560-AA27-BDA84075C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9DFE1-D83C-4D5F-B336-16C3BFAEA471}"/>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a:extLst>
              <a:ext uri="{FF2B5EF4-FFF2-40B4-BE49-F238E27FC236}">
                <a16:creationId xmlns:a16="http://schemas.microsoft.com/office/drawing/2014/main" id="{0EE73893-B949-4ED5-AA0F-24D1E7CC8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90531-590C-4EBF-A657-E8E8B61E3B57}"/>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242164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7901-FBA8-4AAE-A27F-18B052C58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A1223-1ECF-4D7C-A8F1-06B2BC6E7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76A88-5A2F-4047-AB08-94F7F74C4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02369-AEA8-4455-85E4-6CDE3D58DDC2}"/>
              </a:ext>
            </a:extLst>
          </p:cNvPr>
          <p:cNvSpPr>
            <a:spLocks noGrp="1"/>
          </p:cNvSpPr>
          <p:nvPr>
            <p:ph type="dt" sz="half" idx="10"/>
          </p:nvPr>
        </p:nvSpPr>
        <p:spPr/>
        <p:txBody>
          <a:bodyPr/>
          <a:lstStyle/>
          <a:p>
            <a:fld id="{0479D4CD-E3D2-4FB0-B2E4-ABFD0996A062}" type="datetimeFigureOut">
              <a:rPr lang="en-US" smtClean="0"/>
              <a:t>8/5/2022</a:t>
            </a:fld>
            <a:endParaRPr lang="en-US"/>
          </a:p>
        </p:txBody>
      </p:sp>
      <p:sp>
        <p:nvSpPr>
          <p:cNvPr id="6" name="Footer Placeholder 5">
            <a:extLst>
              <a:ext uri="{FF2B5EF4-FFF2-40B4-BE49-F238E27FC236}">
                <a16:creationId xmlns:a16="http://schemas.microsoft.com/office/drawing/2014/main" id="{60D4EE89-21B8-4570-B67A-AB15B8E81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CD025-8E14-4144-B041-751ED036847A}"/>
              </a:ext>
            </a:extLst>
          </p:cNvPr>
          <p:cNvSpPr>
            <a:spLocks noGrp="1"/>
          </p:cNvSpPr>
          <p:nvPr>
            <p:ph type="sldNum" sz="quarter" idx="12"/>
          </p:nvPr>
        </p:nvSpPr>
        <p:spPr/>
        <p:txBody>
          <a:bodyPr/>
          <a:lstStyle/>
          <a:p>
            <a:fld id="{B927D13A-9C6C-43AA-B630-A15801017029}" type="slidenum">
              <a:rPr lang="en-US" smtClean="0"/>
              <a:t>‹#›</a:t>
            </a:fld>
            <a:endParaRPr lang="en-US"/>
          </a:p>
        </p:txBody>
      </p:sp>
    </p:spTree>
    <p:extLst>
      <p:ext uri="{BB962C8B-B14F-4D97-AF65-F5344CB8AC3E}">
        <p14:creationId xmlns:p14="http://schemas.microsoft.com/office/powerpoint/2010/main" val="380029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94F8A-8D88-4F12-8112-36733DBE9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78463-C5C6-4DDB-8528-6EC4E0BDD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19E97-DBCA-4D70-8684-51E3E8F06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9D4CD-E3D2-4FB0-B2E4-ABFD0996A062}" type="datetimeFigureOut">
              <a:rPr lang="en-US" smtClean="0"/>
              <a:t>8/5/2022</a:t>
            </a:fld>
            <a:endParaRPr lang="en-US"/>
          </a:p>
        </p:txBody>
      </p:sp>
      <p:sp>
        <p:nvSpPr>
          <p:cNvPr id="5" name="Footer Placeholder 4">
            <a:extLst>
              <a:ext uri="{FF2B5EF4-FFF2-40B4-BE49-F238E27FC236}">
                <a16:creationId xmlns:a16="http://schemas.microsoft.com/office/drawing/2014/main" id="{5F6E127D-FC92-470B-AE65-B67759788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DF21F-ABCC-4141-934D-EE26FF97F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7D13A-9C6C-43AA-B630-A15801017029}" type="slidenum">
              <a:rPr lang="en-US" smtClean="0"/>
              <a:t>‹#›</a:t>
            </a:fld>
            <a:endParaRPr lang="en-US"/>
          </a:p>
        </p:txBody>
      </p:sp>
    </p:spTree>
    <p:extLst>
      <p:ext uri="{BB962C8B-B14F-4D97-AF65-F5344CB8AC3E}">
        <p14:creationId xmlns:p14="http://schemas.microsoft.com/office/powerpoint/2010/main" val="2960726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681" r:id="rId13"/>
    <p:sldLayoutId id="2147483743" r:id="rId14"/>
    <p:sldLayoutId id="214748376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9D4CD-E3D2-4FB0-B2E4-ABFD0996A062}" type="datetimeFigureOut">
              <a:rPr lang="en-US" smtClean="0"/>
              <a:t>8/5/2022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27D13A-9C6C-43AA-B630-A15801017029}" type="slidenum">
              <a:rPr lang="en-US" smtClean="0"/>
              <a:t>‹#›</a:t>
            </a:fld>
            <a:endParaRPr lang="en-US"/>
          </a:p>
        </p:txBody>
      </p:sp>
    </p:spTree>
    <p:extLst>
      <p:ext uri="{BB962C8B-B14F-4D97-AF65-F5344CB8AC3E}">
        <p14:creationId xmlns:p14="http://schemas.microsoft.com/office/powerpoint/2010/main" val="15159783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4707574" y="1055688"/>
            <a:ext cx="6043387" cy="2743200"/>
          </a:xfrm>
        </p:spPr>
        <p:txBody>
          <a:bodyPr vert="horz" lIns="91440" tIns="45720" rIns="91440" bIns="45720" rtlCol="0" anchor="t">
            <a:normAutofit/>
          </a:bodyPr>
          <a:lstStyle/>
          <a:p>
            <a:pPr algn="ctr"/>
            <a:r>
              <a:rPr lang="en-US" sz="3700" b="1" kern="1200" dirty="0" err="1">
                <a:solidFill>
                  <a:schemeClr val="tx1"/>
                </a:solidFill>
                <a:latin typeface="+mj-lt"/>
                <a:ea typeface="+mj-ea"/>
                <a:cs typeface="+mj-cs"/>
              </a:rPr>
              <a:t>Ayen</a:t>
            </a:r>
            <a:r>
              <a:rPr lang="en-US" sz="3700" b="1" kern="1200" dirty="0">
                <a:solidFill>
                  <a:schemeClr val="tx1"/>
                </a:solidFill>
                <a:latin typeface="+mj-lt"/>
                <a:ea typeface="+mj-ea"/>
                <a:cs typeface="+mj-cs"/>
              </a:rPr>
              <a:t>: Pothole Detection System Using Deep Learning Techniques</a:t>
            </a:r>
          </a:p>
        </p:txBody>
      </p:sp>
      <p:sp>
        <p:nvSpPr>
          <p:cNvPr id="5" name="Text Placeholder 4">
            <a:extLst>
              <a:ext uri="{FF2B5EF4-FFF2-40B4-BE49-F238E27FC236}">
                <a16:creationId xmlns:a16="http://schemas.microsoft.com/office/drawing/2014/main" id="{F7CE8FD4-433E-6F49-8B1F-4B75D8E8474C}"/>
              </a:ext>
            </a:extLst>
          </p:cNvPr>
          <p:cNvSpPr>
            <a:spLocks noGrp="1"/>
          </p:cNvSpPr>
          <p:nvPr>
            <p:ph type="body" sz="quarter" idx="10"/>
          </p:nvPr>
        </p:nvSpPr>
        <p:spPr>
          <a:xfrm>
            <a:off x="735496" y="3011556"/>
            <a:ext cx="6774037" cy="3554079"/>
          </a:xfrm>
        </p:spPr>
        <p:txBody>
          <a:bodyPr vert="horz" lIns="91440" tIns="45720" rIns="91440" bIns="45720" rtlCol="0" anchor="ctr">
            <a:normAutofit/>
          </a:bodyPr>
          <a:lstStyle/>
          <a:p>
            <a:pPr marR="0">
              <a:spcBef>
                <a:spcPts val="0"/>
              </a:spcBef>
              <a:spcAft>
                <a:spcPts val="600"/>
              </a:spcAft>
            </a:pPr>
            <a:r>
              <a:rPr lang="en-US" sz="2000" b="1" i="1" dirty="0">
                <a:effectLst/>
                <a:latin typeface="+mn-lt"/>
                <a:cs typeface="+mn-cs"/>
              </a:rPr>
              <a:t>Lina Ali Alhuri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FDCC3D-BB36-4669-A750-785ADFC8E968}"/>
              </a:ext>
            </a:extLst>
          </p:cNvPr>
          <p:cNvSpPr>
            <a:spLocks noGrp="1"/>
          </p:cNvSpPr>
          <p:nvPr>
            <p:ph type="subTitle" idx="1"/>
          </p:nvPr>
        </p:nvSpPr>
        <p:spPr>
          <a:xfrm>
            <a:off x="6094374" y="4263992"/>
            <a:ext cx="3498045" cy="1325857"/>
          </a:xfrm>
        </p:spPr>
        <p:txBody>
          <a:bodyPr>
            <a:normAutofit/>
          </a:bodyPr>
          <a:lstStyle/>
          <a:p>
            <a:pPr algn="l"/>
            <a:endParaRPr lang="en-US" dirty="0"/>
          </a:p>
        </p:txBody>
      </p:sp>
      <p:sp>
        <p:nvSpPr>
          <p:cNvPr id="9" name="Isosceles Triangle 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600CF523-F986-465B-8EE8-553CF3AE828E}"/>
              </a:ext>
            </a:extLst>
          </p:cNvPr>
          <p:cNvGraphicFramePr>
            <a:graphicFrameLocks noGrp="1"/>
          </p:cNvGraphicFramePr>
          <p:nvPr>
            <p:extLst>
              <p:ext uri="{D42A27DB-BD31-4B8C-83A1-F6EECF244321}">
                <p14:modId xmlns:p14="http://schemas.microsoft.com/office/powerpoint/2010/main" val="1784031332"/>
              </p:ext>
            </p:extLst>
          </p:nvPr>
        </p:nvGraphicFramePr>
        <p:xfrm>
          <a:off x="5154930" y="12701"/>
          <a:ext cx="7033897" cy="6958967"/>
        </p:xfrm>
        <a:graphic>
          <a:graphicData uri="http://schemas.openxmlformats.org/drawingml/2006/table">
            <a:tbl>
              <a:tblPr firstRow="1" firstCol="1" bandRow="1">
                <a:tableStyleId>{5C22544A-7EE6-4342-B048-85BDC9FD1C3A}</a:tableStyleId>
              </a:tblPr>
              <a:tblGrid>
                <a:gridCol w="1717086">
                  <a:extLst>
                    <a:ext uri="{9D8B030D-6E8A-4147-A177-3AD203B41FA5}">
                      <a16:colId xmlns:a16="http://schemas.microsoft.com/office/drawing/2014/main" val="3586588366"/>
                    </a:ext>
                  </a:extLst>
                </a:gridCol>
                <a:gridCol w="1014684">
                  <a:extLst>
                    <a:ext uri="{9D8B030D-6E8A-4147-A177-3AD203B41FA5}">
                      <a16:colId xmlns:a16="http://schemas.microsoft.com/office/drawing/2014/main" val="4042104180"/>
                    </a:ext>
                  </a:extLst>
                </a:gridCol>
                <a:gridCol w="1778348">
                  <a:extLst>
                    <a:ext uri="{9D8B030D-6E8A-4147-A177-3AD203B41FA5}">
                      <a16:colId xmlns:a16="http://schemas.microsoft.com/office/drawing/2014/main" val="2053170691"/>
                    </a:ext>
                  </a:extLst>
                </a:gridCol>
                <a:gridCol w="1310542">
                  <a:extLst>
                    <a:ext uri="{9D8B030D-6E8A-4147-A177-3AD203B41FA5}">
                      <a16:colId xmlns:a16="http://schemas.microsoft.com/office/drawing/2014/main" val="159227844"/>
                    </a:ext>
                  </a:extLst>
                </a:gridCol>
                <a:gridCol w="1213237">
                  <a:extLst>
                    <a:ext uri="{9D8B030D-6E8A-4147-A177-3AD203B41FA5}">
                      <a16:colId xmlns:a16="http://schemas.microsoft.com/office/drawing/2014/main" val="2153345139"/>
                    </a:ext>
                  </a:extLst>
                </a:gridCol>
              </a:tblGrid>
              <a:tr h="505400">
                <a:tc>
                  <a:txBody>
                    <a:bodyPr/>
                    <a:lstStyle/>
                    <a:p>
                      <a:pPr marL="0" marR="0">
                        <a:lnSpc>
                          <a:spcPct val="150000"/>
                        </a:lnSpc>
                        <a:spcBef>
                          <a:spcPts val="0"/>
                        </a:spcBef>
                        <a:spcAft>
                          <a:spcPts val="0"/>
                        </a:spcAft>
                      </a:pPr>
                      <a:r>
                        <a:rPr lang="en-US" sz="1200">
                          <a:effectLst/>
                        </a:rPr>
                        <a:t>Paper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Data</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Preprocessing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Feature extraction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Rate of success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extLst>
                  <a:ext uri="{0D108BD9-81ED-4DB2-BD59-A6C34878D82A}">
                    <a16:rowId xmlns:a16="http://schemas.microsoft.com/office/drawing/2014/main" val="2170345133"/>
                  </a:ext>
                </a:extLst>
              </a:tr>
              <a:tr h="1256988">
                <a:tc>
                  <a:txBody>
                    <a:bodyPr/>
                    <a:lstStyle/>
                    <a:p>
                      <a:pPr marL="0" marR="0">
                        <a:lnSpc>
                          <a:spcPct val="150000"/>
                        </a:lnSpc>
                        <a:spcBef>
                          <a:spcPts val="0"/>
                        </a:spcBef>
                        <a:spcAft>
                          <a:spcPts val="0"/>
                        </a:spcAft>
                      </a:pPr>
                      <a:r>
                        <a:rPr lang="en-US" sz="1200">
                          <a:effectLst/>
                        </a:rPr>
                        <a:t>A Deep Learning-Based Approach for Road Pothole Detection in Timor Leste.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Collection of datasets </a:t>
                      </a:r>
                    </a:p>
                    <a:p>
                      <a:pPr marL="0" marR="0">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342900" marR="0" lvl="0" indent="-342900" rtl="0">
                        <a:lnSpc>
                          <a:spcPct val="150000"/>
                        </a:lnSpc>
                        <a:spcBef>
                          <a:spcPts val="0"/>
                        </a:spcBef>
                        <a:spcAft>
                          <a:spcPts val="0"/>
                        </a:spcAft>
                        <a:buFont typeface="Symbol" panose="05050102010706020507" pitchFamily="18" charset="2"/>
                        <a:buChar char=""/>
                      </a:pPr>
                      <a:r>
                        <a:rPr lang="en-US" sz="1200">
                          <a:effectLst/>
                        </a:rPr>
                        <a:t>Resizing into 200 x 200 pixels</a:t>
                      </a:r>
                    </a:p>
                    <a:p>
                      <a:pPr marL="342900" marR="0" lvl="0" indent="-342900">
                        <a:lnSpc>
                          <a:spcPct val="150000"/>
                        </a:lnSpc>
                        <a:spcBef>
                          <a:spcPts val="0"/>
                        </a:spcBef>
                        <a:spcAft>
                          <a:spcPts val="0"/>
                        </a:spcAft>
                        <a:buFont typeface="Symbol" panose="05050102010706020507" pitchFamily="18" charset="2"/>
                        <a:buChar char=""/>
                      </a:pPr>
                      <a:r>
                        <a:rPr lang="en-US" sz="1200">
                          <a:effectLst/>
                        </a:rPr>
                        <a:t>Cropping the image</a:t>
                      </a:r>
                    </a:p>
                    <a:p>
                      <a:pPr marL="0" marR="0">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The convolutional and pooling layers work as a feature extractor.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CNN 99.80%</a:t>
                      </a:r>
                    </a:p>
                    <a:p>
                      <a:pPr marL="0" marR="0">
                        <a:lnSpc>
                          <a:spcPct val="150000"/>
                        </a:lnSpc>
                        <a:spcBef>
                          <a:spcPts val="0"/>
                        </a:spcBef>
                        <a:spcAft>
                          <a:spcPts val="0"/>
                        </a:spcAft>
                      </a:pPr>
                      <a:r>
                        <a:rPr lang="en-US" sz="1200">
                          <a:effectLst/>
                        </a:rPr>
                        <a:t>SVM 88.20%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extLst>
                  <a:ext uri="{0D108BD9-81ED-4DB2-BD59-A6C34878D82A}">
                    <a16:rowId xmlns:a16="http://schemas.microsoft.com/office/drawing/2014/main" val="1225636650"/>
                  </a:ext>
                </a:extLst>
              </a:tr>
              <a:tr h="1849813">
                <a:tc>
                  <a:txBody>
                    <a:bodyPr/>
                    <a:lstStyle/>
                    <a:p>
                      <a:pPr marL="0" marR="0">
                        <a:lnSpc>
                          <a:spcPct val="150000"/>
                        </a:lnSpc>
                        <a:spcBef>
                          <a:spcPts val="0"/>
                        </a:spcBef>
                        <a:spcAft>
                          <a:spcPts val="0"/>
                        </a:spcAft>
                      </a:pPr>
                      <a:r>
                        <a:rPr lang="en-US" sz="1200">
                          <a:effectLst/>
                        </a:rPr>
                        <a:t>A Deep Learning Approach for Street Pothole Detection.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Stellenbosch University dataset.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342900" marR="0" lvl="0" indent="-342900" rtl="0">
                        <a:lnSpc>
                          <a:spcPct val="150000"/>
                        </a:lnSpc>
                        <a:spcBef>
                          <a:spcPts val="0"/>
                        </a:spcBef>
                        <a:spcAft>
                          <a:spcPts val="0"/>
                        </a:spcAft>
                        <a:buFont typeface="Symbol" panose="05050102010706020507" pitchFamily="18" charset="2"/>
                        <a:buChar char=""/>
                      </a:pPr>
                      <a:r>
                        <a:rPr lang="en-US" sz="1200">
                          <a:effectLst/>
                        </a:rPr>
                        <a:t>Grayscale conversion</a:t>
                      </a:r>
                    </a:p>
                    <a:p>
                      <a:pPr marL="342900" marR="0" lvl="0" indent="-342900">
                        <a:lnSpc>
                          <a:spcPct val="150000"/>
                        </a:lnSpc>
                        <a:spcBef>
                          <a:spcPts val="0"/>
                        </a:spcBef>
                        <a:spcAft>
                          <a:spcPts val="0"/>
                        </a:spcAft>
                        <a:buFont typeface="Symbol" panose="05050102010706020507" pitchFamily="18" charset="2"/>
                        <a:buChar char=""/>
                      </a:pPr>
                      <a:r>
                        <a:rPr lang="en-US" sz="1200">
                          <a:effectLst/>
                        </a:rPr>
                        <a:t>Edge Detection</a:t>
                      </a:r>
                    </a:p>
                    <a:p>
                      <a:pPr marL="342900" marR="0" lvl="0" indent="-342900">
                        <a:lnSpc>
                          <a:spcPct val="150000"/>
                        </a:lnSpc>
                        <a:spcBef>
                          <a:spcPts val="0"/>
                        </a:spcBef>
                        <a:spcAft>
                          <a:spcPts val="0"/>
                        </a:spcAft>
                        <a:buFont typeface="Symbol" panose="05050102010706020507" pitchFamily="18" charset="2"/>
                        <a:buChar char=""/>
                      </a:pPr>
                      <a:r>
                        <a:rPr lang="en-US" sz="1200">
                          <a:effectLst/>
                        </a:rPr>
                        <a:t>Dilation</a:t>
                      </a:r>
                    </a:p>
                    <a:p>
                      <a:pPr marL="342900" marR="0" lvl="0" indent="-342900">
                        <a:lnSpc>
                          <a:spcPct val="150000"/>
                        </a:lnSpc>
                        <a:spcBef>
                          <a:spcPts val="0"/>
                        </a:spcBef>
                        <a:spcAft>
                          <a:spcPts val="0"/>
                        </a:spcAft>
                        <a:buFont typeface="Symbol" panose="05050102010706020507" pitchFamily="18" charset="2"/>
                        <a:buChar char=""/>
                      </a:pPr>
                      <a:r>
                        <a:rPr lang="en-US" sz="1200">
                          <a:effectLst/>
                        </a:rPr>
                        <a:t>Erosion</a:t>
                      </a:r>
                    </a:p>
                    <a:p>
                      <a:pPr marL="342900" marR="0" lvl="0" indent="-342900">
                        <a:lnSpc>
                          <a:spcPct val="150000"/>
                        </a:lnSpc>
                        <a:spcBef>
                          <a:spcPts val="0"/>
                        </a:spcBef>
                        <a:spcAft>
                          <a:spcPts val="0"/>
                        </a:spcAft>
                        <a:buFont typeface="Symbol" panose="05050102010706020507" pitchFamily="18" charset="2"/>
                        <a:buChar char=""/>
                      </a:pPr>
                      <a:r>
                        <a:rPr lang="en-US" sz="1200">
                          <a:effectLst/>
                        </a:rPr>
                        <a:t>Thresholding</a:t>
                      </a:r>
                    </a:p>
                    <a:p>
                      <a:pPr marL="342900" marR="0" lvl="0" indent="-342900">
                        <a:lnSpc>
                          <a:spcPct val="150000"/>
                        </a:lnSpc>
                        <a:spcBef>
                          <a:spcPts val="0"/>
                        </a:spcBef>
                        <a:spcAft>
                          <a:spcPts val="0"/>
                        </a:spcAft>
                        <a:buFont typeface="Symbol" panose="05050102010706020507" pitchFamily="18" charset="2"/>
                        <a:buChar char=""/>
                      </a:pPr>
                      <a:r>
                        <a:rPr lang="en-US" sz="1200">
                          <a:effectLst/>
                        </a:rPr>
                        <a:t>Closing.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HOG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Faster R-CNN 74%</a:t>
                      </a:r>
                    </a:p>
                    <a:p>
                      <a:pPr marL="0" marR="0">
                        <a:lnSpc>
                          <a:spcPct val="150000"/>
                        </a:lnSpc>
                        <a:spcBef>
                          <a:spcPts val="0"/>
                        </a:spcBef>
                        <a:spcAft>
                          <a:spcPts val="0"/>
                        </a:spcAft>
                      </a:pPr>
                      <a:r>
                        <a:rPr lang="en-US" sz="1200">
                          <a:effectLst/>
                        </a:rPr>
                        <a:t>HOG 27%</a:t>
                      </a:r>
                    </a:p>
                    <a:p>
                      <a:pPr marL="0" marR="0">
                        <a:lnSpc>
                          <a:spcPct val="150000"/>
                        </a:lnSpc>
                        <a:spcBef>
                          <a:spcPts val="0"/>
                        </a:spcBef>
                        <a:spcAft>
                          <a:spcPts val="0"/>
                        </a:spcAft>
                      </a:pPr>
                      <a:r>
                        <a:rPr lang="en-US" sz="1200">
                          <a:effectLst/>
                        </a:rPr>
                        <a:t>SSD 80%</a:t>
                      </a:r>
                    </a:p>
                    <a:p>
                      <a:pPr marL="0" marR="0">
                        <a:lnSpc>
                          <a:spcPct val="150000"/>
                        </a:lnSpc>
                        <a:spcBef>
                          <a:spcPts val="0"/>
                        </a:spcBef>
                        <a:spcAft>
                          <a:spcPts val="0"/>
                        </a:spcAft>
                      </a:pPr>
                      <a:r>
                        <a:rPr lang="en-US" sz="1200">
                          <a:effectLst/>
                        </a:rPr>
                        <a:t>YOLO V3 82%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extLst>
                  <a:ext uri="{0D108BD9-81ED-4DB2-BD59-A6C34878D82A}">
                    <a16:rowId xmlns:a16="http://schemas.microsoft.com/office/drawing/2014/main" val="2019884576"/>
                  </a:ext>
                </a:extLst>
              </a:tr>
              <a:tr h="1743246">
                <a:tc>
                  <a:txBody>
                    <a:bodyPr/>
                    <a:lstStyle/>
                    <a:p>
                      <a:pPr marL="0" marR="0">
                        <a:lnSpc>
                          <a:spcPct val="150000"/>
                        </a:lnSpc>
                        <a:spcBef>
                          <a:spcPts val="0"/>
                        </a:spcBef>
                        <a:spcAft>
                          <a:spcPts val="0"/>
                        </a:spcAft>
                      </a:pPr>
                      <a:r>
                        <a:rPr lang="en-US" sz="1200">
                          <a:effectLst/>
                        </a:rPr>
                        <a:t>Pothole and Bump detection using Convolution Neural Networks.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Our dataset is made up of data published online.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342900" marR="0" lvl="0" indent="-342900" rtl="0">
                        <a:lnSpc>
                          <a:spcPct val="150000"/>
                        </a:lnSpc>
                        <a:spcBef>
                          <a:spcPts val="0"/>
                        </a:spcBef>
                        <a:spcAft>
                          <a:spcPts val="0"/>
                        </a:spcAft>
                        <a:buFont typeface="Symbol" panose="05050102010706020507" pitchFamily="18" charset="2"/>
                        <a:buChar char=""/>
                      </a:pPr>
                      <a:r>
                        <a:rPr lang="en-US" sz="1200">
                          <a:effectLst/>
                        </a:rPr>
                        <a:t>Cropping the image</a:t>
                      </a:r>
                    </a:p>
                    <a:p>
                      <a:pPr marL="342900" marR="0" lvl="0" indent="-342900">
                        <a:lnSpc>
                          <a:spcPct val="150000"/>
                        </a:lnSpc>
                        <a:spcBef>
                          <a:spcPts val="0"/>
                        </a:spcBef>
                        <a:spcAft>
                          <a:spcPts val="0"/>
                        </a:spcAft>
                        <a:buFont typeface="Symbol" panose="05050102010706020507" pitchFamily="18" charset="2"/>
                        <a:buChar char=""/>
                      </a:pPr>
                      <a:r>
                        <a:rPr lang="en-US" sz="1200">
                          <a:effectLst/>
                        </a:rPr>
                        <a:t>Resizing to 224X224 Pixel to input to a pretrained network.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The convolutional and pooling layers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pretrained ResNet-50+ YOLO 88.9%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extLst>
                  <a:ext uri="{0D108BD9-81ED-4DB2-BD59-A6C34878D82A}">
                    <a16:rowId xmlns:a16="http://schemas.microsoft.com/office/drawing/2014/main" val="3121113131"/>
                  </a:ext>
                </a:extLst>
              </a:tr>
              <a:tr h="1489853">
                <a:tc>
                  <a:txBody>
                    <a:bodyPr/>
                    <a:lstStyle/>
                    <a:p>
                      <a:pPr marL="0" marR="0">
                        <a:lnSpc>
                          <a:spcPct val="150000"/>
                        </a:lnSpc>
                        <a:spcBef>
                          <a:spcPts val="0"/>
                        </a:spcBef>
                        <a:spcAft>
                          <a:spcPts val="0"/>
                        </a:spcAft>
                      </a:pPr>
                      <a:r>
                        <a:rPr lang="en-US" sz="1200">
                          <a:effectLst/>
                        </a:rPr>
                        <a:t>Our work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dirty="0">
                          <a:effectLst/>
                        </a:rPr>
                        <a:t>Available dataset</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342900" marR="0" lvl="0" indent="-342900" rtl="0">
                        <a:lnSpc>
                          <a:spcPct val="150000"/>
                        </a:lnSpc>
                        <a:spcBef>
                          <a:spcPts val="0"/>
                        </a:spcBef>
                        <a:spcAft>
                          <a:spcPts val="0"/>
                        </a:spcAft>
                        <a:buFont typeface="Symbol" panose="05050102010706020507" pitchFamily="18" charset="2"/>
                        <a:buChar char=""/>
                      </a:pPr>
                      <a:r>
                        <a:rPr lang="en-US" sz="1200" dirty="0">
                          <a:effectLst/>
                        </a:rPr>
                        <a:t>Grayscale conversion</a:t>
                      </a:r>
                    </a:p>
                    <a:p>
                      <a:pPr marL="342900" marR="0" lvl="0" indent="-342900">
                        <a:lnSpc>
                          <a:spcPct val="150000"/>
                        </a:lnSpc>
                        <a:spcBef>
                          <a:spcPts val="0"/>
                        </a:spcBef>
                        <a:spcAft>
                          <a:spcPts val="0"/>
                        </a:spcAft>
                        <a:buFont typeface="Symbol" panose="05050102010706020507" pitchFamily="18" charset="2"/>
                        <a:buChar char=""/>
                      </a:pPr>
                      <a:r>
                        <a:rPr lang="en-US" sz="1200" dirty="0">
                          <a:effectLst/>
                        </a:rPr>
                        <a:t>Resizing the images</a:t>
                      </a:r>
                    </a:p>
                    <a:p>
                      <a:pPr marL="0" marR="0">
                        <a:lnSpc>
                          <a:spcPct val="150000"/>
                        </a:lnSpc>
                        <a:spcBef>
                          <a:spcPts val="0"/>
                        </a:spcBef>
                        <a:spcAft>
                          <a:spcPts val="0"/>
                        </a:spcAft>
                      </a:pPr>
                      <a:r>
                        <a:rPr lang="en-US" sz="1200" dirty="0">
                          <a:effectLst/>
                        </a:rPr>
                        <a:t> </a:t>
                      </a:r>
                    </a:p>
                    <a:p>
                      <a:pPr marL="0" marR="0">
                        <a:lnSpc>
                          <a:spcPct val="150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a:effectLst/>
                        </a:rPr>
                        <a:t>The convolutional and pooling layers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14077" marR="14077" marT="0" marB="0"/>
                </a:tc>
                <a:tc>
                  <a:txBody>
                    <a:bodyPr/>
                    <a:lstStyle/>
                    <a:p>
                      <a:pPr marL="0" marR="0">
                        <a:lnSpc>
                          <a:spcPct val="150000"/>
                        </a:lnSpc>
                        <a:spcBef>
                          <a:spcPts val="0"/>
                        </a:spcBef>
                        <a:spcAft>
                          <a:spcPts val="0"/>
                        </a:spcAft>
                      </a:pPr>
                      <a:r>
                        <a:rPr lang="en-US" sz="1200" dirty="0">
                          <a:effectLst/>
                        </a:rPr>
                        <a:t>CNN, ResNet50</a:t>
                      </a:r>
                    </a:p>
                  </a:txBody>
                  <a:tcPr marL="14077" marR="14077" marT="0" marB="0"/>
                </a:tc>
                <a:extLst>
                  <a:ext uri="{0D108BD9-81ED-4DB2-BD59-A6C34878D82A}">
                    <a16:rowId xmlns:a16="http://schemas.microsoft.com/office/drawing/2014/main" val="215748867"/>
                  </a:ext>
                </a:extLst>
              </a:tr>
            </a:tbl>
          </a:graphicData>
        </a:graphic>
      </p:graphicFrame>
      <p:sp>
        <p:nvSpPr>
          <p:cNvPr id="6" name="Content Placeholder 4">
            <a:extLst>
              <a:ext uri="{FF2B5EF4-FFF2-40B4-BE49-F238E27FC236}">
                <a16:creationId xmlns:a16="http://schemas.microsoft.com/office/drawing/2014/main" id="{C59339B1-60EB-4D81-9478-FD9A7E2D4E35}"/>
              </a:ext>
            </a:extLst>
          </p:cNvPr>
          <p:cNvSpPr txBox="1">
            <a:spLocks/>
          </p:cNvSpPr>
          <p:nvPr/>
        </p:nvSpPr>
        <p:spPr>
          <a:xfrm>
            <a:off x="643044" y="2031930"/>
            <a:ext cx="4226136" cy="4862216"/>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Our work compare the results of simple CNN and ResNet50 classifiers.</a:t>
            </a:r>
          </a:p>
          <a:p>
            <a:pPr algn="l">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CNN does not require feature extraction techniques before training. As mentioned in related work</a:t>
            </a:r>
          </a:p>
          <a:p>
            <a:pPr algn="l">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ResNet50 will guarantee a fast and accurate prediction for our system</a:t>
            </a:r>
            <a:endParaRPr lang="en-US" sz="2000" dirty="0">
              <a:latin typeface="Times New Roman" panose="02020603050405020304" pitchFamily="18" charset="0"/>
              <a:ea typeface="Times New Roman" panose="02020603050405020304" pitchFamily="18" charset="0"/>
            </a:endParaRPr>
          </a:p>
          <a:p>
            <a:pPr algn="l">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We will be excluding the use of YOLO V3 because the only feature it contains is speed compared to other algorithms. </a:t>
            </a:r>
          </a:p>
          <a:p>
            <a:pPr algn="l">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SDD provided great results in the related work. However, it is slow to train on. </a:t>
            </a:r>
          </a:p>
        </p:txBody>
      </p:sp>
      <p:sp>
        <p:nvSpPr>
          <p:cNvPr id="7" name="Title 1">
            <a:extLst>
              <a:ext uri="{FF2B5EF4-FFF2-40B4-BE49-F238E27FC236}">
                <a16:creationId xmlns:a16="http://schemas.microsoft.com/office/drawing/2014/main" id="{91663C3D-2CF0-45A2-8C3C-A53295253FB8}"/>
              </a:ext>
            </a:extLst>
          </p:cNvPr>
          <p:cNvSpPr txBox="1">
            <a:spLocks/>
          </p:cNvSpPr>
          <p:nvPr/>
        </p:nvSpPr>
        <p:spPr>
          <a:xfrm>
            <a:off x="984437" y="640080"/>
            <a:ext cx="3543349" cy="105341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t>Relationship between our work and related-work</a:t>
            </a:r>
          </a:p>
        </p:txBody>
      </p:sp>
    </p:spTree>
    <p:extLst>
      <p:ext uri="{BB962C8B-B14F-4D97-AF65-F5344CB8AC3E}">
        <p14:creationId xmlns:p14="http://schemas.microsoft.com/office/powerpoint/2010/main" val="239211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76826" y="1302802"/>
            <a:ext cx="11038348" cy="1592798"/>
          </a:xfrm>
        </p:spPr>
        <p:txBody>
          <a:bodyPr>
            <a:normAutofit/>
          </a:bodyPr>
          <a:lstStyle/>
          <a:p>
            <a:pPr algn="ctr"/>
            <a:r>
              <a:rPr lang="en-US" sz="4400" dirty="0"/>
              <a:t>System analysis and methodology</a:t>
            </a:r>
          </a:p>
        </p:txBody>
      </p:sp>
    </p:spTree>
    <p:extLst>
      <p:ext uri="{BB962C8B-B14F-4D97-AF65-F5344CB8AC3E}">
        <p14:creationId xmlns:p14="http://schemas.microsoft.com/office/powerpoint/2010/main" val="422338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sz="5400"/>
              <a:t>Use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4" name="Ink 33">
                <a:extLst>
                  <a:ext uri="{FF2B5EF4-FFF2-40B4-BE49-F238E27FC236}">
                    <a16:creationId xmlns:a16="http://schemas.microsoft.com/office/drawing/2014/main" id="{68891C5C-FCF1-4EFB-9D25-E5DE8E249AA3}"/>
                  </a:ext>
                </a:extLst>
              </p14:cNvPr>
              <p14:cNvContentPartPr/>
              <p14:nvPr/>
            </p14:nvContentPartPr>
            <p14:xfrm>
              <a:off x="6807157" y="2110345"/>
              <a:ext cx="8280" cy="21240"/>
            </p14:xfrm>
          </p:contentPart>
        </mc:Choice>
        <mc:Fallback xmlns="">
          <p:pic>
            <p:nvPicPr>
              <p:cNvPr id="34" name="Ink 33">
                <a:extLst>
                  <a:ext uri="{FF2B5EF4-FFF2-40B4-BE49-F238E27FC236}">
                    <a16:creationId xmlns="" xmlns:a16="http://schemas.microsoft.com/office/drawing/2014/main" xmlns:aink="http://schemas.microsoft.com/office/drawing/2016/ink" xmlns:p14="http://schemas.microsoft.com/office/powerpoint/2010/main" id="{68891C5C-FCF1-4EFB-9D25-E5DE8E249AA3}"/>
                  </a:ext>
                </a:extLst>
              </p:cNvPr>
              <p:cNvPicPr/>
              <p:nvPr/>
            </p:nvPicPr>
            <p:blipFill>
              <a:blip r:embed="rId3"/>
              <a:stretch>
                <a:fillRect/>
              </a:stretch>
            </p:blipFill>
            <p:spPr>
              <a:xfrm>
                <a:off x="6789157" y="2092705"/>
                <a:ext cx="43920" cy="56880"/>
              </a:xfrm>
              <a:prstGeom prst="rect">
                <a:avLst/>
              </a:prstGeom>
            </p:spPr>
          </p:pic>
        </mc:Fallback>
      </mc:AlternateContent>
      <p:pic>
        <p:nvPicPr>
          <p:cNvPr id="21" name="Picture 20">
            <a:extLst>
              <a:ext uri="{FF2B5EF4-FFF2-40B4-BE49-F238E27FC236}">
                <a16:creationId xmlns:a16="http://schemas.microsoft.com/office/drawing/2014/main" id="{755C4B66-A19C-40C5-AF50-93E07B6FF4D4}"/>
              </a:ext>
            </a:extLst>
          </p:cNvPr>
          <p:cNvPicPr/>
          <p:nvPr/>
        </p:nvPicPr>
        <p:blipFill>
          <a:blip r:embed="rId4"/>
          <a:stretch>
            <a:fillRect/>
          </a:stretch>
        </p:blipFill>
        <p:spPr>
          <a:xfrm>
            <a:off x="601565" y="1191846"/>
            <a:ext cx="5903162" cy="5046394"/>
          </a:xfrm>
          <a:prstGeom prst="rect">
            <a:avLst/>
          </a:prstGeom>
        </p:spPr>
      </p:pic>
    </p:spTree>
    <p:extLst>
      <p:ext uri="{BB962C8B-B14F-4D97-AF65-F5344CB8AC3E}">
        <p14:creationId xmlns:p14="http://schemas.microsoft.com/office/powerpoint/2010/main" val="245805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Flow Chart</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0" name="Picture 19" descr="Diagram&#10;&#10;Description automatically generated">
            <a:extLst>
              <a:ext uri="{FF2B5EF4-FFF2-40B4-BE49-F238E27FC236}">
                <a16:creationId xmlns:a16="http://schemas.microsoft.com/office/drawing/2014/main" id="{736258BB-58D7-4783-9AA4-5234FD978C9B}"/>
              </a:ext>
            </a:extLst>
          </p:cNvPr>
          <p:cNvPicPr/>
          <p:nvPr/>
        </p:nvPicPr>
        <p:blipFill rotWithShape="1">
          <a:blip r:embed="rId2">
            <a:extLst>
              <a:ext uri="{28A0092B-C50C-407E-A947-70E740481C1C}">
                <a14:useLocalDpi xmlns:a14="http://schemas.microsoft.com/office/drawing/2010/main" val="0"/>
              </a:ext>
            </a:extLst>
          </a:blip>
          <a:srcRect l="29055" r="27648"/>
          <a:stretch/>
        </p:blipFill>
        <p:spPr>
          <a:xfrm>
            <a:off x="1833879" y="295095"/>
            <a:ext cx="2831939" cy="6562905"/>
          </a:xfrm>
          <a:prstGeom prst="rect">
            <a:avLst/>
          </a:prstGeom>
        </p:spPr>
      </p:pic>
    </p:spTree>
    <p:extLst>
      <p:ext uri="{BB962C8B-B14F-4D97-AF65-F5344CB8AC3E}">
        <p14:creationId xmlns:p14="http://schemas.microsoft.com/office/powerpoint/2010/main" val="215938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7527636" y="2854036"/>
            <a:ext cx="3183556" cy="1320800"/>
          </a:xfrm>
        </p:spPr>
        <p:txBody>
          <a:bodyPr anchor="ctr">
            <a:normAutofit/>
          </a:bodyPr>
          <a:lstStyle/>
          <a:p>
            <a:r>
              <a:rPr lang="en-US" dirty="0"/>
              <a:t>Sequence diagram</a:t>
            </a:r>
          </a:p>
        </p:txBody>
      </p:sp>
      <p:pic>
        <p:nvPicPr>
          <p:cNvPr id="4" name="Picture 3" descr="A picture containing diagram&#10;&#10;Description automatically generated">
            <a:extLst>
              <a:ext uri="{FF2B5EF4-FFF2-40B4-BE49-F238E27FC236}">
                <a16:creationId xmlns:a16="http://schemas.microsoft.com/office/drawing/2014/main" id="{A5AEC9CA-7665-4D35-88B6-AF6CF8D66A3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1768" y="474214"/>
            <a:ext cx="7338072" cy="6383786"/>
          </a:xfrm>
          <a:prstGeom prst="rect">
            <a:avLst/>
          </a:prstGeom>
        </p:spPr>
      </p:pic>
    </p:spTree>
    <p:extLst>
      <p:ext uri="{BB962C8B-B14F-4D97-AF65-F5344CB8AC3E}">
        <p14:creationId xmlns:p14="http://schemas.microsoft.com/office/powerpoint/2010/main" val="341055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DD77A72-8DC8-422E-B0B2-823F11115973}"/>
              </a:ext>
            </a:extLst>
          </p:cNvPr>
          <p:cNvSpPr txBox="1"/>
          <p:nvPr/>
        </p:nvSpPr>
        <p:spPr>
          <a:xfrm>
            <a:off x="1036401" y="4516796"/>
            <a:ext cx="8288032" cy="1128501"/>
          </a:xfrm>
          <a:prstGeom prst="rect">
            <a:avLst/>
          </a:prstGeom>
        </p:spPr>
        <p:txBody>
          <a:bodyPr vert="horz" lIns="91440" tIns="45720" rIns="91440" bIns="45720" rtlCol="0" anchor="b">
            <a:normAutofit/>
          </a:bodyPr>
          <a:lstStyle/>
          <a:p>
            <a:pPr algn="ctr" defTabSz="457200">
              <a:spcBef>
                <a:spcPct val="0"/>
              </a:spcBef>
              <a:spcAft>
                <a:spcPts val="600"/>
              </a:spcAft>
            </a:pPr>
            <a:r>
              <a:rPr lang="en-US" sz="4800" kern="1200" dirty="0">
                <a:solidFill>
                  <a:schemeClr val="accent1"/>
                </a:solidFill>
                <a:latin typeface="+mj-lt"/>
                <a:ea typeface="+mj-ea"/>
                <a:cs typeface="+mj-cs"/>
              </a:rPr>
              <a:t>Entity Relation diagram</a:t>
            </a:r>
          </a:p>
        </p:txBody>
      </p:sp>
      <p:pic>
        <p:nvPicPr>
          <p:cNvPr id="5" name="صورة 4">
            <a:extLst>
              <a:ext uri="{FF2B5EF4-FFF2-40B4-BE49-F238E27FC236}">
                <a16:creationId xmlns:a16="http://schemas.microsoft.com/office/drawing/2014/main" id="{971AE1F9-D39F-41D8-8F98-A804AD642E5D}"/>
              </a:ext>
            </a:extLst>
          </p:cNvPr>
          <p:cNvPicPr>
            <a:picLocks noChangeAspect="1"/>
          </p:cNvPicPr>
          <p:nvPr/>
        </p:nvPicPr>
        <p:blipFill>
          <a:blip r:embed="rId2"/>
          <a:stretch>
            <a:fillRect/>
          </a:stretch>
        </p:blipFill>
        <p:spPr>
          <a:xfrm>
            <a:off x="962368" y="259947"/>
            <a:ext cx="8351998" cy="4187687"/>
          </a:xfrm>
          <a:prstGeom prst="rect">
            <a:avLst/>
          </a:prstGeom>
        </p:spPr>
      </p:pic>
    </p:spTree>
    <p:extLst>
      <p:ext uri="{BB962C8B-B14F-4D97-AF65-F5344CB8AC3E}">
        <p14:creationId xmlns:p14="http://schemas.microsoft.com/office/powerpoint/2010/main" val="3654732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نص 3"/>
          <p:cNvSpPr>
            <a:spLocks noGrp="1"/>
          </p:cNvSpPr>
          <p:nvPr>
            <p:ph type="body" sz="half" idx="2"/>
          </p:nvPr>
        </p:nvSpPr>
        <p:spPr>
          <a:xfrm>
            <a:off x="3170810" y="5649580"/>
            <a:ext cx="4211244" cy="658859"/>
          </a:xfrm>
        </p:spPr>
        <p:txBody>
          <a:bodyPr>
            <a:normAutofit/>
          </a:bodyPr>
          <a:lstStyle/>
          <a:p>
            <a:pPr lvl="2" fontAlgn="base"/>
            <a:r>
              <a:rPr lang="en-US" sz="2400" b="1" dirty="0"/>
              <a:t>Schema Diagram</a:t>
            </a:r>
          </a:p>
          <a:p>
            <a:endParaRPr lang="ar-SA" dirty="0"/>
          </a:p>
        </p:txBody>
      </p:sp>
      <p:pic>
        <p:nvPicPr>
          <p:cNvPr id="3" name="Picture 2">
            <a:extLst>
              <a:ext uri="{FF2B5EF4-FFF2-40B4-BE49-F238E27FC236}">
                <a16:creationId xmlns:a16="http://schemas.microsoft.com/office/drawing/2014/main" id="{2842C7C5-1D21-49DF-B47F-D2146D4B9A2F}"/>
              </a:ext>
            </a:extLst>
          </p:cNvPr>
          <p:cNvPicPr>
            <a:picLocks noChangeAspect="1"/>
          </p:cNvPicPr>
          <p:nvPr/>
        </p:nvPicPr>
        <p:blipFill>
          <a:blip r:embed="rId2"/>
          <a:stretch>
            <a:fillRect/>
          </a:stretch>
        </p:blipFill>
        <p:spPr>
          <a:xfrm>
            <a:off x="314325" y="287005"/>
            <a:ext cx="9048750" cy="4929280"/>
          </a:xfrm>
          <a:prstGeom prst="rect">
            <a:avLst/>
          </a:prstGeom>
        </p:spPr>
      </p:pic>
    </p:spTree>
    <p:extLst>
      <p:ext uri="{BB962C8B-B14F-4D97-AF65-F5344CB8AC3E}">
        <p14:creationId xmlns:p14="http://schemas.microsoft.com/office/powerpoint/2010/main" val="401367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51C791-7B74-435E-B127-41129A55780E}"/>
              </a:ext>
            </a:extLst>
          </p:cNvPr>
          <p:cNvSpPr>
            <a:spLocks noGrp="1"/>
          </p:cNvSpPr>
          <p:nvPr>
            <p:ph type="title"/>
          </p:nvPr>
        </p:nvSpPr>
        <p:spPr>
          <a:xfrm>
            <a:off x="6171284" y="1568750"/>
            <a:ext cx="3179593" cy="1501068"/>
          </a:xfrm>
        </p:spPr>
        <p:txBody>
          <a:bodyPr vert="horz" lIns="91440" tIns="45720" rIns="91440" bIns="45720" rtlCol="0" anchor="b">
            <a:normAutofit fontScale="90000"/>
          </a:bodyPr>
          <a:lstStyle/>
          <a:p>
            <a:pPr>
              <a:lnSpc>
                <a:spcPct val="90000"/>
              </a:lnSpc>
            </a:pPr>
            <a:r>
              <a:rPr lang="en-US" sz="4200" dirty="0"/>
              <a:t>software requirements</a:t>
            </a:r>
          </a:p>
        </p:txBody>
      </p:sp>
      <p:pic>
        <p:nvPicPr>
          <p:cNvPr id="5" name="Picture 4">
            <a:extLst>
              <a:ext uri="{FF2B5EF4-FFF2-40B4-BE49-F238E27FC236}">
                <a16:creationId xmlns:a16="http://schemas.microsoft.com/office/drawing/2014/main" id="{4105B3CC-60A8-4587-955C-88DB878F8664}"/>
              </a:ext>
            </a:extLst>
          </p:cNvPr>
          <p:cNvPicPr>
            <a:picLocks noChangeAspect="1"/>
          </p:cNvPicPr>
          <p:nvPr/>
        </p:nvPicPr>
        <p:blipFill rotWithShape="1">
          <a:blip r:embed="rId2"/>
          <a:srcRect t="2780"/>
          <a:stretch/>
        </p:blipFill>
        <p:spPr>
          <a:xfrm>
            <a:off x="903096" y="835016"/>
            <a:ext cx="4915178" cy="2305645"/>
          </a:xfrm>
          <a:prstGeom prst="rect">
            <a:avLst/>
          </a:prstGeom>
        </p:spPr>
      </p:pic>
      <p:pic>
        <p:nvPicPr>
          <p:cNvPr id="7" name="Picture 6">
            <a:extLst>
              <a:ext uri="{FF2B5EF4-FFF2-40B4-BE49-F238E27FC236}">
                <a16:creationId xmlns:a16="http://schemas.microsoft.com/office/drawing/2014/main" id="{127CC8D4-894B-47D0-BD24-F711A5F7BC91}"/>
              </a:ext>
            </a:extLst>
          </p:cNvPr>
          <p:cNvPicPr>
            <a:picLocks noChangeAspect="1"/>
          </p:cNvPicPr>
          <p:nvPr/>
        </p:nvPicPr>
        <p:blipFill>
          <a:blip r:embed="rId3"/>
          <a:stretch>
            <a:fillRect/>
          </a:stretch>
        </p:blipFill>
        <p:spPr>
          <a:xfrm>
            <a:off x="936497" y="3051274"/>
            <a:ext cx="4881776" cy="2990088"/>
          </a:xfrm>
          <a:prstGeom prst="rect">
            <a:avLst/>
          </a:prstGeom>
        </p:spPr>
      </p:pic>
    </p:spTree>
    <p:extLst>
      <p:ext uri="{BB962C8B-B14F-4D97-AF65-F5344CB8AC3E}">
        <p14:creationId xmlns:p14="http://schemas.microsoft.com/office/powerpoint/2010/main" val="290520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57BF9751-562A-49B7-B577-9DF779E5F64D}"/>
              </a:ext>
            </a:extLst>
          </p:cNvPr>
          <p:cNvSpPr>
            <a:spLocks noGrp="1"/>
          </p:cNvSpPr>
          <p:nvPr>
            <p:ph idx="1"/>
          </p:nvPr>
        </p:nvSpPr>
        <p:spPr>
          <a:xfrm>
            <a:off x="524934" y="2400301"/>
            <a:ext cx="3384938" cy="1617066"/>
          </a:xfrm>
        </p:spPr>
        <p:txBody>
          <a:bodyPr>
            <a:noAutofit/>
          </a:bodyPr>
          <a:lstStyle/>
          <a:p>
            <a:r>
              <a:rPr lang="en-US" sz="2400" dirty="0"/>
              <a:t>Grayscale conversion</a:t>
            </a:r>
          </a:p>
          <a:p>
            <a:endParaRPr lang="en-US" sz="2400" dirty="0"/>
          </a:p>
          <a:p>
            <a:endParaRPr lang="en-US" sz="2400" dirty="0"/>
          </a:p>
          <a:p>
            <a:endParaRPr lang="en-US" sz="2400" dirty="0"/>
          </a:p>
          <a:p>
            <a:endParaRPr lang="en-US" sz="2400" dirty="0"/>
          </a:p>
          <a:p>
            <a:r>
              <a:rPr lang="en-US" sz="2400" dirty="0"/>
              <a:t>Resizing</a:t>
            </a:r>
          </a:p>
          <a:p>
            <a:endParaRPr lang="en-US" sz="2400" dirty="0"/>
          </a:p>
        </p:txBody>
      </p:sp>
      <p:pic>
        <p:nvPicPr>
          <p:cNvPr id="3076" name="Picture 4" descr="Potholes won't go away, so avoidance is key | Wheels | The Chronicle Herald">
            <a:extLst>
              <a:ext uri="{FF2B5EF4-FFF2-40B4-BE49-F238E27FC236}">
                <a16:creationId xmlns:a16="http://schemas.microsoft.com/office/drawing/2014/main" id="{3BC142C7-5F49-4811-9661-4247A0914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872" y="2052638"/>
            <a:ext cx="2418044" cy="16170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otholes won't go away, so avoidance is key | Wheels | The Chronicle Herald">
            <a:extLst>
              <a:ext uri="{FF2B5EF4-FFF2-40B4-BE49-F238E27FC236}">
                <a16:creationId xmlns:a16="http://schemas.microsoft.com/office/drawing/2014/main" id="{0A9B0FFA-92E3-43D5-ABED-B53F285F1A23}"/>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812302" y="2058691"/>
            <a:ext cx="2418044" cy="16170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EC9759F8-1A0B-45E7-B314-FF6B786C4AF7}"/>
              </a:ext>
            </a:extLst>
          </p:cNvPr>
          <p:cNvCxnSpPr/>
          <p:nvPr/>
        </p:nvCxnSpPr>
        <p:spPr>
          <a:xfrm>
            <a:off x="6457950" y="2861171"/>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Explaining the resizing">
            <a:extLst>
              <a:ext uri="{FF2B5EF4-FFF2-40B4-BE49-F238E27FC236}">
                <a16:creationId xmlns:a16="http://schemas.microsoft.com/office/drawing/2014/main" id="{AACEF878-4CCC-4121-BE25-D8355B018F13}"/>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30222" r="20444" b="42659"/>
          <a:stretch/>
        </p:blipFill>
        <p:spPr bwMode="auto">
          <a:xfrm>
            <a:off x="5548312" y="4470969"/>
            <a:ext cx="2276475" cy="176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03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CNN explained</a:t>
            </a:r>
          </a:p>
        </p:txBody>
      </p:sp>
      <p:pic>
        <p:nvPicPr>
          <p:cNvPr id="4" name="Content Placeholder 3">
            <a:extLst>
              <a:ext uri="{FF2B5EF4-FFF2-40B4-BE49-F238E27FC236}">
                <a16:creationId xmlns:a16="http://schemas.microsoft.com/office/drawing/2014/main" id="{AA8820B0-ED0A-4DEB-974B-5E6D459C5E38}"/>
              </a:ext>
            </a:extLst>
          </p:cNvPr>
          <p:cNvPicPr>
            <a:picLocks noGrp="1"/>
          </p:cNvPicPr>
          <p:nvPr>
            <p:ph idx="1"/>
          </p:nvPr>
        </p:nvPicPr>
        <p:blipFill>
          <a:blip r:embed="rId2"/>
          <a:stretch>
            <a:fillRect/>
          </a:stretch>
        </p:blipFill>
        <p:spPr>
          <a:xfrm>
            <a:off x="879109" y="1995028"/>
            <a:ext cx="8482413" cy="2531198"/>
          </a:xfrm>
          <a:prstGeom prst="rect">
            <a:avLst/>
          </a:prstGeom>
        </p:spPr>
      </p:pic>
    </p:spTree>
    <p:extLst>
      <p:ext uri="{BB962C8B-B14F-4D97-AF65-F5344CB8AC3E}">
        <p14:creationId xmlns:p14="http://schemas.microsoft.com/office/powerpoint/2010/main" val="21870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DF97-856B-4BF0-B52E-B7E28913D40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FDDBF61-EBE7-4AD6-A35A-4E594E8893B7}"/>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Times New Roman" panose="02020603050405020304" pitchFamily="18" charset="0"/>
              </a:rPr>
              <a:t>Detecting potholes manually is a time and labor-consuming process. Early fast detection benefits the municipality</a:t>
            </a:r>
          </a:p>
          <a:p>
            <a:endParaRPr lang="en-US" sz="2400" dirty="0">
              <a:latin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project takes advantage of the available data to detect potholes in the fastest most accurate way. Reducing the overall cost of the discovery of road defects.</a:t>
            </a:r>
          </a:p>
          <a:p>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resultant product of this work will be a system called </a:t>
            </a:r>
            <a:r>
              <a:rPr lang="en-US" sz="2400" dirty="0" err="1">
                <a:effectLst/>
                <a:latin typeface="Times New Roman" panose="02020603050405020304" pitchFamily="18" charset="0"/>
                <a:ea typeface="Times New Roman" panose="02020603050405020304" pitchFamily="18" charset="0"/>
              </a:rPr>
              <a:t>Ayen</a:t>
            </a:r>
            <a:r>
              <a:rPr lang="en-US" sz="2400" dirty="0">
                <a:effectLst/>
                <a:latin typeface="Times New Roman" panose="02020603050405020304" pitchFamily="18" charset="0"/>
                <a:ea typeface="Times New Roman" panose="02020603050405020304" pitchFamily="18" charset="0"/>
              </a:rPr>
              <a:t> used to detect potholes with the help of deep learning techniques</a:t>
            </a:r>
            <a:endParaRPr lang="en-US" sz="2400" dirty="0"/>
          </a:p>
        </p:txBody>
      </p:sp>
    </p:spTree>
    <p:extLst>
      <p:ext uri="{BB962C8B-B14F-4D97-AF65-F5344CB8AC3E}">
        <p14:creationId xmlns:p14="http://schemas.microsoft.com/office/powerpoint/2010/main" val="274581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ResNet-50</a:t>
            </a:r>
          </a:p>
        </p:txBody>
      </p:sp>
      <p:pic>
        <p:nvPicPr>
          <p:cNvPr id="5" name="Content Placeholder 4">
            <a:extLst>
              <a:ext uri="{FF2B5EF4-FFF2-40B4-BE49-F238E27FC236}">
                <a16:creationId xmlns:a16="http://schemas.microsoft.com/office/drawing/2014/main" id="{68C0F28E-963D-4BE1-B29F-913CC9C8EA85}"/>
              </a:ext>
            </a:extLst>
          </p:cNvPr>
          <p:cNvPicPr>
            <a:picLocks noGrp="1" noChangeAspect="1"/>
          </p:cNvPicPr>
          <p:nvPr>
            <p:ph idx="1"/>
          </p:nvPr>
        </p:nvPicPr>
        <p:blipFill>
          <a:blip r:embed="rId2"/>
          <a:stretch>
            <a:fillRect/>
          </a:stretch>
        </p:blipFill>
        <p:spPr>
          <a:xfrm>
            <a:off x="1788581" y="343672"/>
            <a:ext cx="7123618" cy="4434452"/>
          </a:xfrm>
          <a:prstGeom prst="rect">
            <a:avLst/>
          </a:prstGeom>
        </p:spPr>
      </p:pic>
    </p:spTree>
    <p:extLst>
      <p:ext uri="{BB962C8B-B14F-4D97-AF65-F5344CB8AC3E}">
        <p14:creationId xmlns:p14="http://schemas.microsoft.com/office/powerpoint/2010/main" val="836585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dirty="0"/>
              <a:t>Evaluation</a:t>
            </a:r>
            <a:endParaRPr lang="en-US" sz="4800" kern="1200" dirty="0">
              <a:solidFill>
                <a:schemeClr val="accent1"/>
              </a:solidFill>
              <a:latin typeface="+mj-lt"/>
              <a:ea typeface="+mj-ea"/>
              <a:cs typeface="+mj-cs"/>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F3CE546-D218-4816-BBF7-6A264FDD9F39}"/>
                  </a:ext>
                </a:extLst>
              </p:cNvPr>
              <p:cNvSpPr>
                <a:spLocks noGrp="1"/>
              </p:cNvSpPr>
              <p:nvPr>
                <p:ph idx="1"/>
              </p:nvPr>
            </p:nvSpPr>
            <p:spPr>
              <a:xfrm>
                <a:off x="1847850" y="2160589"/>
                <a:ext cx="7426152" cy="3880773"/>
              </a:xfrm>
            </p:spPr>
            <p:txBody>
              <a:bodyPr/>
              <a:lstStyle/>
              <a:p>
                <a:pPr marL="0" marR="0" lvl="0" indent="0" rtl="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57200" marR="0">
                  <a:lnSpc>
                    <a:spcPct val="150000"/>
                  </a:lnSpc>
                  <a:spcBef>
                    <a:spcPts val="0"/>
                  </a:spcBef>
                  <a:spcAft>
                    <a:spcPts val="0"/>
                  </a:spcAft>
                </a:pPr>
                <a14:m>
                  <m:oMath xmlns:m="http://schemas.openxmlformats.org/officeDocument/2006/math">
                    <m:r>
                      <a:rPr lang="en-US" sz="2400" i="1">
                        <a:solidFill>
                          <a:srgbClr val="000000"/>
                        </a:solidFill>
                        <a:effectLst/>
                        <a:latin typeface="Cambria Math" panose="02040503050406030204" pitchFamily="18" charset="0"/>
                        <a:ea typeface="Times New Roman" panose="02020603050405020304" pitchFamily="18" charset="0"/>
                      </a:rPr>
                      <m:t>𝐴𝑐𝑐𝑢𝑟𝑎𝑐𝑦</m:t>
                    </m:r>
                    <m:r>
                      <a:rPr lang="en-US" sz="2400" i="1">
                        <a:solidFill>
                          <a:srgbClr val="000000"/>
                        </a:solidFill>
                        <a:effectLst/>
                        <a:latin typeface="Cambria Math" panose="02040503050406030204" pitchFamily="18" charset="0"/>
                        <a:ea typeface="Times New Roman" panose="02020603050405020304" pitchFamily="18" charset="0"/>
                      </a:rPr>
                      <m:t>= </m:t>
                    </m:r>
                    <m:f>
                      <m:fPr>
                        <m:ctrlPr>
                          <a:rPr lang="en-US" sz="2400" i="1">
                            <a:effectLst/>
                            <a:latin typeface="Cambria Math" panose="02040503050406030204" pitchFamily="18" charset="0"/>
                            <a:ea typeface="Times New Roman" panose="02020603050405020304" pitchFamily="18" charset="0"/>
                          </a:rPr>
                        </m:ctrlPr>
                      </m:fPr>
                      <m:num>
                        <m:r>
                          <a:rPr lang="en-US" sz="2400" i="1">
                            <a:solidFill>
                              <a:srgbClr val="000000"/>
                            </a:solidFill>
                            <a:effectLst/>
                            <a:latin typeface="Cambria Math" panose="02040503050406030204" pitchFamily="18" charset="0"/>
                            <a:ea typeface="Times New Roman" panose="02020603050405020304" pitchFamily="18" charset="0"/>
                          </a:rPr>
                          <m:t>𝑁𝑢𝑚𝑏𝑒𝑟</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𝑜𝑓</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𝑐𝑜𝑟𝑟𝑒𝑐𝑡</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𝑑𝑒𝑡𝑒𝑐𝑡𝑖𝑜𝑛𝑠</m:t>
                        </m:r>
                      </m:num>
                      <m:den>
                        <m:r>
                          <a:rPr lang="en-US" sz="2400" i="1">
                            <a:solidFill>
                              <a:srgbClr val="000000"/>
                            </a:solidFill>
                            <a:effectLst/>
                            <a:latin typeface="Cambria Math" panose="02040503050406030204" pitchFamily="18" charset="0"/>
                            <a:ea typeface="Times New Roman" panose="02020603050405020304" pitchFamily="18" charset="0"/>
                          </a:rPr>
                          <m:t>𝑇𝑜𝑡𝑎𝑙</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𝑛𝑢𝑚𝑏𝑒𝑟</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𝑜𝑓</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𝑖𝑛𝑝𝑢𝑡</m:t>
                        </m:r>
                        <m:r>
                          <a:rPr lang="en-US" sz="2400" i="1">
                            <a:solidFill>
                              <a:srgbClr val="000000"/>
                            </a:solidFill>
                            <a:effectLst/>
                            <a:latin typeface="Cambria Math" panose="02040503050406030204" pitchFamily="18" charset="0"/>
                            <a:ea typeface="Times New Roman" panose="02020603050405020304" pitchFamily="18" charset="0"/>
                          </a:rPr>
                          <m:t> </m:t>
                        </m:r>
                        <m:r>
                          <a:rPr lang="en-US" sz="2400" i="1">
                            <a:solidFill>
                              <a:srgbClr val="000000"/>
                            </a:solidFill>
                            <a:effectLst/>
                            <a:latin typeface="Cambria Math" panose="02040503050406030204" pitchFamily="18" charset="0"/>
                            <a:ea typeface="Times New Roman" panose="02020603050405020304" pitchFamily="18" charset="0"/>
                          </a:rPr>
                          <m:t>𝑖𝑚𝑎𝑔𝑒𝑠</m:t>
                        </m:r>
                      </m:den>
                    </m:f>
                  </m:oMath>
                </a14:m>
                <a:endParaRPr lang="en-US" sz="2400" dirty="0">
                  <a:effectLst/>
                  <a:latin typeface="Times New Roman" panose="02020603050405020304" pitchFamily="18" charset="0"/>
                  <a:ea typeface="Times New Roman" panose="02020603050405020304" pitchFamily="18" charset="0"/>
                </a:endParaRPr>
              </a:p>
              <a:p>
                <a:pPr marL="114300" marR="0" indent="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9F3CE546-D218-4816-BBF7-6A264FDD9F39}"/>
                  </a:ext>
                </a:extLst>
              </p:cNvPr>
              <p:cNvSpPr>
                <a:spLocks noGrp="1" noRot="1" noChangeAspect="1" noMove="1" noResize="1" noEditPoints="1" noAdjustHandles="1" noChangeArrowheads="1" noChangeShapeType="1" noTextEdit="1"/>
              </p:cNvSpPr>
              <p:nvPr>
                <p:ph idx="1"/>
              </p:nvPr>
            </p:nvSpPr>
            <p:spPr>
              <a:xfrm>
                <a:off x="1847850" y="2160589"/>
                <a:ext cx="7426152" cy="388077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482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76826" y="1302802"/>
            <a:ext cx="11038348" cy="1592798"/>
          </a:xfrm>
        </p:spPr>
        <p:txBody>
          <a:bodyPr>
            <a:normAutofit/>
          </a:bodyPr>
          <a:lstStyle/>
          <a:p>
            <a:pPr algn="ctr"/>
            <a:r>
              <a:rPr lang="en-US" sz="4400" dirty="0"/>
              <a:t>System Design</a:t>
            </a:r>
          </a:p>
        </p:txBody>
      </p:sp>
    </p:spTree>
    <p:extLst>
      <p:ext uri="{BB962C8B-B14F-4D97-AF65-F5344CB8AC3E}">
        <p14:creationId xmlns:p14="http://schemas.microsoft.com/office/powerpoint/2010/main" val="108488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Architectural design</a:t>
            </a:r>
          </a:p>
        </p:txBody>
      </p:sp>
      <p:pic>
        <p:nvPicPr>
          <p:cNvPr id="7" name="Content Placeholder 6">
            <a:extLst>
              <a:ext uri="{FF2B5EF4-FFF2-40B4-BE49-F238E27FC236}">
                <a16:creationId xmlns:a16="http://schemas.microsoft.com/office/drawing/2014/main" id="{DF900A58-86F0-4E35-8DF1-04417AC91207}"/>
              </a:ext>
            </a:extLst>
          </p:cNvPr>
          <p:cNvPicPr>
            <a:picLocks noGrp="1"/>
          </p:cNvPicPr>
          <p:nvPr>
            <p:ph idx="1"/>
          </p:nvPr>
        </p:nvPicPr>
        <p:blipFill>
          <a:blip r:embed="rId2"/>
          <a:stretch>
            <a:fillRect/>
          </a:stretch>
        </p:blipFill>
        <p:spPr>
          <a:xfrm>
            <a:off x="638805" y="1698644"/>
            <a:ext cx="9374679" cy="2955886"/>
          </a:xfrm>
          <a:prstGeom prst="rect">
            <a:avLst/>
          </a:prstGeom>
        </p:spPr>
      </p:pic>
    </p:spTree>
    <p:extLst>
      <p:ext uri="{BB962C8B-B14F-4D97-AF65-F5344CB8AC3E}">
        <p14:creationId xmlns:p14="http://schemas.microsoft.com/office/powerpoint/2010/main" val="122361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p:txBody>
          <a:bodyPr/>
          <a:lstStyle/>
          <a:p>
            <a:r>
              <a:rPr lang="en-US" dirty="0"/>
              <a:t>Developed Algorithms</a:t>
            </a:r>
          </a:p>
        </p:txBody>
      </p:sp>
      <p:sp>
        <p:nvSpPr>
          <p:cNvPr id="3" name="Content Placeholder 2">
            <a:extLst>
              <a:ext uri="{FF2B5EF4-FFF2-40B4-BE49-F238E27FC236}">
                <a16:creationId xmlns:a16="http://schemas.microsoft.com/office/drawing/2014/main" id="{57BF9751-562A-49B7-B577-9DF779E5F64D}"/>
              </a:ext>
            </a:extLst>
          </p:cNvPr>
          <p:cNvSpPr>
            <a:spLocks noGrp="1"/>
          </p:cNvSpPr>
          <p:nvPr>
            <p:ph idx="1"/>
          </p:nvPr>
        </p:nvSpPr>
        <p:spPr>
          <a:xfrm>
            <a:off x="501843" y="1892735"/>
            <a:ext cx="8596668" cy="3880773"/>
          </a:xfrm>
        </p:spPr>
        <p:txBody>
          <a:bodyPr/>
          <a:lstStyle/>
          <a:p>
            <a:r>
              <a:rPr lang="en-US" dirty="0"/>
              <a:t>Grayscale conversion</a:t>
            </a:r>
          </a:p>
        </p:txBody>
      </p:sp>
      <p:sp>
        <p:nvSpPr>
          <p:cNvPr id="5" name="Rectangle 2">
            <a:extLst>
              <a:ext uri="{FF2B5EF4-FFF2-40B4-BE49-F238E27FC236}">
                <a16:creationId xmlns:a16="http://schemas.microsoft.com/office/drawing/2014/main" id="{52F840D8-01E8-4B31-AB6E-5E769A142CE0}"/>
              </a:ext>
            </a:extLst>
          </p:cNvPr>
          <p:cNvSpPr>
            <a:spLocks noChangeArrowheads="1"/>
          </p:cNvSpPr>
          <p:nvPr/>
        </p:nvSpPr>
        <p:spPr bwMode="auto">
          <a:xfrm>
            <a:off x="2492664" y="2738005"/>
            <a:ext cx="5162550" cy="3284104"/>
          </a:xfrm>
          <a:prstGeom prst="rect">
            <a:avLst/>
          </a:prstGeom>
          <a:solidFill>
            <a:srgbClr val="FFFFFF"/>
          </a:solidFill>
          <a:ln w="12700">
            <a:solidFill>
              <a:srgbClr val="F79646"/>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rPr>
              <a:t>For each pixel</a:t>
            </a: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rPr>
              <a:t>Green is equal to the </a:t>
            </a:r>
            <a:r>
              <a:rPr kumimoji="0" lang="en-US" altLang="en-US" sz="2200" b="0" i="0" u="none" strike="noStrike" cap="none" normalizeH="0" baseline="0" dirty="0" err="1">
                <a:ln>
                  <a:noFill/>
                </a:ln>
                <a:solidFill>
                  <a:schemeClr val="tx1"/>
                </a:solidFill>
                <a:effectLst/>
                <a:latin typeface="Times New Roman" panose="02020603050405020304" pitchFamily="18" charset="0"/>
              </a:rPr>
              <a:t>pixel.Green</a:t>
            </a:r>
            <a:endParaRPr kumimoji="0" lang="en-US" altLang="en-US" sz="22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rPr>
              <a:t>Red is equal to the </a:t>
            </a:r>
            <a:r>
              <a:rPr kumimoji="0" lang="en-US" altLang="en-US" sz="2200" b="0" i="0" u="none" strike="noStrike" cap="none" normalizeH="0" baseline="0" dirty="0" err="1">
                <a:ln>
                  <a:noFill/>
                </a:ln>
                <a:solidFill>
                  <a:schemeClr val="tx1"/>
                </a:solidFill>
                <a:effectLst/>
                <a:latin typeface="Times New Roman" panose="02020603050405020304" pitchFamily="18" charset="0"/>
              </a:rPr>
              <a:t>pixel.Red</a:t>
            </a:r>
            <a:endParaRPr kumimoji="0" lang="en-US" altLang="en-US" sz="22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rPr>
              <a:t>Blue is equal to the </a:t>
            </a:r>
            <a:r>
              <a:rPr kumimoji="0" lang="en-US" altLang="en-US" sz="2200" b="0" i="0" u="none" strike="noStrike" cap="none" normalizeH="0" baseline="0" dirty="0" err="1">
                <a:ln>
                  <a:noFill/>
                </a:ln>
                <a:solidFill>
                  <a:schemeClr val="tx1"/>
                </a:solidFill>
                <a:effectLst/>
                <a:latin typeface="Times New Roman" panose="02020603050405020304" pitchFamily="18" charset="0"/>
              </a:rPr>
              <a:t>pixel.Blue</a:t>
            </a:r>
            <a:endParaRPr kumimoji="0" lang="en-US" altLang="en-US" sz="22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rPr>
              <a:t>Gray= (Green*0.587 + Red*0.299 +Blue*0.114)</a:t>
            </a: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rPr>
              <a:t>pixel.Green</a:t>
            </a:r>
            <a:r>
              <a:rPr kumimoji="0" lang="en-US" altLang="en-US" sz="2200" b="0" i="0" u="none" strike="noStrike" cap="none" normalizeH="0" baseline="0" dirty="0">
                <a:ln>
                  <a:noFill/>
                </a:ln>
                <a:solidFill>
                  <a:schemeClr val="tx1"/>
                </a:solidFill>
                <a:effectLst/>
                <a:latin typeface="Times New Roman" panose="02020603050405020304" pitchFamily="18" charset="0"/>
              </a:rPr>
              <a:t>= Gray</a:t>
            </a: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rPr>
              <a:t>pixel.Red</a:t>
            </a:r>
            <a:r>
              <a:rPr kumimoji="0" lang="en-US" altLang="en-US" sz="2200" b="0" i="0" u="none" strike="noStrike" cap="none" normalizeH="0" baseline="0" dirty="0">
                <a:ln>
                  <a:noFill/>
                </a:ln>
                <a:solidFill>
                  <a:schemeClr val="tx1"/>
                </a:solidFill>
                <a:effectLst/>
                <a:latin typeface="Times New Roman" panose="02020603050405020304" pitchFamily="18" charset="0"/>
              </a:rPr>
              <a:t>= Gray</a:t>
            </a: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rPr>
              <a:t>pixel.Blue</a:t>
            </a:r>
            <a:r>
              <a:rPr kumimoji="0" lang="en-US" altLang="en-US" sz="2200" b="0" i="0" u="none" strike="noStrike" cap="none" normalizeH="0" baseline="0" dirty="0">
                <a:ln>
                  <a:noFill/>
                </a:ln>
                <a:solidFill>
                  <a:schemeClr val="tx1"/>
                </a:solidFill>
                <a:effectLst/>
                <a:latin typeface="Times New Roman" panose="02020603050405020304" pitchFamily="18" charset="0"/>
              </a:rPr>
              <a:t>= Gray</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26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User interface</a:t>
            </a:r>
          </a:p>
        </p:txBody>
      </p:sp>
      <p:pic>
        <p:nvPicPr>
          <p:cNvPr id="7" name="Content Placeholder 6">
            <a:extLst>
              <a:ext uri="{FF2B5EF4-FFF2-40B4-BE49-F238E27FC236}">
                <a16:creationId xmlns:a16="http://schemas.microsoft.com/office/drawing/2014/main" id="{A215D50A-0B3C-493F-9174-8853EE5B02F6}"/>
              </a:ext>
            </a:extLst>
          </p:cNvPr>
          <p:cNvPicPr>
            <a:picLocks noGrp="1"/>
          </p:cNvPicPr>
          <p:nvPr>
            <p:ph idx="1"/>
          </p:nvPr>
        </p:nvPicPr>
        <p:blipFill>
          <a:blip r:embed="rId2"/>
          <a:stretch>
            <a:fillRect/>
          </a:stretch>
        </p:blipFill>
        <p:spPr>
          <a:xfrm>
            <a:off x="1667827" y="497342"/>
            <a:ext cx="7025662" cy="4328658"/>
          </a:xfrm>
          <a:prstGeom prst="rect">
            <a:avLst/>
          </a:prstGeom>
        </p:spPr>
      </p:pic>
    </p:spTree>
    <p:extLst>
      <p:ext uri="{BB962C8B-B14F-4D97-AF65-F5344CB8AC3E}">
        <p14:creationId xmlns:p14="http://schemas.microsoft.com/office/powerpoint/2010/main" val="308003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User interface</a:t>
            </a:r>
          </a:p>
        </p:txBody>
      </p:sp>
      <p:pic>
        <p:nvPicPr>
          <p:cNvPr id="7" name="Content Placeholder 6">
            <a:extLst>
              <a:ext uri="{FF2B5EF4-FFF2-40B4-BE49-F238E27FC236}">
                <a16:creationId xmlns:a16="http://schemas.microsoft.com/office/drawing/2014/main" id="{AF0C5464-2B89-4243-A950-D75B0652D574}"/>
              </a:ext>
            </a:extLst>
          </p:cNvPr>
          <p:cNvPicPr>
            <a:picLocks noGrp="1"/>
          </p:cNvPicPr>
          <p:nvPr>
            <p:ph idx="1"/>
          </p:nvPr>
        </p:nvPicPr>
        <p:blipFill>
          <a:blip r:embed="rId2"/>
          <a:stretch>
            <a:fillRect/>
          </a:stretch>
        </p:blipFill>
        <p:spPr>
          <a:xfrm>
            <a:off x="1941226" y="301308"/>
            <a:ext cx="6776054" cy="4636452"/>
          </a:xfrm>
          <a:prstGeom prst="rect">
            <a:avLst/>
          </a:prstGeom>
        </p:spPr>
      </p:pic>
    </p:spTree>
    <p:extLst>
      <p:ext uri="{BB962C8B-B14F-4D97-AF65-F5344CB8AC3E}">
        <p14:creationId xmlns:p14="http://schemas.microsoft.com/office/powerpoint/2010/main" val="324472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76826" y="1302802"/>
            <a:ext cx="11038348" cy="1592798"/>
          </a:xfrm>
        </p:spPr>
        <p:txBody>
          <a:bodyPr>
            <a:normAutofit/>
          </a:bodyPr>
          <a:lstStyle/>
          <a:p>
            <a:pPr algn="ctr"/>
            <a:r>
              <a:rPr lang="en-US" sz="4400" dirty="0"/>
              <a:t>Conclusion</a:t>
            </a:r>
          </a:p>
        </p:txBody>
      </p:sp>
    </p:spTree>
    <p:extLst>
      <p:ext uri="{BB962C8B-B14F-4D97-AF65-F5344CB8AC3E}">
        <p14:creationId xmlns:p14="http://schemas.microsoft.com/office/powerpoint/2010/main" val="362769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74D8-C8B0-4403-B706-2852BE94D3DB}"/>
              </a:ext>
            </a:extLst>
          </p:cNvPr>
          <p:cNvSpPr>
            <a:spLocks noGrp="1"/>
          </p:cNvSpPr>
          <p:nvPr>
            <p:ph type="title"/>
          </p:nvPr>
        </p:nvSpPr>
        <p:spPr/>
        <p:txBody>
          <a:bodyPr/>
          <a:lstStyle/>
          <a:p>
            <a:r>
              <a:rPr lang="en-US" dirty="0"/>
              <a:t>To conclude…</a:t>
            </a:r>
          </a:p>
        </p:txBody>
      </p:sp>
      <p:sp>
        <p:nvSpPr>
          <p:cNvPr id="3" name="Content Placeholder 2">
            <a:extLst>
              <a:ext uri="{FF2B5EF4-FFF2-40B4-BE49-F238E27FC236}">
                <a16:creationId xmlns:a16="http://schemas.microsoft.com/office/drawing/2014/main" id="{4D3444C2-657E-400A-84DA-A00C68867719}"/>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This project is mainly </a:t>
            </a:r>
            <a:r>
              <a:rPr lang="en-US" sz="2000" u="sng" dirty="0">
                <a:effectLst/>
                <a:latin typeface="Times New Roman" panose="02020603050405020304" pitchFamily="18" charset="0"/>
                <a:ea typeface="Times New Roman" panose="02020603050405020304" pitchFamily="18" charset="0"/>
              </a:rPr>
              <a:t>research-based</a:t>
            </a:r>
            <a:r>
              <a:rPr lang="en-US" sz="2000" dirty="0">
                <a:effectLst/>
                <a:latin typeface="Times New Roman" panose="02020603050405020304" pitchFamily="18" charset="0"/>
                <a:ea typeface="Times New Roman" panose="02020603050405020304" pitchFamily="18" charset="0"/>
              </a:rPr>
              <a:t>.</a:t>
            </a:r>
          </a:p>
          <a:p>
            <a:r>
              <a:rPr lang="en-US" sz="2000" dirty="0">
                <a:effectLst/>
                <a:latin typeface="Times New Roman" panose="02020603050405020304" pitchFamily="18" charset="0"/>
                <a:ea typeface="Times New Roman" panose="02020603050405020304" pitchFamily="18" charset="0"/>
              </a:rPr>
              <a:t>This project propose a model that detects potholes out of an input image.</a:t>
            </a:r>
          </a:p>
          <a:p>
            <a:r>
              <a:rPr lang="en-US" sz="2000" dirty="0">
                <a:effectLst/>
                <a:latin typeface="Times New Roman" panose="02020603050405020304" pitchFamily="18" charset="0"/>
                <a:ea typeface="Times New Roman" panose="02020603050405020304" pitchFamily="18" charset="0"/>
              </a:rPr>
              <a:t>Experimenting with simple learning algorithms such as CNN and Transfer learning models such as ResNet50. </a:t>
            </a:r>
          </a:p>
          <a:p>
            <a:r>
              <a:rPr lang="en-US" sz="2000" dirty="0">
                <a:latin typeface="Times New Roman" panose="02020603050405020304" pitchFamily="18" charset="0"/>
                <a:ea typeface="Times New Roman" panose="02020603050405020304" pitchFamily="18" charset="0"/>
              </a:rPr>
              <a:t>Integrating the model it into a simple interface </a:t>
            </a:r>
            <a:endParaRPr lang="en-US" sz="2000" dirty="0">
              <a:effectLst/>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The main user of the model is the municipality. Where they can use the system to filter picture reports sent to the municipality of potholes. Eliminating fake reports.</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63559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643467" y="816638"/>
            <a:ext cx="3367359" cy="5224724"/>
          </a:xfrm>
        </p:spPr>
        <p:txBody>
          <a:bodyPr anchor="ctr">
            <a:normAutofit/>
          </a:bodyPr>
          <a:lstStyle/>
          <a:p>
            <a:r>
              <a:rPr lang="en-US" dirty="0"/>
              <a:t>Achieved Goals</a:t>
            </a:r>
          </a:p>
        </p:txBody>
      </p:sp>
      <p:graphicFrame>
        <p:nvGraphicFramePr>
          <p:cNvPr id="4" name="Content Placeholder 3">
            <a:extLst>
              <a:ext uri="{FF2B5EF4-FFF2-40B4-BE49-F238E27FC236}">
                <a16:creationId xmlns:a16="http://schemas.microsoft.com/office/drawing/2014/main" id="{CCAD7B2D-E8A4-45F4-AA88-2AEBDB9CA4DB}"/>
              </a:ext>
            </a:extLst>
          </p:cNvPr>
          <p:cNvGraphicFramePr>
            <a:graphicFrameLocks noGrp="1"/>
          </p:cNvGraphicFramePr>
          <p:nvPr>
            <p:ph idx="1"/>
            <p:extLst>
              <p:ext uri="{D42A27DB-BD31-4B8C-83A1-F6EECF244321}">
                <p14:modId xmlns:p14="http://schemas.microsoft.com/office/powerpoint/2010/main" val="1110035381"/>
              </p:ext>
            </p:extLst>
          </p:nvPr>
        </p:nvGraphicFramePr>
        <p:xfrm>
          <a:off x="4472783" y="816638"/>
          <a:ext cx="5049901" cy="5554810"/>
        </p:xfrm>
        <a:graphic>
          <a:graphicData uri="http://schemas.openxmlformats.org/drawingml/2006/table">
            <a:tbl>
              <a:tblPr firstRow="1" firstCol="1" bandRow="1">
                <a:tableStyleId>{B301B821-A1FF-4177-AEE7-76D212191A09}</a:tableStyleId>
              </a:tblPr>
              <a:tblGrid>
                <a:gridCol w="3698443">
                  <a:extLst>
                    <a:ext uri="{9D8B030D-6E8A-4147-A177-3AD203B41FA5}">
                      <a16:colId xmlns:a16="http://schemas.microsoft.com/office/drawing/2014/main" val="338056072"/>
                    </a:ext>
                  </a:extLst>
                </a:gridCol>
                <a:gridCol w="1351458">
                  <a:extLst>
                    <a:ext uri="{9D8B030D-6E8A-4147-A177-3AD203B41FA5}">
                      <a16:colId xmlns:a16="http://schemas.microsoft.com/office/drawing/2014/main" val="3497057856"/>
                    </a:ext>
                  </a:extLst>
                </a:gridCol>
              </a:tblGrid>
              <a:tr h="916038">
                <a:tc>
                  <a:txBody>
                    <a:bodyPr/>
                    <a:lstStyle/>
                    <a:p>
                      <a:pPr marL="0" marR="0">
                        <a:lnSpc>
                          <a:spcPct val="150000"/>
                        </a:lnSpc>
                        <a:spcBef>
                          <a:spcPts val="0"/>
                        </a:spcBef>
                        <a:spcAft>
                          <a:spcPts val="0"/>
                        </a:spcAft>
                      </a:pPr>
                      <a:r>
                        <a:rPr lang="en-US" sz="1800" dirty="0">
                          <a:effectLst/>
                        </a:rPr>
                        <a:t>Objective</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tc>
                  <a:txBody>
                    <a:bodyPr/>
                    <a:lstStyle/>
                    <a:p>
                      <a:pPr marL="0" marR="0">
                        <a:lnSpc>
                          <a:spcPct val="150000"/>
                        </a:lnSpc>
                        <a:spcBef>
                          <a:spcPts val="0"/>
                        </a:spcBef>
                        <a:spcAft>
                          <a:spcPts val="0"/>
                        </a:spcAft>
                      </a:pPr>
                      <a:r>
                        <a:rPr lang="en-US" sz="1800">
                          <a:effectLst/>
                        </a:rPr>
                        <a:t>Achievements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extLst>
                  <a:ext uri="{0D108BD9-81ED-4DB2-BD59-A6C34878D82A}">
                    <a16:rowId xmlns:a16="http://schemas.microsoft.com/office/drawing/2014/main" val="560659657"/>
                  </a:ext>
                </a:extLst>
              </a:tr>
              <a:tr h="916038">
                <a:tc>
                  <a:txBody>
                    <a:bodyPr/>
                    <a:lstStyle/>
                    <a:p>
                      <a:pPr marL="0" marR="0" indent="0">
                        <a:lnSpc>
                          <a:spcPct val="150000"/>
                        </a:lnSpc>
                        <a:spcBef>
                          <a:spcPts val="600"/>
                        </a:spcBef>
                        <a:spcAft>
                          <a:spcPts val="0"/>
                        </a:spcAft>
                      </a:pPr>
                      <a:r>
                        <a:rPr lang="en-US" sz="1800">
                          <a:effectLst/>
                        </a:rPr>
                        <a:t>To identify the issues of the pothole's detection systems.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tc>
                  <a:txBody>
                    <a:bodyPr/>
                    <a:lstStyle/>
                    <a:p>
                      <a:pPr marL="0" marR="0">
                        <a:lnSpc>
                          <a:spcPct val="150000"/>
                        </a:lnSpc>
                        <a:spcBef>
                          <a:spcPts val="0"/>
                        </a:spcBef>
                        <a:spcAft>
                          <a:spcPts val="0"/>
                        </a:spcAft>
                      </a:pPr>
                      <a:r>
                        <a:rPr lang="en-US" sz="1800">
                          <a:effectLst/>
                        </a:rPr>
                        <a:t>Done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extLst>
                  <a:ext uri="{0D108BD9-81ED-4DB2-BD59-A6C34878D82A}">
                    <a16:rowId xmlns:a16="http://schemas.microsoft.com/office/drawing/2014/main" val="1046228811"/>
                  </a:ext>
                </a:extLst>
              </a:tr>
              <a:tr h="916038">
                <a:tc>
                  <a:txBody>
                    <a:bodyPr/>
                    <a:lstStyle/>
                    <a:p>
                      <a:pPr marL="0" marR="0" indent="0">
                        <a:lnSpc>
                          <a:spcPct val="150000"/>
                        </a:lnSpc>
                        <a:spcBef>
                          <a:spcPts val="600"/>
                        </a:spcBef>
                        <a:spcAft>
                          <a:spcPts val="0"/>
                        </a:spcAft>
                      </a:pPr>
                      <a:r>
                        <a:rPr lang="en-US" sz="1800">
                          <a:effectLst/>
                        </a:rPr>
                        <a:t>To study the solutions for the identified issue.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tc>
                  <a:txBody>
                    <a:bodyPr/>
                    <a:lstStyle/>
                    <a:p>
                      <a:pPr marL="0" marR="0">
                        <a:lnSpc>
                          <a:spcPct val="150000"/>
                        </a:lnSpc>
                        <a:spcBef>
                          <a:spcPts val="0"/>
                        </a:spcBef>
                        <a:spcAft>
                          <a:spcPts val="0"/>
                        </a:spcAft>
                      </a:pPr>
                      <a:r>
                        <a:rPr lang="en-US" sz="1800">
                          <a:effectLst/>
                        </a:rPr>
                        <a:t>Done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extLst>
                  <a:ext uri="{0D108BD9-81ED-4DB2-BD59-A6C34878D82A}">
                    <a16:rowId xmlns:a16="http://schemas.microsoft.com/office/drawing/2014/main" val="2097206182"/>
                  </a:ext>
                </a:extLst>
              </a:tr>
              <a:tr h="1403348">
                <a:tc>
                  <a:txBody>
                    <a:bodyPr/>
                    <a:lstStyle/>
                    <a:p>
                      <a:pPr marL="0" marR="0" indent="0">
                        <a:lnSpc>
                          <a:spcPct val="150000"/>
                        </a:lnSpc>
                        <a:spcBef>
                          <a:spcPts val="600"/>
                        </a:spcBef>
                        <a:spcAft>
                          <a:spcPts val="0"/>
                        </a:spcAft>
                      </a:pPr>
                      <a:r>
                        <a:rPr lang="en-US" sz="1800">
                          <a:effectLst/>
                        </a:rPr>
                        <a:t>To present a deep learning model predicts the existence of potholes in images.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tc>
                  <a:txBody>
                    <a:bodyPr/>
                    <a:lstStyle/>
                    <a:p>
                      <a:pPr marL="0" marR="0">
                        <a:lnSpc>
                          <a:spcPct val="150000"/>
                        </a:lnSpc>
                        <a:spcBef>
                          <a:spcPts val="0"/>
                        </a:spcBef>
                        <a:spcAft>
                          <a:spcPts val="0"/>
                        </a:spcAft>
                      </a:pPr>
                      <a:r>
                        <a:rPr lang="en-US" sz="1800">
                          <a:effectLst/>
                        </a:rPr>
                        <a:t>Second semester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extLst>
                  <a:ext uri="{0D108BD9-81ED-4DB2-BD59-A6C34878D82A}">
                    <a16:rowId xmlns:a16="http://schemas.microsoft.com/office/drawing/2014/main" val="3428248092"/>
                  </a:ext>
                </a:extLst>
              </a:tr>
              <a:tr h="1403348">
                <a:tc>
                  <a:txBody>
                    <a:bodyPr/>
                    <a:lstStyle/>
                    <a:p>
                      <a:pPr marL="0" marR="0" indent="0">
                        <a:lnSpc>
                          <a:spcPct val="150000"/>
                        </a:lnSpc>
                        <a:spcBef>
                          <a:spcPts val="600"/>
                        </a:spcBef>
                        <a:spcAft>
                          <a:spcPts val="0"/>
                        </a:spcAft>
                      </a:pPr>
                      <a:r>
                        <a:rPr lang="en-US" sz="1800">
                          <a:effectLst/>
                        </a:rPr>
                        <a:t>To integrate the best model into an interface that can be used by the municipality.</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tc>
                  <a:txBody>
                    <a:bodyPr/>
                    <a:lstStyle/>
                    <a:p>
                      <a:pPr marL="0" marR="0">
                        <a:lnSpc>
                          <a:spcPct val="150000"/>
                        </a:lnSpc>
                        <a:spcBef>
                          <a:spcPts val="0"/>
                        </a:spcBef>
                        <a:spcAft>
                          <a:spcPts val="0"/>
                        </a:spcAft>
                      </a:pPr>
                      <a:r>
                        <a:rPr lang="en-US" sz="1800" dirty="0">
                          <a:effectLst/>
                        </a:rPr>
                        <a:t>Second semester</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3281" marR="53281" marT="0" marB="0"/>
                </a:tc>
                <a:extLst>
                  <a:ext uri="{0D108BD9-81ED-4DB2-BD59-A6C34878D82A}">
                    <a16:rowId xmlns:a16="http://schemas.microsoft.com/office/drawing/2014/main" val="2704684731"/>
                  </a:ext>
                </a:extLst>
              </a:tr>
            </a:tbl>
          </a:graphicData>
        </a:graphic>
      </p:graphicFrame>
    </p:spTree>
    <p:extLst>
      <p:ext uri="{BB962C8B-B14F-4D97-AF65-F5344CB8AC3E}">
        <p14:creationId xmlns:p14="http://schemas.microsoft.com/office/powerpoint/2010/main" val="424680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Isosceles Triangle 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A5BC1BC-9F2C-4687-AF74-ED8F440F524E}"/>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a:solidFill>
                  <a:schemeClr val="bg1"/>
                </a:solidFill>
              </a:rPr>
              <a:t>What is a pothole and What does it affect?</a:t>
            </a:r>
          </a:p>
        </p:txBody>
      </p:sp>
      <p:sp>
        <p:nvSpPr>
          <p:cNvPr id="4" name="Text Placeholder 3">
            <a:extLst>
              <a:ext uri="{FF2B5EF4-FFF2-40B4-BE49-F238E27FC236}">
                <a16:creationId xmlns:a16="http://schemas.microsoft.com/office/drawing/2014/main" id="{F6AD8536-903E-43EB-9685-79E3CFBFDE83}"/>
              </a:ext>
            </a:extLst>
          </p:cNvPr>
          <p:cNvSpPr>
            <a:spLocks noGrp="1"/>
          </p:cNvSpPr>
          <p:nvPr>
            <p:ph type="body" sz="half" idx="2"/>
          </p:nvPr>
        </p:nvSpPr>
        <p:spPr>
          <a:xfrm>
            <a:off x="142240" y="2160589"/>
            <a:ext cx="4897015" cy="4697407"/>
          </a:xfrm>
        </p:spPr>
        <p:txBody>
          <a:bodyPr vert="horz" lIns="91440" tIns="45720" rIns="91440" bIns="45720" rtlCol="0">
            <a:normAutofit/>
          </a:bodyPr>
          <a:lstStyle/>
          <a:p>
            <a:pPr marL="342900" indent="-342900">
              <a:buFont typeface="Wingdings 3" charset="2"/>
              <a:buChar char=""/>
            </a:pPr>
            <a:r>
              <a:rPr lang="en-US" sz="1800" dirty="0">
                <a:solidFill>
                  <a:schemeClr val="bg1"/>
                </a:solidFill>
                <a:effectLst/>
              </a:rPr>
              <a:t>A pothole is a bowl-like hole in the surface of the road </a:t>
            </a:r>
          </a:p>
          <a:p>
            <a:pPr marL="342900" indent="-342900">
              <a:buFont typeface="Wingdings 3" charset="2"/>
              <a:buChar char=""/>
            </a:pPr>
            <a:r>
              <a:rPr lang="en-US" sz="1800" dirty="0">
                <a:solidFill>
                  <a:schemeClr val="bg1"/>
                </a:solidFill>
                <a:effectLst/>
              </a:rPr>
              <a:t>It is caused by liquid slipping deep in the road cracks. Weakening its internal structure, with the weather cycling between hot and cold. The trapped liquid in the roads’ cracks expands and contract. Combining that with the heavyweight of the cars during traffic potholes will form as </a:t>
            </a:r>
          </a:p>
          <a:p>
            <a:pPr>
              <a:buFont typeface="Wingdings 3" charset="2"/>
              <a:buChar char=""/>
            </a:pPr>
            <a:endParaRPr lang="en-US" dirty="0">
              <a:solidFill>
                <a:schemeClr val="bg1"/>
              </a:solidFill>
            </a:endParaRPr>
          </a:p>
        </p:txBody>
      </p:sp>
      <p:pic>
        <p:nvPicPr>
          <p:cNvPr id="4098" name="Picture 2" descr="Schematic diagram of pothole formation. | Download Scientific Diagram">
            <a:extLst>
              <a:ext uri="{FF2B5EF4-FFF2-40B4-BE49-F238E27FC236}">
                <a16:creationId xmlns:a16="http://schemas.microsoft.com/office/drawing/2014/main" id="{D075D975-B30B-484A-9727-9422670489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1" y="1403919"/>
            <a:ext cx="5143500" cy="4037647"/>
          </a:xfrm>
          <a:prstGeom prst="rect">
            <a:avLst/>
          </a:prstGeom>
          <a:noFill/>
          <a:extLst>
            <a:ext uri="{909E8E84-426E-40DD-AFC4-6F175D3DCCD1}">
              <a14:hiddenFill xmlns:a14="http://schemas.microsoft.com/office/drawing/2010/main">
                <a:solidFill>
                  <a:srgbClr val="FFFFFF"/>
                </a:solidFill>
              </a14:hiddenFill>
            </a:ext>
          </a:extLst>
        </p:spPr>
      </p:pic>
      <p:sp>
        <p:nvSpPr>
          <p:cNvPr id="89" name="Isosceles Triangle 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02918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p:txBody>
          <a:bodyPr/>
          <a:lstStyle/>
          <a:p>
            <a:r>
              <a:rPr lang="en-US" dirty="0"/>
              <a:t>Limitation &amp; Future work</a:t>
            </a:r>
          </a:p>
        </p:txBody>
      </p:sp>
      <p:sp>
        <p:nvSpPr>
          <p:cNvPr id="3" name="Content Placeholder 2">
            <a:extLst>
              <a:ext uri="{FF2B5EF4-FFF2-40B4-BE49-F238E27FC236}">
                <a16:creationId xmlns:a16="http://schemas.microsoft.com/office/drawing/2014/main" id="{57BF9751-562A-49B7-B577-9DF779E5F64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One of the limitations of this work is that it only detects potholes from images. </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or future work:</a:t>
            </a:r>
          </a:p>
          <a:p>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etect potholes out of a real-time video. Targeting car drivers as the main user </a:t>
            </a:r>
          </a:p>
          <a:p>
            <a:r>
              <a:rPr lang="en-US" sz="1800" dirty="0">
                <a:effectLst/>
                <a:latin typeface="Times New Roman" panose="02020603050405020304" pitchFamily="18" charset="0"/>
                <a:ea typeface="Times New Roman" panose="02020603050405020304" pitchFamily="18" charset="0"/>
              </a:rPr>
              <a:t>Installing the system on a hardware device that contains a camera capable of recording the street and sending real-time snaps directly to the model to detect potholes and warn drivers of up-close road defects.</a:t>
            </a:r>
            <a:endParaRPr lang="en-US" dirty="0"/>
          </a:p>
        </p:txBody>
      </p:sp>
    </p:spTree>
    <p:extLst>
      <p:ext uri="{BB962C8B-B14F-4D97-AF65-F5344CB8AC3E}">
        <p14:creationId xmlns:p14="http://schemas.microsoft.com/office/powerpoint/2010/main" val="389386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31">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Owl Camera Watches Your Car Inside and Out - GeekDad">
            <a:extLst>
              <a:ext uri="{FF2B5EF4-FFF2-40B4-BE49-F238E27FC236}">
                <a16:creationId xmlns:a16="http://schemas.microsoft.com/office/drawing/2014/main" id="{AD13A54C-4FD3-4B6E-902E-ACCCE969B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098"/>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31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9" name="Rectangle 8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8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1" name="Rectangle 9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sing Object Detection to Find Potholes - Blog -">
            <a:extLst>
              <a:ext uri="{FF2B5EF4-FFF2-40B4-BE49-F238E27FC236}">
                <a16:creationId xmlns:a16="http://schemas.microsoft.com/office/drawing/2014/main" id="{4DFBEC35-5C39-41E1-AB34-5A1CEB98AF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 r="1" b="3326"/>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81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76826" y="1302802"/>
            <a:ext cx="11038348" cy="1592798"/>
          </a:xfrm>
        </p:spPr>
        <p:txBody>
          <a:bodyPr>
            <a:normAutofit/>
          </a:bodyPr>
          <a:lstStyle/>
          <a:p>
            <a:pPr algn="ctr"/>
            <a:r>
              <a:rPr lang="en-US" dirty="0"/>
              <a:t>Thank you for listening</a:t>
            </a:r>
          </a:p>
        </p:txBody>
      </p:sp>
    </p:spTree>
    <p:extLst>
      <p:ext uri="{BB962C8B-B14F-4D97-AF65-F5344CB8AC3E}">
        <p14:creationId xmlns:p14="http://schemas.microsoft.com/office/powerpoint/2010/main" val="241125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9756-7A40-41CD-AA31-E19193627DCA}"/>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103C8145-7BB6-405E-9838-AA69E9C2C894}"/>
              </a:ext>
            </a:extLst>
          </p:cNvPr>
          <p:cNvSpPr>
            <a:spLocks noGrp="1"/>
          </p:cNvSpPr>
          <p:nvPr>
            <p:ph idx="1"/>
          </p:nvPr>
        </p:nvSpPr>
        <p:spPr/>
        <p:txBody>
          <a:bodyPr>
            <a:normAutofit/>
          </a:bodyPr>
          <a:lstStyle/>
          <a:p>
            <a:r>
              <a:rPr lang="en-US" sz="2200" dirty="0">
                <a:latin typeface="Times New Roman" panose="02020603050405020304" pitchFamily="18" charset="0"/>
              </a:rPr>
              <a:t>The traditional process of detecting pothole is time-consuming and labor intensive.</a:t>
            </a:r>
          </a:p>
          <a:p>
            <a:pPr algn="just"/>
            <a:r>
              <a:rPr lang="en-US" sz="2200" dirty="0">
                <a:latin typeface="Times New Roman" panose="02020603050405020304" pitchFamily="18" charset="0"/>
              </a:rPr>
              <a:t>There are millions kilo meters of roads to be scanned  and  existence of </a:t>
            </a:r>
          </a:p>
          <a:p>
            <a:pPr marL="0" indent="0" algn="just">
              <a:buNone/>
            </a:pPr>
            <a:r>
              <a:rPr lang="en-US" sz="2400" dirty="0"/>
              <a:t>   </a:t>
            </a:r>
            <a:r>
              <a:rPr lang="en-US" sz="2200" dirty="0">
                <a:latin typeface="Times New Roman" panose="02020603050405020304" pitchFamily="18" charset="0"/>
              </a:rPr>
              <a:t>Pothole will cause flat tires, cracked wheels, and damaged           	suspensions. </a:t>
            </a:r>
          </a:p>
          <a:p>
            <a:pPr marL="0" indent="0">
              <a:buNone/>
            </a:pPr>
            <a:endParaRPr lang="en-US" sz="2400" dirty="0"/>
          </a:p>
          <a:p>
            <a:endParaRPr lang="en-US" sz="2400" dirty="0"/>
          </a:p>
        </p:txBody>
      </p:sp>
      <p:sp>
        <p:nvSpPr>
          <p:cNvPr id="4" name="Content Placeholder 2">
            <a:extLst>
              <a:ext uri="{FF2B5EF4-FFF2-40B4-BE49-F238E27FC236}">
                <a16:creationId xmlns:a16="http://schemas.microsoft.com/office/drawing/2014/main" id="{72D61B24-8007-4FC4-A3BA-A77711E97FD3}"/>
              </a:ext>
            </a:extLst>
          </p:cNvPr>
          <p:cNvSpPr txBox="1">
            <a:spLocks/>
          </p:cNvSpPr>
          <p:nvPr/>
        </p:nvSpPr>
        <p:spPr>
          <a:xfrm>
            <a:off x="677334" y="5136417"/>
            <a:ext cx="8596668" cy="1868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ea typeface="Times New Roman" panose="02020603050405020304" pitchFamily="18" charset="0"/>
              </a:rPr>
              <a:t>This work helps facilitate the work of the municipality with the power of computer vision. Making our system the eye for municipality offices. Providing a fast and free-cost solution for potholes detection.</a:t>
            </a:r>
          </a:p>
          <a:p>
            <a:endParaRPr lang="en-US" dirty="0"/>
          </a:p>
        </p:txBody>
      </p:sp>
      <p:sp>
        <p:nvSpPr>
          <p:cNvPr id="5" name="Title 1">
            <a:extLst>
              <a:ext uri="{FF2B5EF4-FFF2-40B4-BE49-F238E27FC236}">
                <a16:creationId xmlns:a16="http://schemas.microsoft.com/office/drawing/2014/main" id="{A20A2392-D01C-4D65-8BD0-646A8621FC9F}"/>
              </a:ext>
            </a:extLst>
          </p:cNvPr>
          <p:cNvSpPr txBox="1">
            <a:spLocks/>
          </p:cNvSpPr>
          <p:nvPr/>
        </p:nvSpPr>
        <p:spPr>
          <a:xfrm>
            <a:off x="580619" y="447601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Motivation</a:t>
            </a:r>
          </a:p>
        </p:txBody>
      </p:sp>
    </p:spTree>
    <p:extLst>
      <p:ext uri="{BB962C8B-B14F-4D97-AF65-F5344CB8AC3E}">
        <p14:creationId xmlns:p14="http://schemas.microsoft.com/office/powerpoint/2010/main" val="49880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57BF9751-562A-49B7-B577-9DF779E5F64D}"/>
              </a:ext>
            </a:extLst>
          </p:cNvPr>
          <p:cNvSpPr>
            <a:spLocks noGrp="1"/>
          </p:cNvSpPr>
          <p:nvPr>
            <p:ph idx="1"/>
          </p:nvPr>
        </p:nvSpPr>
        <p:spPr/>
        <p:txBody>
          <a:bodyPr>
            <a:normAutofit/>
          </a:bodyPr>
          <a:lstStyle/>
          <a:p>
            <a:pPr marL="342900" marR="0" lvl="0" indent="-342900" rtl="0">
              <a:lnSpc>
                <a:spcPct val="150000"/>
              </a:lnSpc>
              <a:spcBef>
                <a:spcPts val="60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To identify the issues of the pothole's detection systems.</a:t>
            </a:r>
          </a:p>
          <a:p>
            <a:pPr marL="342900" marR="0" lvl="0" indent="-342900">
              <a:lnSpc>
                <a:spcPct val="150000"/>
              </a:lnSpc>
              <a:spcBef>
                <a:spcPts val="60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To study the solutions for the identified issue.</a:t>
            </a:r>
          </a:p>
          <a:p>
            <a:pPr marL="342900" marR="0" lvl="0" indent="-342900">
              <a:lnSpc>
                <a:spcPct val="150000"/>
              </a:lnSpc>
              <a:spcBef>
                <a:spcPts val="60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To present a deep learning model predicts the existence of potholes in images.</a:t>
            </a:r>
          </a:p>
          <a:p>
            <a:pPr marL="342900" marR="0" lvl="0" indent="-342900">
              <a:lnSpc>
                <a:spcPct val="150000"/>
              </a:lnSpc>
              <a:spcBef>
                <a:spcPts val="60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To integrate the best model into an interface.</a:t>
            </a:r>
          </a:p>
          <a:p>
            <a:endParaRPr lang="en-US" sz="2200" dirty="0"/>
          </a:p>
        </p:txBody>
      </p:sp>
    </p:spTree>
    <p:extLst>
      <p:ext uri="{BB962C8B-B14F-4D97-AF65-F5344CB8AC3E}">
        <p14:creationId xmlns:p14="http://schemas.microsoft.com/office/powerpoint/2010/main" val="89969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15603C-DE0A-455C-804F-E513D048891E}"/>
              </a:ext>
            </a:extLst>
          </p:cNvPr>
          <p:cNvSpPr>
            <a:spLocks noGrp="1"/>
          </p:cNvSpPr>
          <p:nvPr>
            <p:ph type="title"/>
          </p:nvPr>
        </p:nvSpPr>
        <p:spPr>
          <a:xfrm>
            <a:off x="643467" y="816638"/>
            <a:ext cx="3367359" cy="5224724"/>
          </a:xfrm>
        </p:spPr>
        <p:txBody>
          <a:bodyPr anchor="ctr">
            <a:normAutofit/>
          </a:bodyPr>
          <a:lstStyle/>
          <a:p>
            <a:r>
              <a:rPr lang="en-US" dirty="0"/>
              <a:t>Project scope</a:t>
            </a:r>
          </a:p>
        </p:txBody>
      </p:sp>
      <p:sp>
        <p:nvSpPr>
          <p:cNvPr id="3" name="Content Placeholder 2">
            <a:extLst>
              <a:ext uri="{FF2B5EF4-FFF2-40B4-BE49-F238E27FC236}">
                <a16:creationId xmlns:a16="http://schemas.microsoft.com/office/drawing/2014/main" id="{57BF9751-562A-49B7-B577-9DF779E5F64D}"/>
              </a:ext>
            </a:extLst>
          </p:cNvPr>
          <p:cNvSpPr>
            <a:spLocks noGrp="1"/>
          </p:cNvSpPr>
          <p:nvPr>
            <p:ph idx="1"/>
          </p:nvPr>
        </p:nvSpPr>
        <p:spPr>
          <a:xfrm>
            <a:off x="4654295" y="816638"/>
            <a:ext cx="4619706" cy="5224724"/>
          </a:xfrm>
        </p:spPr>
        <p:txBody>
          <a:bodyPr anchor="ctr">
            <a:normAutofit/>
          </a:bodyPr>
          <a:lstStyle/>
          <a:p>
            <a:r>
              <a:rPr lang="en-US" sz="2400" dirty="0">
                <a:latin typeface="Times New Roman" panose="02020603050405020304" pitchFamily="18" charset="0"/>
              </a:rPr>
              <a:t>Our final deliverable system detect road potholes through images of the city’s roads. Saving time and effort for the municipality’s worker. Guaranteeing a fast and accurate detection of potholes before they escalate and be costly to repair.</a:t>
            </a:r>
          </a:p>
        </p:txBody>
      </p:sp>
    </p:spTree>
    <p:extLst>
      <p:ext uri="{BB962C8B-B14F-4D97-AF65-F5344CB8AC3E}">
        <p14:creationId xmlns:p14="http://schemas.microsoft.com/office/powerpoint/2010/main" val="279003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D85E9-F7E6-8A4D-84B8-D86932311F14}"/>
              </a:ext>
            </a:extLst>
          </p:cNvPr>
          <p:cNvSpPr>
            <a:spLocks noGrp="1"/>
          </p:cNvSpPr>
          <p:nvPr>
            <p:ph type="title"/>
          </p:nvPr>
        </p:nvSpPr>
        <p:spPr>
          <a:xfrm>
            <a:off x="576826" y="1302802"/>
            <a:ext cx="11038348" cy="1592798"/>
          </a:xfrm>
        </p:spPr>
        <p:txBody>
          <a:bodyPr>
            <a:normAutofit/>
          </a:bodyPr>
          <a:lstStyle/>
          <a:p>
            <a:pPr algn="ctr"/>
            <a:r>
              <a:rPr lang="en-US" sz="4400" dirty="0"/>
              <a:t>Background and related work</a:t>
            </a:r>
          </a:p>
        </p:txBody>
      </p:sp>
    </p:spTree>
    <p:extLst>
      <p:ext uri="{BB962C8B-B14F-4D97-AF65-F5344CB8AC3E}">
        <p14:creationId xmlns:p14="http://schemas.microsoft.com/office/powerpoint/2010/main" val="372341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0C27-7DE4-4B1B-ACAB-3EBC3C986968}"/>
              </a:ext>
            </a:extLst>
          </p:cNvPr>
          <p:cNvSpPr>
            <a:spLocks noGrp="1"/>
          </p:cNvSpPr>
          <p:nvPr>
            <p:ph type="title"/>
          </p:nvPr>
        </p:nvSpPr>
        <p:spPr/>
        <p:txBody>
          <a:bodyPr/>
          <a:lstStyle/>
          <a:p>
            <a:r>
              <a:rPr lang="en-US" dirty="0"/>
              <a:t>Background</a:t>
            </a:r>
          </a:p>
        </p:txBody>
      </p:sp>
      <p:graphicFrame>
        <p:nvGraphicFramePr>
          <p:cNvPr id="4" name="Content Placeholder 3">
            <a:extLst>
              <a:ext uri="{FF2B5EF4-FFF2-40B4-BE49-F238E27FC236}">
                <a16:creationId xmlns:a16="http://schemas.microsoft.com/office/drawing/2014/main" id="{2D17EB65-90C4-4F07-84BA-E6675AEDEB06}"/>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15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0C27-7DE4-4B1B-ACAB-3EBC3C986968}"/>
              </a:ext>
            </a:extLst>
          </p:cNvPr>
          <p:cNvSpPr>
            <a:spLocks noGrp="1"/>
          </p:cNvSpPr>
          <p:nvPr>
            <p:ph type="title"/>
          </p:nvPr>
        </p:nvSpPr>
        <p:spPr>
          <a:xfrm>
            <a:off x="677334" y="609600"/>
            <a:ext cx="8596668" cy="1320800"/>
          </a:xfrm>
        </p:spPr>
        <p:txBody>
          <a:bodyPr anchor="t">
            <a:normAutofit/>
          </a:bodyPr>
          <a:lstStyle/>
          <a:p>
            <a:r>
              <a:rPr lang="en-US"/>
              <a:t>Computer vision</a:t>
            </a:r>
          </a:p>
        </p:txBody>
      </p:sp>
      <p:sp>
        <p:nvSpPr>
          <p:cNvPr id="5" name="Content Placeholder 4">
            <a:extLst>
              <a:ext uri="{FF2B5EF4-FFF2-40B4-BE49-F238E27FC236}">
                <a16:creationId xmlns:a16="http://schemas.microsoft.com/office/drawing/2014/main" id="{8F8000DA-55E1-4879-A837-8F4431F98E17}"/>
              </a:ext>
            </a:extLst>
          </p:cNvPr>
          <p:cNvSpPr>
            <a:spLocks noGrp="1"/>
          </p:cNvSpPr>
          <p:nvPr>
            <p:ph idx="1"/>
          </p:nvPr>
        </p:nvSpPr>
        <p:spPr>
          <a:xfrm>
            <a:off x="6336287" y="2160589"/>
            <a:ext cx="2934714" cy="3880773"/>
          </a:xfrm>
        </p:spPr>
        <p:txBody>
          <a:bodyPr>
            <a:normAutofit/>
          </a:bodyPr>
          <a:lstStyle/>
          <a:p>
            <a:r>
              <a:rPr lang="en-US">
                <a:effectLst/>
                <a:latin typeface="Times New Roman" panose="02020603050405020304" pitchFamily="18" charset="0"/>
                <a:ea typeface="Times New Roman" panose="02020603050405020304" pitchFamily="18" charset="0"/>
              </a:rPr>
              <a:t>It is a multidisciplinary field that combines artificial intelligence and machine learning. Utilizing the power of learning algorithms and a good understating of image geometry as explained by Forsyth et.aa</a:t>
            </a:r>
            <a:endParaRPr lang="en-US"/>
          </a:p>
        </p:txBody>
      </p:sp>
      <p:pic>
        <p:nvPicPr>
          <p:cNvPr id="4" name="Picture 3">
            <a:extLst>
              <a:ext uri="{FF2B5EF4-FFF2-40B4-BE49-F238E27FC236}">
                <a16:creationId xmlns:a16="http://schemas.microsoft.com/office/drawing/2014/main" id="{7D271CCA-6401-4E33-9F10-918F9642846A}"/>
              </a:ext>
            </a:extLst>
          </p:cNvPr>
          <p:cNvPicPr>
            <a:picLocks noChangeAspect="1"/>
          </p:cNvPicPr>
          <p:nvPr/>
        </p:nvPicPr>
        <p:blipFill rotWithShape="1">
          <a:blip r:embed="rId2"/>
          <a:srcRect r="7101" b="-2"/>
          <a:stretch/>
        </p:blipFill>
        <p:spPr>
          <a:xfrm>
            <a:off x="624101" y="1681810"/>
            <a:ext cx="5712186" cy="4089069"/>
          </a:xfrm>
          <a:prstGeom prst="rect">
            <a:avLst/>
          </a:prstGeom>
        </p:spPr>
      </p:pic>
    </p:spTree>
    <p:extLst>
      <p:ext uri="{BB962C8B-B14F-4D97-AF65-F5344CB8AC3E}">
        <p14:creationId xmlns:p14="http://schemas.microsoft.com/office/powerpoint/2010/main" val="3629153013"/>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323232"/>
      </a:dk2>
      <a:lt2>
        <a:srgbClr val="E3DED1"/>
      </a:lt2>
      <a:accent1>
        <a:srgbClr val="FDC97C"/>
      </a:accent1>
      <a:accent2>
        <a:srgbClr val="9F2936"/>
      </a:accent2>
      <a:accent3>
        <a:srgbClr val="1B587C"/>
      </a:accent3>
      <a:accent4>
        <a:srgbClr val="4E8542"/>
      </a:accent4>
      <a:accent5>
        <a:srgbClr val="604878"/>
      </a:accent5>
      <a:accent6>
        <a:srgbClr val="FCAE3B"/>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6DFD84-3903-433A-AA8F-0B39A2763381}">
  <ds:schemaRefs>
    <ds:schemaRef ds:uri="http://purl.org/dc/terms/"/>
    <ds:schemaRef ds:uri="http://schemas.microsoft.com/office/2006/documentManagement/types"/>
    <ds:schemaRef ds:uri="http://purl.org/dc/dcmitype/"/>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0084C511-0D2D-4F4F-8053-F34561EE3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DBBE4B-3C96-4677-9592-ABB9BECB5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TotalTime>
  <Words>917</Words>
  <Application>Microsoft Office PowerPoint</Application>
  <PresentationFormat>Widescreen</PresentationFormat>
  <Paragraphs>138</Paragraphs>
  <Slides>33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Calibri Light</vt:lpstr>
      <vt:lpstr>Cambria Math</vt:lpstr>
      <vt:lpstr>Symbol</vt:lpstr>
      <vt:lpstr>Times New Roman</vt:lpstr>
      <vt:lpstr>Trebuchet MS</vt:lpstr>
      <vt:lpstr>Wingdings</vt:lpstr>
      <vt:lpstr>Wingdings 3</vt:lpstr>
      <vt:lpstr>Office Theme</vt:lpstr>
      <vt:lpstr>Facet</vt:lpstr>
      <vt:lpstr>Ayen: Pothole Detection System Using Deep Learning Techniques</vt:lpstr>
      <vt:lpstr>Abstract</vt:lpstr>
      <vt:lpstr>What is a pothole and What does it affect?</vt:lpstr>
      <vt:lpstr>Problem definition</vt:lpstr>
      <vt:lpstr>Project objectives</vt:lpstr>
      <vt:lpstr>Project scope</vt:lpstr>
      <vt:lpstr>Background and related work</vt:lpstr>
      <vt:lpstr>Background</vt:lpstr>
      <vt:lpstr>Computer vision</vt:lpstr>
      <vt:lpstr>PowerPoint Presentation</vt:lpstr>
      <vt:lpstr>System analysis and methodology</vt:lpstr>
      <vt:lpstr>Use Case</vt:lpstr>
      <vt:lpstr>Flow Chart</vt:lpstr>
      <vt:lpstr>Sequence diagram</vt:lpstr>
      <vt:lpstr>PowerPoint Presentation</vt:lpstr>
      <vt:lpstr>PowerPoint Presentation</vt:lpstr>
      <vt:lpstr>software requirements</vt:lpstr>
      <vt:lpstr>Preprocessing</vt:lpstr>
      <vt:lpstr>CNN explained</vt:lpstr>
      <vt:lpstr>ResNet-50</vt:lpstr>
      <vt:lpstr>Evaluation</vt:lpstr>
      <vt:lpstr>System Design</vt:lpstr>
      <vt:lpstr>Architectural design</vt:lpstr>
      <vt:lpstr>Developed Algorithms</vt:lpstr>
      <vt:lpstr>User interface</vt:lpstr>
      <vt:lpstr>User interface</vt:lpstr>
      <vt:lpstr>Conclusion</vt:lpstr>
      <vt:lpstr>To conclude…</vt:lpstr>
      <vt:lpstr>Achieved Goals</vt:lpstr>
      <vt:lpstr>Limitation &amp; Future work</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Ayen: Pothole Detection System Using Deep Learning Techniques</dc:title>
  <dc:creator>LINA,ALI,MOHAMMED,ALHURI</dc:creator>
  <cp:lastModifiedBy>LINA,ALI,MOHAMMED,ALHURI</cp:lastModifiedBy>
  <cp:revision>7</cp:revision>
  <dcterms:created xsi:type="dcterms:W3CDTF">2020-12-07T08:05:52Z</dcterms:created>
  <dcterms:modified xsi:type="dcterms:W3CDTF">2022-08-05T19:06:19Z</dcterms:modified>
</cp:coreProperties>
</file>