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699" r:id="rId2"/>
  </p:sldMasterIdLst>
  <p:notesMasterIdLst>
    <p:notesMasterId r:id="rId26"/>
  </p:notesMasterIdLst>
  <p:sldIdLst>
    <p:sldId id="256" r:id="rId3"/>
    <p:sldId id="258" r:id="rId4"/>
    <p:sldId id="259" r:id="rId5"/>
    <p:sldId id="261" r:id="rId6"/>
    <p:sldId id="316" r:id="rId7"/>
    <p:sldId id="317" r:id="rId8"/>
    <p:sldId id="318" r:id="rId9"/>
    <p:sldId id="319" r:id="rId10"/>
    <p:sldId id="322" r:id="rId11"/>
    <p:sldId id="321" r:id="rId12"/>
    <p:sldId id="344" r:id="rId13"/>
    <p:sldId id="327" r:id="rId14"/>
    <p:sldId id="334" r:id="rId15"/>
    <p:sldId id="335" r:id="rId16"/>
    <p:sldId id="336" r:id="rId17"/>
    <p:sldId id="337" r:id="rId18"/>
    <p:sldId id="342" r:id="rId19"/>
    <p:sldId id="338" r:id="rId20"/>
    <p:sldId id="343" r:id="rId21"/>
    <p:sldId id="339" r:id="rId22"/>
    <p:sldId id="294" r:id="rId23"/>
    <p:sldId id="341" r:id="rId24"/>
    <p:sldId id="260" r:id="rId25"/>
  </p:sldIdLst>
  <p:sldSz cx="9144000" cy="5143500" type="screen16x9"/>
  <p:notesSz cx="6858000" cy="9144000"/>
  <p:embeddedFontLst>
    <p:embeddedFont>
      <p:font typeface="Montserrat" panose="00000500000000000000" pitchFamily="2" charset="0"/>
      <p:regular r:id="rId27"/>
      <p:bold r:id="rId28"/>
      <p:italic r:id="rId29"/>
      <p:boldItalic r:id="rId30"/>
    </p:embeddedFont>
    <p:embeddedFont>
      <p:font typeface="Titillium Web" panose="00000500000000000000" pitchFamily="2" charset="0"/>
      <p:regular r:id="rId31"/>
      <p:bold r:id="rId32"/>
      <p:italic r:id="rId33"/>
      <p:boldItalic r:id="rId34"/>
    </p:embeddedFont>
    <p:embeddedFont>
      <p:font typeface="Titillium Web Light" panose="000004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D2E21DD-E8D0-4242-A560-295670A24231}">
          <p14:sldIdLst>
            <p14:sldId id="256"/>
            <p14:sldId id="258"/>
            <p14:sldId id="259"/>
            <p14:sldId id="261"/>
            <p14:sldId id="316"/>
            <p14:sldId id="317"/>
            <p14:sldId id="318"/>
            <p14:sldId id="319"/>
            <p14:sldId id="322"/>
            <p14:sldId id="321"/>
            <p14:sldId id="344"/>
            <p14:sldId id="327"/>
            <p14:sldId id="334"/>
            <p14:sldId id="335"/>
            <p14:sldId id="336"/>
            <p14:sldId id="337"/>
            <p14:sldId id="342"/>
            <p14:sldId id="338"/>
            <p14:sldId id="343"/>
            <p14:sldId id="339"/>
            <p14:sldId id="294"/>
            <p14:sldId id="341"/>
            <p14:sldId id="260"/>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9DFF"/>
    <a:srgbClr val="775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D551CD-C2F9-4963-96EE-01A4E5600587}">
  <a:tblStyle styleId="{65D551CD-C2F9-4963-96EE-01A4E56005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6374" autoAdjust="0"/>
  </p:normalViewPr>
  <p:slideViewPr>
    <p:cSldViewPr snapToGrid="0">
      <p:cViewPr>
        <p:scale>
          <a:sx n="80" d="100"/>
          <a:sy n="80" d="100"/>
        </p:scale>
        <p:origin x="1052"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6"/>
        <p:cNvGrpSpPr/>
        <p:nvPr/>
      </p:nvGrpSpPr>
      <p:grpSpPr>
        <a:xfrm>
          <a:off x="0" y="0"/>
          <a:ext cx="0" cy="0"/>
          <a:chOff x="0" y="0"/>
          <a:chExt cx="0" cy="0"/>
        </a:xfrm>
      </p:grpSpPr>
      <p:sp>
        <p:nvSpPr>
          <p:cNvPr id="2807" name="Google Shape;2807;gf76327ca34_0_2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8" name="Google Shape;2808;gf76327ca34_0_2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60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8"/>
        <p:cNvGrpSpPr/>
        <p:nvPr/>
      </p:nvGrpSpPr>
      <p:grpSpPr>
        <a:xfrm>
          <a:off x="0" y="0"/>
          <a:ext cx="0" cy="0"/>
          <a:chOff x="0" y="0"/>
          <a:chExt cx="0" cy="0"/>
        </a:xfrm>
      </p:grpSpPr>
      <p:sp>
        <p:nvSpPr>
          <p:cNvPr id="3109" name="Google Shape;3109;gcb675c32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0" name="Google Shape;3110;gcb675c32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Value counts of products or sectors</a:t>
            </a:r>
            <a:endParaRPr dirty="0"/>
          </a:p>
        </p:txBody>
      </p:sp>
    </p:spTree>
    <p:extLst>
      <p:ext uri="{BB962C8B-B14F-4D97-AF65-F5344CB8AC3E}">
        <p14:creationId xmlns:p14="http://schemas.microsoft.com/office/powerpoint/2010/main" val="1624157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3202" name="Google Shape;3202;gcb675c322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3" name="Google Shape;3203;gcb675c322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8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 social development bank encourages citizens in their 20-30s to become entrepreneurs by providing them with most business loans.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97756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Social development bank also gives entrepreneur loans to applicant from smaller cities to help these cities grow.</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Low-income applicants benefits the most from entrepreneur loans to increase their income.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9413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1st graph: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As of 2020, women's contribution to the economy has increased after a sharp decline in 2019-2020. That could be because of general budget cuts, where the kingdom started to tax people by 5%.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2nd graph: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Women contributed to economy by taking out loans and spend them on the cars sector.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The SDB was providing financial support by giving out car loans to women a year after women driving became legal in KSA.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55792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Renovation graph:</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Renovation loans are given to both high- and low-income clients alike, however the low- and very-low-income seem to be the targeted population for this product because they receive the highest amount of money on average.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Income table: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People with very low income get renovation loan more then any other category which indicate that the SDB give this loan to the low income</a:t>
            </a:r>
          </a:p>
        </p:txBody>
      </p:sp>
    </p:spTree>
    <p:extLst>
      <p:ext uri="{BB962C8B-B14F-4D97-AF65-F5344CB8AC3E}">
        <p14:creationId xmlns:p14="http://schemas.microsoft.com/office/powerpoint/2010/main" val="2141315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GB" sz="1100" dirty="0">
                <a:solidFill>
                  <a:schemeClr val="dk1"/>
                </a:solidFill>
                <a:latin typeface="Montserrat"/>
                <a:sym typeface="Titillium Web"/>
              </a:rPr>
              <a:t>The majority of people who got renovation loans are people with bigger families (5+ members).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100" dirty="0">
                <a:solidFill>
                  <a:schemeClr val="dk1"/>
                </a:solidFill>
                <a:latin typeface="Montserrat"/>
                <a:sym typeface="Titillium Web"/>
              </a:rPr>
              <a:t>The other family sizes combined account for half the number of bigger families.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1530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Massive growth in private sector’s loan counts in 2022 indicates an overall growth. </a:t>
            </a:r>
          </a:p>
          <a:p>
            <a:pPr marL="171450" lvl="0" indent="-171450" algn="l" rtl="0">
              <a:spcBef>
                <a:spcPts val="0"/>
              </a:spcBef>
              <a:spcAft>
                <a:spcPts val="0"/>
              </a:spcAft>
            </a:pPr>
            <a:r>
              <a:rPr lang="en-US" dirty="0"/>
              <a:t>There has been a decline in the years 2018 – 2020 for both the amount of loans given and the total spending.</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Especially in 2020 as the private sector was allocated no budget.</a:t>
            </a:r>
          </a:p>
          <a:p>
            <a:pPr marL="171450" lvl="0" indent="-171450" algn="l" rtl="0">
              <a:spcBef>
                <a:spcPts val="0"/>
              </a:spcBef>
              <a:spcAft>
                <a:spcPts val="0"/>
              </a:spcAft>
            </a:pPr>
            <a:r>
              <a:rPr lang="en-US" dirty="0"/>
              <a:t>The amount of loans given for the private sector has more than tripled in the past year only.</a:t>
            </a:r>
          </a:p>
          <a:p>
            <a:pPr marL="171450" lvl="0" indent="-171450" algn="l" rtl="0">
              <a:spcBef>
                <a:spcPts val="0"/>
              </a:spcBef>
              <a:spcAft>
                <a:spcPts val="0"/>
              </a:spcAft>
            </a:pPr>
            <a:r>
              <a:rPr lang="en-US" dirty="0"/>
              <a:t>Which indicates a growth in the private sector.</a:t>
            </a:r>
          </a:p>
        </p:txBody>
      </p:sp>
    </p:spTree>
    <p:extLst>
      <p:ext uri="{BB962C8B-B14F-4D97-AF65-F5344CB8AC3E}">
        <p14:creationId xmlns:p14="http://schemas.microsoft.com/office/powerpoint/2010/main" val="408298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383251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3"/>
        <p:cNvGrpSpPr/>
        <p:nvPr/>
      </p:nvGrpSpPr>
      <p:grpSpPr>
        <a:xfrm>
          <a:off x="0" y="0"/>
          <a:ext cx="0" cy="0"/>
          <a:chOff x="0" y="0"/>
          <a:chExt cx="0" cy="0"/>
        </a:xfrm>
      </p:grpSpPr>
      <p:sp>
        <p:nvSpPr>
          <p:cNvPr id="3374" name="Google Shape;3374;gcb675c3222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5" name="Google Shape;3375;gcb675c3222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2531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8"/>
        <p:cNvGrpSpPr/>
        <p:nvPr/>
      </p:nvGrpSpPr>
      <p:grpSpPr>
        <a:xfrm>
          <a:off x="0" y="0"/>
          <a:ext cx="0" cy="0"/>
          <a:chOff x="0" y="0"/>
          <a:chExt cx="0" cy="0"/>
        </a:xfrm>
      </p:grpSpPr>
      <p:sp>
        <p:nvSpPr>
          <p:cNvPr id="3569" name="Google Shape;3569;gcb597d605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0" name="Google Shape;3570;gcb597d605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9"/>
        <p:cNvGrpSpPr/>
        <p:nvPr/>
      </p:nvGrpSpPr>
      <p:grpSpPr>
        <a:xfrm>
          <a:off x="0" y="0"/>
          <a:ext cx="0" cy="0"/>
          <a:chOff x="0" y="0"/>
          <a:chExt cx="0" cy="0"/>
        </a:xfrm>
      </p:grpSpPr>
      <p:sp>
        <p:nvSpPr>
          <p:cNvPr id="3540" name="Google Shape;3540;gcb675c3222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1" name="Google Shape;3541;gcb675c3222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Challenge#1: </a:t>
            </a:r>
          </a:p>
          <a:p>
            <a:pPr marL="0" lvl="0" indent="0" algn="l" rtl="0">
              <a:spcBef>
                <a:spcPts val="0"/>
              </a:spcBef>
              <a:spcAft>
                <a:spcPts val="0"/>
              </a:spcAft>
              <a:buNone/>
            </a:pPr>
            <a:r>
              <a:rPr lang="en-US" dirty="0"/>
              <a:t>Some columns were present in 2018-2020 but not in 2021 or 2022</a:t>
            </a:r>
            <a:endParaRPr dirty="0"/>
          </a:p>
        </p:txBody>
      </p:sp>
    </p:spTree>
    <p:extLst>
      <p:ext uri="{BB962C8B-B14F-4D97-AF65-F5344CB8AC3E}">
        <p14:creationId xmlns:p14="http://schemas.microsoft.com/office/powerpoint/2010/main" val="625288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cb5b8cb8a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cb5b8cb8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cb5b8cb8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cb5b8cb8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f67d8f6e70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f67d8f6e7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sz="1100" b="0" i="0" u="none" strike="noStrike" cap="none" dirty="0">
              <a:solidFill>
                <a:srgbClr val="000000"/>
              </a:solidFill>
              <a:effectLst/>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sz="1100" b="0" i="0" u="none" strike="noStrike" cap="none" dirty="0">
              <a:solidFill>
                <a:srgbClr val="000000"/>
              </a:solidFill>
              <a:effectLst/>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sz="1100" b="0" i="0" u="none" strike="noStrike" cap="none" dirty="0">
              <a:solidFill>
                <a:srgbClr val="000000"/>
              </a:solidFill>
              <a:effectLst/>
              <a:latin typeface="Arial"/>
              <a:ea typeface="Arial"/>
              <a:cs typeface="Arial"/>
              <a:sym typeface="Arial"/>
            </a:endParaRP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endParaRPr lang="en-US" dirty="0"/>
          </a:p>
          <a:p>
            <a:pPr marL="15875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3637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b675c3222_0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b675c3222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Vision 2030: </a:t>
            </a:r>
          </a:p>
          <a:p>
            <a:pPr marL="228600" lvl="0" indent="-228600" algn="l" rtl="0">
              <a:spcBef>
                <a:spcPts val="0"/>
              </a:spcBef>
              <a:spcAft>
                <a:spcPts val="0"/>
              </a:spcAft>
              <a:buAutoNum type="arabicPeriod"/>
            </a:pPr>
            <a:r>
              <a:rPr lang="en-US" dirty="0"/>
              <a:t>Did the Social Development Bank (SDB) help promote and enhance the culture of innovation and entrepreneurship (e.g., productive families, </a:t>
            </a:r>
            <a:r>
              <a:rPr lang="en-US" dirty="0">
                <a:effectLst/>
              </a:rPr>
              <a:t>small-to-medium enterprise (SME)</a:t>
            </a:r>
            <a:r>
              <a:rPr lang="en-US" dirty="0"/>
              <a:t>)?</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Did the Social Development Bank (SDB) help </a:t>
            </a:r>
            <a:r>
              <a:rPr lang="en-US" sz="1100" b="0" i="0" u="none" strike="noStrike" cap="none" dirty="0">
                <a:solidFill>
                  <a:srgbClr val="000000"/>
                </a:solidFill>
                <a:effectLst/>
                <a:latin typeface="Arial"/>
                <a:ea typeface="Arial"/>
                <a:cs typeface="Arial"/>
                <a:sym typeface="Arial"/>
              </a:rPr>
              <a:t>increase the contribution of women to the economy?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Did the Social Development Bank (SDB) </a:t>
            </a:r>
            <a:r>
              <a:rPr lang="en-US" sz="1100" b="0" i="0" u="none" strike="noStrike" cap="none" dirty="0">
                <a:solidFill>
                  <a:srgbClr val="000000"/>
                </a:solidFill>
                <a:effectLst/>
                <a:latin typeface="Arial"/>
                <a:cs typeface="Arial"/>
                <a:sym typeface="Arial"/>
              </a:rPr>
              <a:t>d</a:t>
            </a:r>
            <a:r>
              <a:rPr lang="en-US" sz="1100" b="0" i="0" u="none" strike="noStrike" cap="none" dirty="0">
                <a:solidFill>
                  <a:srgbClr val="000000"/>
                </a:solidFill>
                <a:effectLst/>
                <a:latin typeface="Arial"/>
                <a:ea typeface="Arial"/>
                <a:cs typeface="Arial"/>
                <a:sym typeface="Arial"/>
              </a:rPr>
              <a:t>evelop products specifically designed for low-income categories?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Did the Social Development Bank (SDB) </a:t>
            </a:r>
            <a:r>
              <a:rPr lang="en-US" sz="1100" b="0" i="0" u="none" strike="noStrike" cap="none" dirty="0">
                <a:solidFill>
                  <a:srgbClr val="000000"/>
                </a:solidFill>
                <a:effectLst/>
                <a:latin typeface="Arial"/>
                <a:cs typeface="Arial"/>
                <a:sym typeface="Arial"/>
              </a:rPr>
              <a:t>e</a:t>
            </a:r>
            <a:r>
              <a:rPr lang="en-US" sz="1100" b="0" i="0" u="none" strike="noStrike" cap="none" dirty="0">
                <a:solidFill>
                  <a:srgbClr val="000000"/>
                </a:solidFill>
                <a:effectLst/>
                <a:latin typeface="Arial"/>
                <a:ea typeface="Arial"/>
                <a:cs typeface="Arial"/>
                <a:sym typeface="Arial"/>
              </a:rPr>
              <a:t>nable the financial institutions to support the growth in the private sector?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17364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f76327ca34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f76327ca3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15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f76327ca34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f76327ca34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153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kingdom spends around 3 billion SAR yearly for loans, however, there is a sharp decrease in the budget allocated to loans in 2019 – 2020. </a:t>
            </a:r>
          </a:p>
          <a:p>
            <a:r>
              <a:rPr lang="en-US" dirty="0"/>
              <a:t>Annually, around two thirds of the social development bank budget are loans given out to males, while the remaining third to females.</a:t>
            </a:r>
            <a:endParaRPr lang="ar-SA" dirty="0"/>
          </a:p>
          <a:p>
            <a:r>
              <a:rPr lang="en-US" dirty="0"/>
              <a:t>The first quarter of 2022 indicates a good start, and it might signify that the loan budget might exceed the latest peak in 2021, which shows that the social development bank is including more Saudis into its social system by offering more loans.</a:t>
            </a:r>
          </a:p>
        </p:txBody>
      </p:sp>
    </p:spTree>
    <p:extLst>
      <p:ext uri="{BB962C8B-B14F-4D97-AF65-F5344CB8AC3E}">
        <p14:creationId xmlns:p14="http://schemas.microsoft.com/office/powerpoint/2010/main" val="273284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rgbClr val="191919"/>
              </a:buClr>
              <a:buSzPts val="5200"/>
              <a:buNone/>
              <a:defRPr sz="8500">
                <a:solidFill>
                  <a:srgbClr val="191919"/>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223"/>
        <p:cNvGrpSpPr/>
        <p:nvPr/>
      </p:nvGrpSpPr>
      <p:grpSpPr>
        <a:xfrm>
          <a:off x="0" y="0"/>
          <a:ext cx="0" cy="0"/>
          <a:chOff x="0" y="0"/>
          <a:chExt cx="0" cy="0"/>
        </a:xfrm>
      </p:grpSpPr>
      <p:sp>
        <p:nvSpPr>
          <p:cNvPr id="224" name="Google Shape;224;p16"/>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txBox="1">
            <a:spLocks noGrp="1"/>
          </p:cNvSpPr>
          <p:nvPr>
            <p:ph type="title"/>
          </p:nvPr>
        </p:nvSpPr>
        <p:spPr>
          <a:xfrm>
            <a:off x="720000" y="681325"/>
            <a:ext cx="6035700" cy="1813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7" name="Google Shape;227;p16"/>
          <p:cNvSpPr txBox="1">
            <a:spLocks noGrp="1"/>
          </p:cNvSpPr>
          <p:nvPr>
            <p:ph type="title" idx="2" hasCustomPrompt="1"/>
          </p:nvPr>
        </p:nvSpPr>
        <p:spPr>
          <a:xfrm>
            <a:off x="5814025" y="2879250"/>
            <a:ext cx="25236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6000"/>
              <a:buNone/>
              <a:defRPr sz="15000" b="0">
                <a:solidFill>
                  <a:schemeClr val="accent2"/>
                </a:solidFill>
              </a:defRPr>
            </a:lvl1pPr>
            <a:lvl2pPr lvl="1" algn="ctr" rtl="0">
              <a:spcBef>
                <a:spcPts val="0"/>
              </a:spcBef>
              <a:spcAft>
                <a:spcPts val="0"/>
              </a:spcAft>
              <a:buClr>
                <a:schemeClr val="accent2"/>
              </a:buClr>
              <a:buSzPts val="6000"/>
              <a:buNone/>
              <a:defRPr sz="6000">
                <a:solidFill>
                  <a:schemeClr val="accent2"/>
                </a:solidFill>
              </a:defRPr>
            </a:lvl2pPr>
            <a:lvl3pPr lvl="2" algn="ctr" rtl="0">
              <a:spcBef>
                <a:spcPts val="0"/>
              </a:spcBef>
              <a:spcAft>
                <a:spcPts val="0"/>
              </a:spcAft>
              <a:buClr>
                <a:schemeClr val="accent2"/>
              </a:buClr>
              <a:buSzPts val="6000"/>
              <a:buNone/>
              <a:defRPr sz="6000">
                <a:solidFill>
                  <a:schemeClr val="accent2"/>
                </a:solidFill>
              </a:defRPr>
            </a:lvl3pPr>
            <a:lvl4pPr lvl="3" algn="ctr" rtl="0">
              <a:spcBef>
                <a:spcPts val="0"/>
              </a:spcBef>
              <a:spcAft>
                <a:spcPts val="0"/>
              </a:spcAft>
              <a:buClr>
                <a:schemeClr val="accent2"/>
              </a:buClr>
              <a:buSzPts val="6000"/>
              <a:buNone/>
              <a:defRPr sz="6000">
                <a:solidFill>
                  <a:schemeClr val="accent2"/>
                </a:solidFill>
              </a:defRPr>
            </a:lvl4pPr>
            <a:lvl5pPr lvl="4" algn="ctr" rtl="0">
              <a:spcBef>
                <a:spcPts val="0"/>
              </a:spcBef>
              <a:spcAft>
                <a:spcPts val="0"/>
              </a:spcAft>
              <a:buClr>
                <a:schemeClr val="accent2"/>
              </a:buClr>
              <a:buSzPts val="6000"/>
              <a:buNone/>
              <a:defRPr sz="6000">
                <a:solidFill>
                  <a:schemeClr val="accent2"/>
                </a:solidFill>
              </a:defRPr>
            </a:lvl5pPr>
            <a:lvl6pPr lvl="5" algn="ctr" rtl="0">
              <a:spcBef>
                <a:spcPts val="0"/>
              </a:spcBef>
              <a:spcAft>
                <a:spcPts val="0"/>
              </a:spcAft>
              <a:buClr>
                <a:schemeClr val="accent2"/>
              </a:buClr>
              <a:buSzPts val="6000"/>
              <a:buNone/>
              <a:defRPr sz="6000">
                <a:solidFill>
                  <a:schemeClr val="accent2"/>
                </a:solidFill>
              </a:defRPr>
            </a:lvl6pPr>
            <a:lvl7pPr lvl="6" algn="ctr" rtl="0">
              <a:spcBef>
                <a:spcPts val="0"/>
              </a:spcBef>
              <a:spcAft>
                <a:spcPts val="0"/>
              </a:spcAft>
              <a:buClr>
                <a:schemeClr val="accent2"/>
              </a:buClr>
              <a:buSzPts val="6000"/>
              <a:buNone/>
              <a:defRPr sz="6000">
                <a:solidFill>
                  <a:schemeClr val="accent2"/>
                </a:solidFill>
              </a:defRPr>
            </a:lvl7pPr>
            <a:lvl8pPr lvl="7" algn="ctr" rtl="0">
              <a:spcBef>
                <a:spcPts val="0"/>
              </a:spcBef>
              <a:spcAft>
                <a:spcPts val="0"/>
              </a:spcAft>
              <a:buClr>
                <a:schemeClr val="accent2"/>
              </a:buClr>
              <a:buSzPts val="6000"/>
              <a:buNone/>
              <a:defRPr sz="6000">
                <a:solidFill>
                  <a:schemeClr val="accent2"/>
                </a:solidFill>
              </a:defRPr>
            </a:lvl8pPr>
            <a:lvl9pPr lvl="8" algn="ctr" rtl="0">
              <a:spcBef>
                <a:spcPts val="0"/>
              </a:spcBef>
              <a:spcAft>
                <a:spcPts val="0"/>
              </a:spcAft>
              <a:buClr>
                <a:schemeClr val="accent2"/>
              </a:buClr>
              <a:buSzPts val="6000"/>
              <a:buNone/>
              <a:defRPr sz="6000">
                <a:solidFill>
                  <a:schemeClr val="accent2"/>
                </a:solidFill>
              </a:defRPr>
            </a:lvl9pPr>
          </a:lstStyle>
          <a:p>
            <a:r>
              <a:t>xx%</a:t>
            </a:r>
          </a:p>
        </p:txBody>
      </p:sp>
      <p:sp>
        <p:nvSpPr>
          <p:cNvPr id="228" name="Google Shape;228;p16"/>
          <p:cNvSpPr txBox="1">
            <a:spLocks noGrp="1"/>
          </p:cNvSpPr>
          <p:nvPr>
            <p:ph type="subTitle" idx="1"/>
          </p:nvPr>
        </p:nvSpPr>
        <p:spPr>
          <a:xfrm>
            <a:off x="787175" y="2317500"/>
            <a:ext cx="28884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9" name="Google Shape;229;p16"/>
          <p:cNvGrpSpPr/>
          <p:nvPr/>
        </p:nvGrpSpPr>
        <p:grpSpPr>
          <a:xfrm>
            <a:off x="670096" y="909844"/>
            <a:ext cx="7896403" cy="2860058"/>
            <a:chOff x="670096" y="909844"/>
            <a:chExt cx="7896403" cy="2860058"/>
          </a:xfrm>
        </p:grpSpPr>
        <p:grpSp>
          <p:nvGrpSpPr>
            <p:cNvPr id="230" name="Google Shape;230;p16"/>
            <p:cNvGrpSpPr/>
            <p:nvPr/>
          </p:nvGrpSpPr>
          <p:grpSpPr>
            <a:xfrm>
              <a:off x="670096" y="909844"/>
              <a:ext cx="7896403" cy="2860058"/>
              <a:chOff x="670096" y="909844"/>
              <a:chExt cx="7896403" cy="2860058"/>
            </a:xfrm>
          </p:grpSpPr>
          <p:sp>
            <p:nvSpPr>
              <p:cNvPr id="231" name="Google Shape;231;p16"/>
              <p:cNvSpPr/>
              <p:nvPr/>
            </p:nvSpPr>
            <p:spPr>
              <a:xfrm>
                <a:off x="7963671" y="241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925049" y="361016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5355123" y="909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8424001" y="3579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6"/>
              <p:cNvGrpSpPr/>
              <p:nvPr/>
            </p:nvGrpSpPr>
            <p:grpSpPr>
              <a:xfrm>
                <a:off x="670096" y="3601405"/>
                <a:ext cx="99806" cy="99809"/>
                <a:chOff x="3688596" y="3879680"/>
                <a:chExt cx="99806" cy="99809"/>
              </a:xfrm>
            </p:grpSpPr>
            <p:sp>
              <p:nvSpPr>
                <p:cNvPr id="236" name="Google Shape;236;p1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6"/>
              <p:cNvSpPr/>
              <p:nvPr/>
            </p:nvSpPr>
            <p:spPr>
              <a:xfrm flipH="1">
                <a:off x="5857877" y="28792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6"/>
            <p:cNvSpPr/>
            <p:nvPr/>
          </p:nvSpPr>
          <p:spPr>
            <a:xfrm>
              <a:off x="7004576" y="2173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7574242" y="13523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241"/>
        <p:cNvGrpSpPr/>
        <p:nvPr/>
      </p:nvGrpSpPr>
      <p:grpSpPr>
        <a:xfrm>
          <a:off x="0" y="0"/>
          <a:ext cx="0" cy="0"/>
          <a:chOff x="0" y="0"/>
          <a:chExt cx="0" cy="0"/>
        </a:xfrm>
      </p:grpSpPr>
      <p:sp>
        <p:nvSpPr>
          <p:cNvPr id="242" name="Google Shape;242;p17"/>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txBox="1">
            <a:spLocks noGrp="1"/>
          </p:cNvSpPr>
          <p:nvPr>
            <p:ph type="title"/>
          </p:nvPr>
        </p:nvSpPr>
        <p:spPr>
          <a:xfrm>
            <a:off x="720000" y="681325"/>
            <a:ext cx="6035700" cy="1631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5" name="Google Shape;245;p17"/>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6000"/>
              <a:buNone/>
              <a:defRPr sz="15000" b="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246" name="Google Shape;246;p17"/>
          <p:cNvSpPr txBox="1">
            <a:spLocks noGrp="1"/>
          </p:cNvSpPr>
          <p:nvPr>
            <p:ph type="subTitle" idx="1"/>
          </p:nvPr>
        </p:nvSpPr>
        <p:spPr>
          <a:xfrm>
            <a:off x="787175" y="2322575"/>
            <a:ext cx="2715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7" name="Google Shape;247;p17"/>
          <p:cNvGrpSpPr/>
          <p:nvPr/>
        </p:nvGrpSpPr>
        <p:grpSpPr>
          <a:xfrm>
            <a:off x="883374" y="742244"/>
            <a:ext cx="7477553" cy="3817369"/>
            <a:chOff x="883374" y="742244"/>
            <a:chExt cx="7477553" cy="3817369"/>
          </a:xfrm>
        </p:grpSpPr>
        <p:grpSp>
          <p:nvGrpSpPr>
            <p:cNvPr id="248" name="Google Shape;248;p17"/>
            <p:cNvGrpSpPr/>
            <p:nvPr/>
          </p:nvGrpSpPr>
          <p:grpSpPr>
            <a:xfrm>
              <a:off x="1349196" y="742244"/>
              <a:ext cx="7011731" cy="3817369"/>
              <a:chOff x="1349196" y="742244"/>
              <a:chExt cx="7011731" cy="3817369"/>
            </a:xfrm>
          </p:grpSpPr>
          <p:grpSp>
            <p:nvGrpSpPr>
              <p:cNvPr id="249" name="Google Shape;249;p17"/>
              <p:cNvGrpSpPr/>
              <p:nvPr/>
            </p:nvGrpSpPr>
            <p:grpSpPr>
              <a:xfrm>
                <a:off x="1349196" y="742244"/>
                <a:ext cx="7011731" cy="3817369"/>
                <a:chOff x="1349196" y="742244"/>
                <a:chExt cx="7011731" cy="3817369"/>
              </a:xfrm>
            </p:grpSpPr>
            <p:sp>
              <p:nvSpPr>
                <p:cNvPr id="250" name="Google Shape;250;p17"/>
                <p:cNvSpPr/>
                <p:nvPr/>
              </p:nvSpPr>
              <p:spPr>
                <a:xfrm>
                  <a:off x="2549921" y="34733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5865626" y="4311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5394551" y="24541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6470274" y="7422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4235800" y="2011035"/>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7"/>
                <p:cNvGrpSpPr/>
                <p:nvPr/>
              </p:nvGrpSpPr>
              <p:grpSpPr>
                <a:xfrm>
                  <a:off x="8261121" y="2850605"/>
                  <a:ext cx="99806" cy="99809"/>
                  <a:chOff x="3688596" y="3879680"/>
                  <a:chExt cx="99806" cy="99809"/>
                </a:xfrm>
              </p:grpSpPr>
              <p:sp>
                <p:nvSpPr>
                  <p:cNvPr id="256" name="Google Shape;256;p1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7"/>
                <p:cNvGrpSpPr/>
                <p:nvPr/>
              </p:nvGrpSpPr>
              <p:grpSpPr>
                <a:xfrm>
                  <a:off x="1349196" y="4004505"/>
                  <a:ext cx="99806" cy="99809"/>
                  <a:chOff x="2774196" y="3879680"/>
                  <a:chExt cx="99806" cy="99809"/>
                </a:xfrm>
              </p:grpSpPr>
              <p:sp>
                <p:nvSpPr>
                  <p:cNvPr id="259" name="Google Shape;259;p17"/>
                  <p:cNvSpPr/>
                  <p:nvPr/>
                </p:nvSpPr>
                <p:spPr>
                  <a:xfrm>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flipH="1">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7"/>
                <p:cNvSpPr/>
                <p:nvPr/>
              </p:nvSpPr>
              <p:spPr>
                <a:xfrm flipH="1">
                  <a:off x="3335246" y="44598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p:nvPr/>
            </p:nvSpPr>
            <p:spPr>
              <a:xfrm>
                <a:off x="3964892" y="266636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7"/>
            <p:cNvSpPr/>
            <p:nvPr/>
          </p:nvSpPr>
          <p:spPr>
            <a:xfrm>
              <a:off x="883374" y="32656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264"/>
        <p:cNvGrpSpPr/>
        <p:nvPr/>
      </p:nvGrpSpPr>
      <p:grpSpPr>
        <a:xfrm>
          <a:off x="0" y="0"/>
          <a:ext cx="0" cy="0"/>
          <a:chOff x="0" y="0"/>
          <a:chExt cx="0" cy="0"/>
        </a:xfrm>
      </p:grpSpPr>
      <p:sp>
        <p:nvSpPr>
          <p:cNvPr id="265" name="Google Shape;265;p18"/>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txBox="1">
            <a:spLocks noGrp="1"/>
          </p:cNvSpPr>
          <p:nvPr>
            <p:ph type="title"/>
          </p:nvPr>
        </p:nvSpPr>
        <p:spPr>
          <a:xfrm>
            <a:off x="787175" y="706400"/>
            <a:ext cx="4308300" cy="1615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8" name="Google Shape;268;p18"/>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6000"/>
              <a:buNone/>
              <a:defRPr sz="15000" b="0">
                <a:solidFill>
                  <a:schemeClr val="accent5"/>
                </a:solidFill>
              </a:defRPr>
            </a:lvl1pPr>
            <a:lvl2pPr lvl="1" algn="ctr" rtl="0">
              <a:spcBef>
                <a:spcPts val="0"/>
              </a:spcBef>
              <a:spcAft>
                <a:spcPts val="0"/>
              </a:spcAft>
              <a:buClr>
                <a:schemeClr val="accent5"/>
              </a:buClr>
              <a:buSzPts val="6000"/>
              <a:buNone/>
              <a:defRPr sz="6000">
                <a:solidFill>
                  <a:schemeClr val="accent5"/>
                </a:solidFill>
              </a:defRPr>
            </a:lvl2pPr>
            <a:lvl3pPr lvl="2" algn="ctr" rtl="0">
              <a:spcBef>
                <a:spcPts val="0"/>
              </a:spcBef>
              <a:spcAft>
                <a:spcPts val="0"/>
              </a:spcAft>
              <a:buClr>
                <a:schemeClr val="accent5"/>
              </a:buClr>
              <a:buSzPts val="6000"/>
              <a:buNone/>
              <a:defRPr sz="6000">
                <a:solidFill>
                  <a:schemeClr val="accent5"/>
                </a:solidFill>
              </a:defRPr>
            </a:lvl3pPr>
            <a:lvl4pPr lvl="3" algn="ctr" rtl="0">
              <a:spcBef>
                <a:spcPts val="0"/>
              </a:spcBef>
              <a:spcAft>
                <a:spcPts val="0"/>
              </a:spcAft>
              <a:buClr>
                <a:schemeClr val="accent5"/>
              </a:buClr>
              <a:buSzPts val="6000"/>
              <a:buNone/>
              <a:defRPr sz="6000">
                <a:solidFill>
                  <a:schemeClr val="accent5"/>
                </a:solidFill>
              </a:defRPr>
            </a:lvl4pPr>
            <a:lvl5pPr lvl="4" algn="ctr" rtl="0">
              <a:spcBef>
                <a:spcPts val="0"/>
              </a:spcBef>
              <a:spcAft>
                <a:spcPts val="0"/>
              </a:spcAft>
              <a:buClr>
                <a:schemeClr val="accent5"/>
              </a:buClr>
              <a:buSzPts val="6000"/>
              <a:buNone/>
              <a:defRPr sz="6000">
                <a:solidFill>
                  <a:schemeClr val="accent5"/>
                </a:solidFill>
              </a:defRPr>
            </a:lvl5pPr>
            <a:lvl6pPr lvl="5" algn="ctr" rtl="0">
              <a:spcBef>
                <a:spcPts val="0"/>
              </a:spcBef>
              <a:spcAft>
                <a:spcPts val="0"/>
              </a:spcAft>
              <a:buClr>
                <a:schemeClr val="accent5"/>
              </a:buClr>
              <a:buSzPts val="6000"/>
              <a:buNone/>
              <a:defRPr sz="6000">
                <a:solidFill>
                  <a:schemeClr val="accent5"/>
                </a:solidFill>
              </a:defRPr>
            </a:lvl6pPr>
            <a:lvl7pPr lvl="6" algn="ctr" rtl="0">
              <a:spcBef>
                <a:spcPts val="0"/>
              </a:spcBef>
              <a:spcAft>
                <a:spcPts val="0"/>
              </a:spcAft>
              <a:buClr>
                <a:schemeClr val="accent5"/>
              </a:buClr>
              <a:buSzPts val="6000"/>
              <a:buNone/>
              <a:defRPr sz="6000">
                <a:solidFill>
                  <a:schemeClr val="accent5"/>
                </a:solidFill>
              </a:defRPr>
            </a:lvl7pPr>
            <a:lvl8pPr lvl="7" algn="ctr" rtl="0">
              <a:spcBef>
                <a:spcPts val="0"/>
              </a:spcBef>
              <a:spcAft>
                <a:spcPts val="0"/>
              </a:spcAft>
              <a:buClr>
                <a:schemeClr val="accent5"/>
              </a:buClr>
              <a:buSzPts val="6000"/>
              <a:buNone/>
              <a:defRPr sz="6000">
                <a:solidFill>
                  <a:schemeClr val="accent5"/>
                </a:solidFill>
              </a:defRPr>
            </a:lvl8pPr>
            <a:lvl9pPr lvl="8" algn="ctr" rtl="0">
              <a:spcBef>
                <a:spcPts val="0"/>
              </a:spcBef>
              <a:spcAft>
                <a:spcPts val="0"/>
              </a:spcAft>
              <a:buClr>
                <a:schemeClr val="accent5"/>
              </a:buClr>
              <a:buSzPts val="6000"/>
              <a:buNone/>
              <a:defRPr sz="6000">
                <a:solidFill>
                  <a:schemeClr val="accent5"/>
                </a:solidFill>
              </a:defRPr>
            </a:lvl9pPr>
          </a:lstStyle>
          <a:p>
            <a:r>
              <a:t>xx%</a:t>
            </a:r>
          </a:p>
        </p:txBody>
      </p:sp>
      <p:sp>
        <p:nvSpPr>
          <p:cNvPr id="269" name="Google Shape;269;p18"/>
          <p:cNvSpPr txBox="1">
            <a:spLocks noGrp="1"/>
          </p:cNvSpPr>
          <p:nvPr>
            <p:ph type="subTitle" idx="1"/>
          </p:nvPr>
        </p:nvSpPr>
        <p:spPr>
          <a:xfrm>
            <a:off x="787175" y="2317500"/>
            <a:ext cx="2763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18"/>
          <p:cNvGrpSpPr/>
          <p:nvPr/>
        </p:nvGrpSpPr>
        <p:grpSpPr>
          <a:xfrm>
            <a:off x="1807746" y="835655"/>
            <a:ext cx="6257878" cy="3623612"/>
            <a:chOff x="1807746" y="835655"/>
            <a:chExt cx="6257878" cy="3623612"/>
          </a:xfrm>
        </p:grpSpPr>
        <p:sp>
          <p:nvSpPr>
            <p:cNvPr id="271" name="Google Shape;271;p18"/>
            <p:cNvSpPr/>
            <p:nvPr/>
          </p:nvSpPr>
          <p:spPr>
            <a:xfrm>
              <a:off x="5478826" y="30209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6873324" y="184281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4531706" y="41689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5785423" y="10291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7800642" y="8356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7923126" y="23763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4304056" y="26981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flipH="1">
              <a:off x="1807746" y="31983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flipH="1">
              <a:off x="5577477" y="43595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5">
  <p:cSld name="SECTION_HEADER_1_1_1_1_1">
    <p:spTree>
      <p:nvGrpSpPr>
        <p:cNvPr id="1" name="Shape 280"/>
        <p:cNvGrpSpPr/>
        <p:nvPr/>
      </p:nvGrpSpPr>
      <p:grpSpPr>
        <a:xfrm>
          <a:off x="0" y="0"/>
          <a:ext cx="0" cy="0"/>
          <a:chOff x="0" y="0"/>
          <a:chExt cx="0" cy="0"/>
        </a:xfrm>
      </p:grpSpPr>
      <p:sp>
        <p:nvSpPr>
          <p:cNvPr id="281" name="Google Shape;281;p19"/>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txBox="1">
            <a:spLocks noGrp="1"/>
          </p:cNvSpPr>
          <p:nvPr>
            <p:ph type="title"/>
          </p:nvPr>
        </p:nvSpPr>
        <p:spPr>
          <a:xfrm>
            <a:off x="787175" y="706400"/>
            <a:ext cx="4308300" cy="15681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4" name="Google Shape;284;p19"/>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4"/>
              </a:buClr>
              <a:buSzPts val="6000"/>
              <a:buNone/>
              <a:defRPr sz="15000" b="0">
                <a:solidFill>
                  <a:schemeClr val="accent4"/>
                </a:solidFill>
              </a:defRPr>
            </a:lvl1pPr>
            <a:lvl2pPr lvl="1" algn="ctr" rtl="0">
              <a:spcBef>
                <a:spcPts val="0"/>
              </a:spcBef>
              <a:spcAft>
                <a:spcPts val="0"/>
              </a:spcAft>
              <a:buClr>
                <a:schemeClr val="accent4"/>
              </a:buClr>
              <a:buSzPts val="6000"/>
              <a:buNone/>
              <a:defRPr sz="6000">
                <a:solidFill>
                  <a:schemeClr val="accent4"/>
                </a:solidFill>
              </a:defRPr>
            </a:lvl2pPr>
            <a:lvl3pPr lvl="2" algn="ctr" rtl="0">
              <a:spcBef>
                <a:spcPts val="0"/>
              </a:spcBef>
              <a:spcAft>
                <a:spcPts val="0"/>
              </a:spcAft>
              <a:buClr>
                <a:schemeClr val="accent4"/>
              </a:buClr>
              <a:buSzPts val="6000"/>
              <a:buNone/>
              <a:defRPr sz="6000">
                <a:solidFill>
                  <a:schemeClr val="accent4"/>
                </a:solidFill>
              </a:defRPr>
            </a:lvl3pPr>
            <a:lvl4pPr lvl="3" algn="ctr" rtl="0">
              <a:spcBef>
                <a:spcPts val="0"/>
              </a:spcBef>
              <a:spcAft>
                <a:spcPts val="0"/>
              </a:spcAft>
              <a:buClr>
                <a:schemeClr val="accent4"/>
              </a:buClr>
              <a:buSzPts val="6000"/>
              <a:buNone/>
              <a:defRPr sz="6000">
                <a:solidFill>
                  <a:schemeClr val="accent4"/>
                </a:solidFill>
              </a:defRPr>
            </a:lvl4pPr>
            <a:lvl5pPr lvl="4" algn="ctr" rtl="0">
              <a:spcBef>
                <a:spcPts val="0"/>
              </a:spcBef>
              <a:spcAft>
                <a:spcPts val="0"/>
              </a:spcAft>
              <a:buClr>
                <a:schemeClr val="accent4"/>
              </a:buClr>
              <a:buSzPts val="6000"/>
              <a:buNone/>
              <a:defRPr sz="6000">
                <a:solidFill>
                  <a:schemeClr val="accent4"/>
                </a:solidFill>
              </a:defRPr>
            </a:lvl5pPr>
            <a:lvl6pPr lvl="5" algn="ctr" rtl="0">
              <a:spcBef>
                <a:spcPts val="0"/>
              </a:spcBef>
              <a:spcAft>
                <a:spcPts val="0"/>
              </a:spcAft>
              <a:buClr>
                <a:schemeClr val="accent4"/>
              </a:buClr>
              <a:buSzPts val="6000"/>
              <a:buNone/>
              <a:defRPr sz="6000">
                <a:solidFill>
                  <a:schemeClr val="accent4"/>
                </a:solidFill>
              </a:defRPr>
            </a:lvl6pPr>
            <a:lvl7pPr lvl="6" algn="ctr" rtl="0">
              <a:spcBef>
                <a:spcPts val="0"/>
              </a:spcBef>
              <a:spcAft>
                <a:spcPts val="0"/>
              </a:spcAft>
              <a:buClr>
                <a:schemeClr val="accent4"/>
              </a:buClr>
              <a:buSzPts val="6000"/>
              <a:buNone/>
              <a:defRPr sz="6000">
                <a:solidFill>
                  <a:schemeClr val="accent4"/>
                </a:solidFill>
              </a:defRPr>
            </a:lvl7pPr>
            <a:lvl8pPr lvl="7" algn="ctr" rtl="0">
              <a:spcBef>
                <a:spcPts val="0"/>
              </a:spcBef>
              <a:spcAft>
                <a:spcPts val="0"/>
              </a:spcAft>
              <a:buClr>
                <a:schemeClr val="accent4"/>
              </a:buClr>
              <a:buSzPts val="6000"/>
              <a:buNone/>
              <a:defRPr sz="6000">
                <a:solidFill>
                  <a:schemeClr val="accent4"/>
                </a:solidFill>
              </a:defRPr>
            </a:lvl8pPr>
            <a:lvl9pPr lvl="8" algn="ctr" rtl="0">
              <a:spcBef>
                <a:spcPts val="0"/>
              </a:spcBef>
              <a:spcAft>
                <a:spcPts val="0"/>
              </a:spcAft>
              <a:buClr>
                <a:schemeClr val="accent4"/>
              </a:buClr>
              <a:buSzPts val="6000"/>
              <a:buNone/>
              <a:defRPr sz="6000">
                <a:solidFill>
                  <a:schemeClr val="accent4"/>
                </a:solidFill>
              </a:defRPr>
            </a:lvl9pPr>
          </a:lstStyle>
          <a:p>
            <a:r>
              <a:t>xx%</a:t>
            </a:r>
          </a:p>
        </p:txBody>
      </p:sp>
      <p:sp>
        <p:nvSpPr>
          <p:cNvPr id="285" name="Google Shape;285;p19"/>
          <p:cNvSpPr txBox="1">
            <a:spLocks noGrp="1"/>
          </p:cNvSpPr>
          <p:nvPr>
            <p:ph type="subTitle" idx="1"/>
          </p:nvPr>
        </p:nvSpPr>
        <p:spPr>
          <a:xfrm>
            <a:off x="787175" y="2309788"/>
            <a:ext cx="27408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6" name="Google Shape;286;p19"/>
          <p:cNvGrpSpPr/>
          <p:nvPr/>
        </p:nvGrpSpPr>
        <p:grpSpPr>
          <a:xfrm>
            <a:off x="1050227" y="912894"/>
            <a:ext cx="7255296" cy="3558251"/>
            <a:chOff x="1050227" y="912894"/>
            <a:chExt cx="7255296" cy="3558251"/>
          </a:xfrm>
        </p:grpSpPr>
        <p:sp>
          <p:nvSpPr>
            <p:cNvPr id="287" name="Google Shape;287;p19"/>
            <p:cNvSpPr/>
            <p:nvPr/>
          </p:nvSpPr>
          <p:spPr>
            <a:xfrm>
              <a:off x="8120171" y="10574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996826" y="21500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301306" y="43123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009781" y="2663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470223" y="9128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163026" y="22744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9"/>
            <p:cNvGrpSpPr/>
            <p:nvPr/>
          </p:nvGrpSpPr>
          <p:grpSpPr>
            <a:xfrm>
              <a:off x="2138846" y="3487330"/>
              <a:ext cx="99806" cy="99809"/>
              <a:chOff x="3688596" y="3879680"/>
              <a:chExt cx="99806" cy="99809"/>
            </a:xfrm>
          </p:grpSpPr>
          <p:sp>
            <p:nvSpPr>
              <p:cNvPr id="294" name="Google Shape;294;p1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9"/>
            <p:cNvSpPr/>
            <p:nvPr/>
          </p:nvSpPr>
          <p:spPr>
            <a:xfrm>
              <a:off x="7078631" y="16318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flipH="1">
              <a:off x="3527971" y="19896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flipH="1">
              <a:off x="1050227" y="43714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TITLE_ONLY_1_1_1_1_1">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5" name="Google Shape;345;p23"/>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3"/>
          <p:cNvGrpSpPr/>
          <p:nvPr/>
        </p:nvGrpSpPr>
        <p:grpSpPr>
          <a:xfrm>
            <a:off x="373146" y="466718"/>
            <a:ext cx="8219778" cy="4105559"/>
            <a:chOff x="373146" y="466718"/>
            <a:chExt cx="8219778" cy="4105559"/>
          </a:xfrm>
        </p:grpSpPr>
        <p:grpSp>
          <p:nvGrpSpPr>
            <p:cNvPr id="347" name="Google Shape;347;p23"/>
            <p:cNvGrpSpPr/>
            <p:nvPr/>
          </p:nvGrpSpPr>
          <p:grpSpPr>
            <a:xfrm>
              <a:off x="373146" y="1017730"/>
              <a:ext cx="8219778" cy="3554547"/>
              <a:chOff x="373146" y="1017730"/>
              <a:chExt cx="8219778" cy="3554547"/>
            </a:xfrm>
          </p:grpSpPr>
          <p:sp>
            <p:nvSpPr>
              <p:cNvPr id="348" name="Google Shape;348;p23"/>
              <p:cNvSpPr/>
              <p:nvPr/>
            </p:nvSpPr>
            <p:spPr>
              <a:xfrm>
                <a:off x="4912071" y="15382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2739489"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8423999" y="44125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7584043" y="13343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28073" y="11977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3"/>
              <p:cNvGrpSpPr/>
              <p:nvPr/>
            </p:nvGrpSpPr>
            <p:grpSpPr>
              <a:xfrm>
                <a:off x="373146" y="2093142"/>
                <a:ext cx="99806" cy="99809"/>
                <a:chOff x="3688596" y="3879680"/>
                <a:chExt cx="99806" cy="99809"/>
              </a:xfrm>
            </p:grpSpPr>
            <p:sp>
              <p:nvSpPr>
                <p:cNvPr id="354" name="Google Shape;354;p2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1956521" y="1017730"/>
                <a:ext cx="99806" cy="99809"/>
                <a:chOff x="3688596" y="3879680"/>
                <a:chExt cx="99806" cy="99809"/>
              </a:xfrm>
            </p:grpSpPr>
            <p:sp>
              <p:nvSpPr>
                <p:cNvPr id="357" name="Google Shape;357;p2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23"/>
              <p:cNvSpPr/>
              <p:nvPr/>
            </p:nvSpPr>
            <p:spPr>
              <a:xfrm flipH="1">
                <a:off x="5947296" y="423361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3"/>
            <p:cNvSpPr/>
            <p:nvPr/>
          </p:nvSpPr>
          <p:spPr>
            <a:xfrm>
              <a:off x="8246942" y="4667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7">
  <p:cSld name="TITLE_ONLY_1_1_1_1_1_1_1_1">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26"/>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398" name="Google Shape;398;p26"/>
          <p:cNvGrpSpPr/>
          <p:nvPr/>
        </p:nvGrpSpPr>
        <p:grpSpPr>
          <a:xfrm>
            <a:off x="550102" y="468222"/>
            <a:ext cx="8281024" cy="3927486"/>
            <a:chOff x="550102" y="468222"/>
            <a:chExt cx="8281024" cy="3927486"/>
          </a:xfrm>
        </p:grpSpPr>
        <p:grpSp>
          <p:nvGrpSpPr>
            <p:cNvPr id="399" name="Google Shape;399;p26"/>
            <p:cNvGrpSpPr/>
            <p:nvPr/>
          </p:nvGrpSpPr>
          <p:grpSpPr>
            <a:xfrm>
              <a:off x="550102" y="468222"/>
              <a:ext cx="8281024" cy="3927486"/>
              <a:chOff x="550102" y="468222"/>
              <a:chExt cx="8281024" cy="3927486"/>
            </a:xfrm>
          </p:grpSpPr>
          <p:sp>
            <p:nvSpPr>
              <p:cNvPr id="400" name="Google Shape;400;p26"/>
              <p:cNvSpPr/>
              <p:nvPr/>
            </p:nvSpPr>
            <p:spPr>
              <a:xfrm>
                <a:off x="8731321" y="20380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779406" y="42359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01271" y="944185"/>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719992" y="17243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8495856" y="361425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flipH="1">
                <a:off x="6560596" y="4136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flipH="1">
                <a:off x="550102" y="38811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48751"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6"/>
              <p:cNvGrpSpPr/>
              <p:nvPr/>
            </p:nvGrpSpPr>
            <p:grpSpPr>
              <a:xfrm>
                <a:off x="7759546" y="867730"/>
                <a:ext cx="99806" cy="99809"/>
                <a:chOff x="3688596" y="3879680"/>
                <a:chExt cx="99806" cy="99809"/>
              </a:xfrm>
            </p:grpSpPr>
            <p:sp>
              <p:nvSpPr>
                <p:cNvPr id="409" name="Google Shape;409;p2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1" name="Google Shape;411;p26"/>
            <p:cNvSpPr/>
            <p:nvPr/>
          </p:nvSpPr>
          <p:spPr>
            <a:xfrm>
              <a:off x="2079076" y="41445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9">
  <p:cSld name="TITLE_ONLY_1_1_1_1_1_1_1_1_1_1">
    <p:spTree>
      <p:nvGrpSpPr>
        <p:cNvPr id="1" name="Shape 428"/>
        <p:cNvGrpSpPr/>
        <p:nvPr/>
      </p:nvGrpSpPr>
      <p:grpSpPr>
        <a:xfrm>
          <a:off x="0" y="0"/>
          <a:ext cx="0" cy="0"/>
          <a:chOff x="0" y="0"/>
          <a:chExt cx="0" cy="0"/>
        </a:xfrm>
      </p:grpSpPr>
      <p:sp>
        <p:nvSpPr>
          <p:cNvPr id="429" name="Google Shape;429;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0" name="Google Shape;430;p28"/>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431" name="Google Shape;431;p28"/>
          <p:cNvGrpSpPr/>
          <p:nvPr/>
        </p:nvGrpSpPr>
        <p:grpSpPr>
          <a:xfrm>
            <a:off x="648996" y="264980"/>
            <a:ext cx="7685206" cy="4121659"/>
            <a:chOff x="648996" y="264980"/>
            <a:chExt cx="7685206" cy="4121659"/>
          </a:xfrm>
        </p:grpSpPr>
        <p:grpSp>
          <p:nvGrpSpPr>
            <p:cNvPr id="432" name="Google Shape;432;p28"/>
            <p:cNvGrpSpPr/>
            <p:nvPr/>
          </p:nvGrpSpPr>
          <p:grpSpPr>
            <a:xfrm>
              <a:off x="648996" y="264980"/>
              <a:ext cx="7685206" cy="4121659"/>
              <a:chOff x="648996" y="264980"/>
              <a:chExt cx="7685206" cy="4121659"/>
            </a:xfrm>
          </p:grpSpPr>
          <p:sp>
            <p:nvSpPr>
              <p:cNvPr id="433" name="Google Shape;433;p28"/>
              <p:cNvSpPr/>
              <p:nvPr/>
            </p:nvSpPr>
            <p:spPr>
              <a:xfrm>
                <a:off x="648996" y="22510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748806" y="6515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7561998" y="1047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762014" y="31782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8234396" y="4286830"/>
                <a:ext cx="99806" cy="99809"/>
                <a:chOff x="3688596" y="3879680"/>
                <a:chExt cx="99806" cy="99809"/>
              </a:xfrm>
            </p:grpSpPr>
            <p:sp>
              <p:nvSpPr>
                <p:cNvPr id="438" name="Google Shape;438;p2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28"/>
              <p:cNvSpPr/>
              <p:nvPr/>
            </p:nvSpPr>
            <p:spPr>
              <a:xfrm>
                <a:off x="3614456" y="12275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flipH="1">
                <a:off x="1635021" y="2649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flipH="1">
                <a:off x="1763627" y="41871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28"/>
            <p:cNvSpPr/>
            <p:nvPr/>
          </p:nvSpPr>
          <p:spPr>
            <a:xfrm>
              <a:off x="6913842" y="13001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BLANK_1_1_1_2_1">
    <p:spTree>
      <p:nvGrpSpPr>
        <p:cNvPr id="1" name="Shape 493"/>
        <p:cNvGrpSpPr/>
        <p:nvPr/>
      </p:nvGrpSpPr>
      <p:grpSpPr>
        <a:xfrm>
          <a:off x="0" y="0"/>
          <a:ext cx="0" cy="0"/>
          <a:chOff x="0" y="0"/>
          <a:chExt cx="0" cy="0"/>
        </a:xfrm>
      </p:grpSpPr>
      <p:sp>
        <p:nvSpPr>
          <p:cNvPr id="494" name="Google Shape;494;p3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txBox="1">
            <a:spLocks noGrp="1"/>
          </p:cNvSpPr>
          <p:nvPr>
            <p:ph type="title"/>
          </p:nvPr>
        </p:nvSpPr>
        <p:spPr>
          <a:xfrm>
            <a:off x="1908825" y="1389225"/>
            <a:ext cx="3082500" cy="120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32"/>
          <p:cNvSpPr txBox="1">
            <a:spLocks noGrp="1"/>
          </p:cNvSpPr>
          <p:nvPr>
            <p:ph type="subTitle" idx="1"/>
          </p:nvPr>
        </p:nvSpPr>
        <p:spPr>
          <a:xfrm>
            <a:off x="1908825" y="2684700"/>
            <a:ext cx="3082500" cy="120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808900" y="2451625"/>
            <a:ext cx="27777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 name="Google Shape;18;p3"/>
          <p:cNvGrpSpPr/>
          <p:nvPr/>
        </p:nvGrpSpPr>
        <p:grpSpPr>
          <a:xfrm>
            <a:off x="720006" y="883338"/>
            <a:ext cx="8128549" cy="3770017"/>
            <a:chOff x="720006" y="883338"/>
            <a:chExt cx="8128549" cy="3770017"/>
          </a:xfrm>
        </p:grpSpPr>
        <p:grpSp>
          <p:nvGrpSpPr>
            <p:cNvPr id="19" name="Google Shape;19;p3"/>
            <p:cNvGrpSpPr/>
            <p:nvPr/>
          </p:nvGrpSpPr>
          <p:grpSpPr>
            <a:xfrm>
              <a:off x="720006" y="883338"/>
              <a:ext cx="8128549" cy="3770017"/>
              <a:chOff x="720006" y="883338"/>
              <a:chExt cx="8128549" cy="3770017"/>
            </a:xfrm>
          </p:grpSpPr>
          <p:sp>
            <p:nvSpPr>
              <p:cNvPr id="20" name="Google Shape;20;p3"/>
              <p:cNvSpPr/>
              <p:nvPr/>
            </p:nvSpPr>
            <p:spPr>
              <a:xfrm>
                <a:off x="3413808" y="2901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74676" y="12922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6" y="3427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176148" y="33856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011621" y="2521842"/>
                <a:ext cx="99806" cy="99809"/>
                <a:chOff x="3688596" y="3879680"/>
                <a:chExt cx="99806" cy="99809"/>
              </a:xfrm>
            </p:grpSpPr>
            <p:sp>
              <p:nvSpPr>
                <p:cNvPr id="25" name="Google Shape;25;p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a:off x="6809951" y="19434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86881" y="883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4920296" y="40438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1908477" y="45536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4540873" y="3494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618442" y="26325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1313683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51"/>
        <p:cNvGrpSpPr/>
        <p:nvPr/>
      </p:nvGrpSpPr>
      <p:grpSpPr>
        <a:xfrm>
          <a:off x="0" y="0"/>
          <a:ext cx="0" cy="0"/>
          <a:chOff x="0" y="0"/>
          <a:chExt cx="0" cy="0"/>
        </a:xfrm>
      </p:grpSpPr>
      <p:sp>
        <p:nvSpPr>
          <p:cNvPr id="652" name="Google Shape;652;p40"/>
          <p:cNvSpPr txBox="1">
            <a:spLocks noGrp="1"/>
          </p:cNvSpPr>
          <p:nvPr>
            <p:ph type="title"/>
          </p:nvPr>
        </p:nvSpPr>
        <p:spPr>
          <a:xfrm>
            <a:off x="720000" y="158630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3" name="Google Shape;653;p40"/>
          <p:cNvSpPr txBox="1">
            <a:spLocks noGrp="1"/>
          </p:cNvSpPr>
          <p:nvPr>
            <p:ph type="subTitle" idx="1"/>
          </p:nvPr>
        </p:nvSpPr>
        <p:spPr>
          <a:xfrm>
            <a:off x="720000" y="204900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4" name="Google Shape;654;p40"/>
          <p:cNvSpPr txBox="1">
            <a:spLocks noGrp="1"/>
          </p:cNvSpPr>
          <p:nvPr>
            <p:ph type="title" idx="2"/>
          </p:nvPr>
        </p:nvSpPr>
        <p:spPr>
          <a:xfrm>
            <a:off x="6159289" y="158630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5" name="Google Shape;655;p40"/>
          <p:cNvSpPr txBox="1">
            <a:spLocks noGrp="1"/>
          </p:cNvSpPr>
          <p:nvPr>
            <p:ph type="subTitle" idx="3"/>
          </p:nvPr>
        </p:nvSpPr>
        <p:spPr>
          <a:xfrm>
            <a:off x="6159289" y="204900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6" name="Google Shape;656;p40"/>
          <p:cNvSpPr txBox="1">
            <a:spLocks noGrp="1"/>
          </p:cNvSpPr>
          <p:nvPr>
            <p:ph type="title" idx="4"/>
          </p:nvPr>
        </p:nvSpPr>
        <p:spPr>
          <a:xfrm>
            <a:off x="720000" y="318285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7" name="Google Shape;657;p40"/>
          <p:cNvSpPr txBox="1">
            <a:spLocks noGrp="1"/>
          </p:cNvSpPr>
          <p:nvPr>
            <p:ph type="subTitle" idx="5"/>
          </p:nvPr>
        </p:nvSpPr>
        <p:spPr>
          <a:xfrm>
            <a:off x="720000" y="364555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40"/>
          <p:cNvSpPr txBox="1">
            <a:spLocks noGrp="1"/>
          </p:cNvSpPr>
          <p:nvPr>
            <p:ph type="title" idx="6"/>
          </p:nvPr>
        </p:nvSpPr>
        <p:spPr>
          <a:xfrm>
            <a:off x="6159289" y="318285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9" name="Google Shape;659;p40"/>
          <p:cNvSpPr txBox="1">
            <a:spLocks noGrp="1"/>
          </p:cNvSpPr>
          <p:nvPr>
            <p:ph type="subTitle" idx="7"/>
          </p:nvPr>
        </p:nvSpPr>
        <p:spPr>
          <a:xfrm>
            <a:off x="6159289" y="364555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40"/>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40"/>
          <p:cNvSpPr/>
          <p:nvPr/>
        </p:nvSpPr>
        <p:spPr>
          <a:xfrm>
            <a:off x="25" y="4788450"/>
            <a:ext cx="9144000" cy="35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662" name="Google Shape;662;p40"/>
          <p:cNvGrpSpPr/>
          <p:nvPr/>
        </p:nvGrpSpPr>
        <p:grpSpPr>
          <a:xfrm>
            <a:off x="810696" y="445019"/>
            <a:ext cx="8047178" cy="3746345"/>
            <a:chOff x="810696" y="445019"/>
            <a:chExt cx="8047178" cy="3746345"/>
          </a:xfrm>
        </p:grpSpPr>
        <p:sp>
          <p:nvSpPr>
            <p:cNvPr id="663" name="Google Shape;663;p40"/>
            <p:cNvSpPr/>
            <p:nvPr/>
          </p:nvSpPr>
          <p:spPr>
            <a:xfrm>
              <a:off x="5522546" y="126684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688949" y="15862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3131881" y="30782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1739923" y="4450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3749401" y="15943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40"/>
            <p:cNvGrpSpPr/>
            <p:nvPr/>
          </p:nvGrpSpPr>
          <p:grpSpPr>
            <a:xfrm>
              <a:off x="810696" y="837430"/>
              <a:ext cx="99806" cy="99809"/>
              <a:chOff x="3383796" y="3879680"/>
              <a:chExt cx="99806" cy="99809"/>
            </a:xfrm>
          </p:grpSpPr>
          <p:sp>
            <p:nvSpPr>
              <p:cNvPr id="669" name="Google Shape;669;p40"/>
              <p:cNvSpPr/>
              <p:nvPr/>
            </p:nvSpPr>
            <p:spPr>
              <a:xfrm>
                <a:off x="33837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flipH="1">
                <a:off x="33837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40"/>
            <p:cNvSpPr/>
            <p:nvPr/>
          </p:nvSpPr>
          <p:spPr>
            <a:xfrm flipH="1">
              <a:off x="5158746" y="40915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6945467" y="5400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926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22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365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9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359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76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7"/>
          <p:cNvSpPr txBox="1">
            <a:spLocks noGrp="1"/>
          </p:cNvSpPr>
          <p:nvPr>
            <p:ph type="body" idx="1"/>
          </p:nvPr>
        </p:nvSpPr>
        <p:spPr>
          <a:xfrm>
            <a:off x="705100" y="1600950"/>
            <a:ext cx="4259400" cy="21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83" name="Google Shape;83;p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84" name="Google Shape;84;p7"/>
          <p:cNvGrpSpPr/>
          <p:nvPr/>
        </p:nvGrpSpPr>
        <p:grpSpPr>
          <a:xfrm>
            <a:off x="1263306" y="786881"/>
            <a:ext cx="7083039" cy="3866520"/>
            <a:chOff x="-3069719" y="786881"/>
            <a:chExt cx="7083039" cy="3866520"/>
          </a:xfrm>
        </p:grpSpPr>
        <p:sp>
          <p:nvSpPr>
            <p:cNvPr id="85" name="Google Shape;85;p7"/>
            <p:cNvSpPr/>
            <p:nvPr/>
          </p:nvSpPr>
          <p:spPr>
            <a:xfrm>
              <a:off x="2407546" y="45535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3914676" y="15118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3227018" y="15379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67973" y="4258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631467" y="18268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751751" y="3925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7"/>
            <p:cNvGrpSpPr/>
            <p:nvPr/>
          </p:nvGrpSpPr>
          <p:grpSpPr>
            <a:xfrm>
              <a:off x="3127221" y="4069505"/>
              <a:ext cx="99806" cy="99809"/>
              <a:chOff x="3688596" y="3879680"/>
              <a:chExt cx="99806" cy="99809"/>
            </a:xfrm>
          </p:grpSpPr>
          <p:sp>
            <p:nvSpPr>
              <p:cNvPr id="92" name="Google Shape;92;p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7"/>
            <p:cNvSpPr/>
            <p:nvPr/>
          </p:nvSpPr>
          <p:spPr>
            <a:xfrm>
              <a:off x="-3069719" y="3943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flipH="1">
              <a:off x="-1095704" y="4516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flipH="1">
              <a:off x="2849315" y="7868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01" name="Google Shape;101;p8"/>
          <p:cNvGrpSpPr/>
          <p:nvPr/>
        </p:nvGrpSpPr>
        <p:grpSpPr>
          <a:xfrm>
            <a:off x="892748" y="782638"/>
            <a:ext cx="6910108" cy="3663376"/>
            <a:chOff x="892748" y="782638"/>
            <a:chExt cx="6910108" cy="3663376"/>
          </a:xfrm>
        </p:grpSpPr>
        <p:grpSp>
          <p:nvGrpSpPr>
            <p:cNvPr id="102" name="Google Shape;102;p8"/>
            <p:cNvGrpSpPr/>
            <p:nvPr/>
          </p:nvGrpSpPr>
          <p:grpSpPr>
            <a:xfrm>
              <a:off x="892748" y="782638"/>
              <a:ext cx="6910108" cy="3663376"/>
              <a:chOff x="892748" y="782638"/>
              <a:chExt cx="6910108" cy="3663376"/>
            </a:xfrm>
          </p:grpSpPr>
          <p:grpSp>
            <p:nvGrpSpPr>
              <p:cNvPr id="103" name="Google Shape;103;p8"/>
              <p:cNvGrpSpPr/>
              <p:nvPr/>
            </p:nvGrpSpPr>
            <p:grpSpPr>
              <a:xfrm>
                <a:off x="1565143" y="782638"/>
                <a:ext cx="6237713" cy="3663376"/>
                <a:chOff x="1565143" y="782638"/>
                <a:chExt cx="6237713" cy="3663376"/>
              </a:xfrm>
            </p:grpSpPr>
            <p:sp>
              <p:nvSpPr>
                <p:cNvPr id="104" name="Google Shape;104;p8"/>
                <p:cNvSpPr/>
                <p:nvPr/>
              </p:nvSpPr>
              <p:spPr>
                <a:xfrm>
                  <a:off x="6326646" y="4346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7633931" y="18642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565143" y="12224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2673967" y="7892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3196746" y="4090105"/>
                  <a:ext cx="99806" cy="99809"/>
                  <a:chOff x="3688596" y="3879680"/>
                  <a:chExt cx="99806" cy="99809"/>
                </a:xfrm>
              </p:grpSpPr>
              <p:sp>
                <p:nvSpPr>
                  <p:cNvPr id="109" name="Google Shape;109;p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8"/>
                <p:cNvSpPr/>
                <p:nvPr/>
              </p:nvSpPr>
              <p:spPr>
                <a:xfrm>
                  <a:off x="5044281" y="7826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flipH="1">
                  <a:off x="7157452" y="3052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892748" y="21994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p:nvPr/>
          </p:nvSpPr>
          <p:spPr>
            <a:xfrm>
              <a:off x="7531901" y="1163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3156400" y="1683438"/>
            <a:ext cx="28311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15775" y="2425050"/>
            <a:ext cx="4712700" cy="12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9"/>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9"/>
          <p:cNvGrpSpPr/>
          <p:nvPr/>
        </p:nvGrpSpPr>
        <p:grpSpPr>
          <a:xfrm>
            <a:off x="485951" y="490092"/>
            <a:ext cx="7775897" cy="3768771"/>
            <a:chOff x="485951" y="490092"/>
            <a:chExt cx="7775897" cy="3768771"/>
          </a:xfrm>
        </p:grpSpPr>
        <p:grpSp>
          <p:nvGrpSpPr>
            <p:cNvPr id="121" name="Google Shape;121;p9"/>
            <p:cNvGrpSpPr/>
            <p:nvPr/>
          </p:nvGrpSpPr>
          <p:grpSpPr>
            <a:xfrm>
              <a:off x="1223481" y="490092"/>
              <a:ext cx="6384146" cy="3768771"/>
              <a:chOff x="1223481" y="490092"/>
              <a:chExt cx="6384146" cy="3768771"/>
            </a:xfrm>
          </p:grpSpPr>
          <p:sp>
            <p:nvSpPr>
              <p:cNvPr id="122" name="Google Shape;122;p9"/>
              <p:cNvSpPr/>
              <p:nvPr/>
            </p:nvSpPr>
            <p:spPr>
              <a:xfrm>
                <a:off x="4235683" y="40905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292371" y="4900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180399" y="6337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223481" y="1411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a:off x="2014096" y="4159055"/>
                <a:ext cx="99806" cy="99809"/>
                <a:chOff x="3688596" y="3879680"/>
                <a:chExt cx="99806" cy="99809"/>
              </a:xfrm>
            </p:grpSpPr>
            <p:sp>
              <p:nvSpPr>
                <p:cNvPr id="127" name="Google Shape;127;p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7507821" y="3756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p:nvPr/>
          </p:nvSpPr>
          <p:spPr>
            <a:xfrm>
              <a:off x="485951" y="29672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084792" y="19625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5"/>
        <p:cNvGrpSpPr/>
        <p:nvPr/>
      </p:nvGrpSpPr>
      <p:grpSpPr>
        <a:xfrm>
          <a:off x="0" y="0"/>
          <a:ext cx="0" cy="0"/>
          <a:chOff x="0" y="0"/>
          <a:chExt cx="0" cy="0"/>
        </a:xfrm>
      </p:grpSpPr>
      <p:sp>
        <p:nvSpPr>
          <p:cNvPr id="136" name="Google Shape;136;p11"/>
          <p:cNvSpPr txBox="1">
            <a:spLocks noGrp="1"/>
          </p:cNvSpPr>
          <p:nvPr>
            <p:ph type="title" hasCustomPrompt="1"/>
          </p:nvPr>
        </p:nvSpPr>
        <p:spPr>
          <a:xfrm>
            <a:off x="720000" y="1558475"/>
            <a:ext cx="5297700" cy="15111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37" name="Google Shape;137;p11"/>
          <p:cNvSpPr txBox="1">
            <a:spLocks noGrp="1"/>
          </p:cNvSpPr>
          <p:nvPr>
            <p:ph type="subTitle" idx="1"/>
          </p:nvPr>
        </p:nvSpPr>
        <p:spPr>
          <a:xfrm>
            <a:off x="815950" y="2942625"/>
            <a:ext cx="5201700" cy="4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8" name="Google Shape;138;p11"/>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39" name="Google Shape;139;p11"/>
          <p:cNvGrpSpPr/>
          <p:nvPr/>
        </p:nvGrpSpPr>
        <p:grpSpPr>
          <a:xfrm>
            <a:off x="719998" y="641544"/>
            <a:ext cx="7767629" cy="3787918"/>
            <a:chOff x="719998" y="641544"/>
            <a:chExt cx="7767629" cy="3787918"/>
          </a:xfrm>
        </p:grpSpPr>
        <p:grpSp>
          <p:nvGrpSpPr>
            <p:cNvPr id="140" name="Google Shape;140;p11"/>
            <p:cNvGrpSpPr/>
            <p:nvPr/>
          </p:nvGrpSpPr>
          <p:grpSpPr>
            <a:xfrm>
              <a:off x="719998" y="641544"/>
              <a:ext cx="6915241" cy="3787918"/>
              <a:chOff x="719998" y="641544"/>
              <a:chExt cx="6915241" cy="3787918"/>
            </a:xfrm>
          </p:grpSpPr>
          <p:sp>
            <p:nvSpPr>
              <p:cNvPr id="141" name="Google Shape;141;p11"/>
              <p:cNvSpPr/>
              <p:nvPr/>
            </p:nvSpPr>
            <p:spPr>
              <a:xfrm>
                <a:off x="3053474" y="6415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19998" y="35871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011476" y="42858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11"/>
              <p:cNvGrpSpPr/>
              <p:nvPr/>
            </p:nvGrpSpPr>
            <p:grpSpPr>
              <a:xfrm>
                <a:off x="1725396" y="4269180"/>
                <a:ext cx="99806" cy="99809"/>
                <a:chOff x="3688596" y="3879680"/>
                <a:chExt cx="99806" cy="99809"/>
              </a:xfrm>
            </p:grpSpPr>
            <p:sp>
              <p:nvSpPr>
                <p:cNvPr id="145" name="Google Shape;145;p1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1"/>
              <p:cNvSpPr/>
              <p:nvPr/>
            </p:nvSpPr>
            <p:spPr>
              <a:xfrm>
                <a:off x="7535433" y="103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2361251" y="9503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4119224" y="38491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69876" y="10161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1"/>
            <p:cNvSpPr/>
            <p:nvPr/>
          </p:nvSpPr>
          <p:spPr>
            <a:xfrm>
              <a:off x="5732742" y="11729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1"/>
            <p:cNvGrpSpPr/>
            <p:nvPr/>
          </p:nvGrpSpPr>
          <p:grpSpPr>
            <a:xfrm>
              <a:off x="8387821" y="2072780"/>
              <a:ext cx="99806" cy="99809"/>
              <a:chOff x="3688596" y="3879680"/>
              <a:chExt cx="99806" cy="99809"/>
            </a:xfrm>
          </p:grpSpPr>
          <p:sp>
            <p:nvSpPr>
              <p:cNvPr id="153" name="Google Shape;153;p1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3"/>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13"/>
          <p:cNvSpPr txBox="1">
            <a:spLocks noGrp="1"/>
          </p:cNvSpPr>
          <p:nvPr>
            <p:ph type="title" idx="3" hasCustomPrompt="1"/>
          </p:nvPr>
        </p:nvSpPr>
        <p:spPr>
          <a:xfrm>
            <a:off x="7200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1"/>
          </p:nvPr>
        </p:nvSpPr>
        <p:spPr>
          <a:xfrm>
            <a:off x="720000" y="233666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3"/>
          <p:cNvSpPr txBox="1">
            <a:spLocks noGrp="1"/>
          </p:cNvSpPr>
          <p:nvPr>
            <p:ph type="title" idx="5" hasCustomPrompt="1"/>
          </p:nvPr>
        </p:nvSpPr>
        <p:spPr>
          <a:xfrm>
            <a:off x="34038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6"/>
          </p:nvPr>
        </p:nvSpPr>
        <p:spPr>
          <a:xfrm>
            <a:off x="34038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13"/>
          <p:cNvSpPr txBox="1">
            <a:spLocks noGrp="1"/>
          </p:cNvSpPr>
          <p:nvPr>
            <p:ph type="title" idx="8" hasCustomPrompt="1"/>
          </p:nvPr>
        </p:nvSpPr>
        <p:spPr>
          <a:xfrm>
            <a:off x="60876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9"/>
          </p:nvPr>
        </p:nvSpPr>
        <p:spPr>
          <a:xfrm>
            <a:off x="60876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title" idx="14" hasCustomPrompt="1"/>
          </p:nvPr>
        </p:nvSpPr>
        <p:spPr>
          <a:xfrm>
            <a:off x="7200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5"/>
          </p:nvPr>
        </p:nvSpPr>
        <p:spPr>
          <a:xfrm>
            <a:off x="720000" y="4140778"/>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3"/>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17" hasCustomPrompt="1"/>
          </p:nvPr>
        </p:nvSpPr>
        <p:spPr>
          <a:xfrm>
            <a:off x="34038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18"/>
          </p:nvPr>
        </p:nvSpPr>
        <p:spPr>
          <a:xfrm>
            <a:off x="34038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20" hasCustomPrompt="1"/>
          </p:nvPr>
        </p:nvSpPr>
        <p:spPr>
          <a:xfrm>
            <a:off x="60876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21"/>
          </p:nvPr>
        </p:nvSpPr>
        <p:spPr>
          <a:xfrm>
            <a:off x="60876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6" name="Google Shape;176;p13"/>
          <p:cNvGrpSpPr/>
          <p:nvPr/>
        </p:nvGrpSpPr>
        <p:grpSpPr>
          <a:xfrm>
            <a:off x="307776" y="206869"/>
            <a:ext cx="8692374" cy="4765939"/>
            <a:chOff x="307776" y="206869"/>
            <a:chExt cx="8692374" cy="4765939"/>
          </a:xfrm>
        </p:grpSpPr>
        <p:grpSp>
          <p:nvGrpSpPr>
            <p:cNvPr id="177" name="Google Shape;177;p13"/>
            <p:cNvGrpSpPr/>
            <p:nvPr/>
          </p:nvGrpSpPr>
          <p:grpSpPr>
            <a:xfrm>
              <a:off x="307776" y="206869"/>
              <a:ext cx="8692374" cy="4765939"/>
              <a:chOff x="307776" y="206869"/>
              <a:chExt cx="8692374" cy="4765939"/>
            </a:xfrm>
          </p:grpSpPr>
          <p:sp>
            <p:nvSpPr>
              <p:cNvPr id="178" name="Google Shape;178;p13"/>
              <p:cNvSpPr/>
              <p:nvPr/>
            </p:nvSpPr>
            <p:spPr>
              <a:xfrm>
                <a:off x="358121" y="48656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449424" y="6515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702281" y="48130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7139748" y="206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327646" y="3218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7776" y="37217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3"/>
              <p:cNvGrpSpPr/>
              <p:nvPr/>
            </p:nvGrpSpPr>
            <p:grpSpPr>
              <a:xfrm>
                <a:off x="5088646" y="490092"/>
                <a:ext cx="99806" cy="99809"/>
                <a:chOff x="3688596" y="3879680"/>
                <a:chExt cx="99806" cy="99809"/>
              </a:xfrm>
            </p:grpSpPr>
            <p:sp>
              <p:nvSpPr>
                <p:cNvPr id="185" name="Google Shape;185;p1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3"/>
              <p:cNvSpPr/>
              <p:nvPr/>
            </p:nvSpPr>
            <p:spPr>
              <a:xfrm flipH="1">
                <a:off x="8771396" y="18394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8609392" y="38521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5"/>
        <p:cNvGrpSpPr/>
        <p:nvPr/>
      </p:nvGrpSpPr>
      <p:grpSpPr>
        <a:xfrm>
          <a:off x="0" y="0"/>
          <a:ext cx="0" cy="0"/>
          <a:chOff x="0" y="0"/>
          <a:chExt cx="0" cy="0"/>
        </a:xfrm>
      </p:grpSpPr>
      <p:sp>
        <p:nvSpPr>
          <p:cNvPr id="206" name="Google Shape;206;p15"/>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txBox="1">
            <a:spLocks noGrp="1"/>
          </p:cNvSpPr>
          <p:nvPr>
            <p:ph type="title"/>
          </p:nvPr>
        </p:nvSpPr>
        <p:spPr>
          <a:xfrm>
            <a:off x="720000" y="681325"/>
            <a:ext cx="4893300" cy="2417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9" name="Google Shape;209;p15"/>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15"/>
          <p:cNvSpPr txBox="1">
            <a:spLocks noGrp="1"/>
          </p:cNvSpPr>
          <p:nvPr>
            <p:ph type="subTitle" idx="1"/>
          </p:nvPr>
        </p:nvSpPr>
        <p:spPr>
          <a:xfrm>
            <a:off x="835150" y="3098725"/>
            <a:ext cx="29241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1" name="Google Shape;211;p15"/>
          <p:cNvGrpSpPr/>
          <p:nvPr/>
        </p:nvGrpSpPr>
        <p:grpSpPr>
          <a:xfrm>
            <a:off x="2464601" y="979094"/>
            <a:ext cx="6063322" cy="3471130"/>
            <a:chOff x="2464601" y="979094"/>
            <a:chExt cx="6063322" cy="3471130"/>
          </a:xfrm>
        </p:grpSpPr>
        <p:grpSp>
          <p:nvGrpSpPr>
            <p:cNvPr id="212" name="Google Shape;212;p15"/>
            <p:cNvGrpSpPr/>
            <p:nvPr/>
          </p:nvGrpSpPr>
          <p:grpSpPr>
            <a:xfrm>
              <a:off x="4440171" y="979094"/>
              <a:ext cx="4087753" cy="3471119"/>
              <a:chOff x="4211571" y="902894"/>
              <a:chExt cx="4087753" cy="3471119"/>
            </a:xfrm>
          </p:grpSpPr>
          <p:sp>
            <p:nvSpPr>
              <p:cNvPr id="213" name="Google Shape;213;p15"/>
              <p:cNvSpPr/>
              <p:nvPr/>
            </p:nvSpPr>
            <p:spPr>
              <a:xfrm>
                <a:off x="4782658" y="3446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4211571" y="9328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130399" y="9028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455181" y="9697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a:off x="5295946" y="4274205"/>
                <a:ext cx="99806" cy="99809"/>
                <a:chOff x="3688596" y="3879680"/>
                <a:chExt cx="99806" cy="99809"/>
              </a:xfrm>
            </p:grpSpPr>
            <p:sp>
              <p:nvSpPr>
                <p:cNvPr id="218" name="Google Shape;218;p1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5"/>
              <p:cNvSpPr/>
              <p:nvPr/>
            </p:nvSpPr>
            <p:spPr>
              <a:xfrm flipH="1">
                <a:off x="5997696" y="2698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5"/>
            <p:cNvSpPr/>
            <p:nvPr/>
          </p:nvSpPr>
          <p:spPr>
            <a:xfrm>
              <a:off x="2464601" y="43066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929342" y="39812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1" r:id="rId9"/>
    <p:sldLayoutId id="2147483662" r:id="rId10"/>
    <p:sldLayoutId id="2147483663" r:id="rId11"/>
    <p:sldLayoutId id="2147483664" r:id="rId12"/>
    <p:sldLayoutId id="2147483665" r:id="rId13"/>
    <p:sldLayoutId id="2147483669" r:id="rId14"/>
    <p:sldLayoutId id="2147483672" r:id="rId15"/>
    <p:sldLayoutId id="2147483674" r:id="rId16"/>
    <p:sldLayoutId id="2147483678" r:id="rId17"/>
    <p:sldLayoutId id="2147483691" r:id="rId18"/>
    <p:sldLayoutId id="2147483692" r:id="rId19"/>
    <p:sldLayoutId id="2147483693" r:id="rId20"/>
    <p:sldLayoutId id="2147483694" r:id="rId21"/>
    <p:sldLayoutId id="2147483695"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extLst>
      <p:ext uri="{BB962C8B-B14F-4D97-AF65-F5344CB8AC3E}">
        <p14:creationId xmlns:p14="http://schemas.microsoft.com/office/powerpoint/2010/main" val="3134011211"/>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xfrm>
            <a:off x="4182811" y="623791"/>
            <a:ext cx="5364221" cy="2648700"/>
          </a:xfrm>
          <a:prstGeom prst="rect">
            <a:avLst/>
          </a:prstGeom>
        </p:spPr>
        <p:txBody>
          <a:bodyPr spcFirstLastPara="1" wrap="square" lIns="91425" tIns="91425" rIns="91425" bIns="91425" anchor="ctr" anchorCtr="0">
            <a:noAutofit/>
          </a:bodyPr>
          <a:lstStyle/>
          <a:p>
            <a:pPr lvl="0"/>
            <a:r>
              <a:rPr lang="en-US" sz="5400" dirty="0">
                <a:solidFill>
                  <a:schemeClr val="accent4"/>
                </a:solidFill>
              </a:rPr>
              <a:t>Social Development Bank Data</a:t>
            </a:r>
            <a:endParaRPr sz="4400" b="0" dirty="0">
              <a:solidFill>
                <a:schemeClr val="accent4"/>
              </a:solidFill>
              <a:latin typeface="Titillium Web Light"/>
              <a:ea typeface="Titillium Web Light"/>
              <a:cs typeface="Titillium Web Light"/>
              <a:sym typeface="Titillium Web Light"/>
            </a:endParaRPr>
          </a:p>
        </p:txBody>
      </p:sp>
      <p:grpSp>
        <p:nvGrpSpPr>
          <p:cNvPr id="793" name="Google Shape;793;p53"/>
          <p:cNvGrpSpPr/>
          <p:nvPr/>
        </p:nvGrpSpPr>
        <p:grpSpPr>
          <a:xfrm>
            <a:off x="720023" y="1118374"/>
            <a:ext cx="3217179" cy="2906760"/>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9"/>
        <p:cNvGrpSpPr/>
        <p:nvPr/>
      </p:nvGrpSpPr>
      <p:grpSpPr>
        <a:xfrm>
          <a:off x="0" y="0"/>
          <a:ext cx="0" cy="0"/>
          <a:chOff x="0" y="0"/>
          <a:chExt cx="0" cy="0"/>
        </a:xfrm>
      </p:grpSpPr>
      <p:grpSp>
        <p:nvGrpSpPr>
          <p:cNvPr id="2810" name="Google Shape;2810;p80"/>
          <p:cNvGrpSpPr/>
          <p:nvPr/>
        </p:nvGrpSpPr>
        <p:grpSpPr>
          <a:xfrm>
            <a:off x="3388129" y="3166584"/>
            <a:ext cx="1571277" cy="1022816"/>
            <a:chOff x="6980995" y="445019"/>
            <a:chExt cx="1299328" cy="845792"/>
          </a:xfrm>
        </p:grpSpPr>
        <p:sp>
          <p:nvSpPr>
            <p:cNvPr id="2811" name="Google Shape;2811;p80"/>
            <p:cNvSpPr/>
            <p:nvPr/>
          </p:nvSpPr>
          <p:spPr>
            <a:xfrm>
              <a:off x="7256557" y="1145269"/>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80"/>
            <p:cNvSpPr/>
            <p:nvPr/>
          </p:nvSpPr>
          <p:spPr>
            <a:xfrm>
              <a:off x="7504866" y="962545"/>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80"/>
            <p:cNvSpPr/>
            <p:nvPr/>
          </p:nvSpPr>
          <p:spPr>
            <a:xfrm>
              <a:off x="7192715" y="1032597"/>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80"/>
            <p:cNvSpPr/>
            <p:nvPr/>
          </p:nvSpPr>
          <p:spPr>
            <a:xfrm>
              <a:off x="7726415" y="724199"/>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80"/>
            <p:cNvSpPr/>
            <p:nvPr/>
          </p:nvSpPr>
          <p:spPr>
            <a:xfrm>
              <a:off x="7441024" y="849872"/>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80"/>
            <p:cNvSpPr/>
            <p:nvPr/>
          </p:nvSpPr>
          <p:spPr>
            <a:xfrm>
              <a:off x="6985731" y="698287"/>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80"/>
            <p:cNvSpPr/>
            <p:nvPr/>
          </p:nvSpPr>
          <p:spPr>
            <a:xfrm>
              <a:off x="6980995" y="445019"/>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80"/>
            <p:cNvSpPr/>
            <p:nvPr/>
          </p:nvSpPr>
          <p:spPr>
            <a:xfrm>
              <a:off x="7135485" y="533344"/>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80"/>
            <p:cNvSpPr/>
            <p:nvPr/>
          </p:nvSpPr>
          <p:spPr>
            <a:xfrm>
              <a:off x="7288500" y="932612"/>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80"/>
            <p:cNvSpPr/>
            <p:nvPr/>
          </p:nvSpPr>
          <p:spPr>
            <a:xfrm>
              <a:off x="7822156" y="624259"/>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80"/>
            <p:cNvSpPr/>
            <p:nvPr/>
          </p:nvSpPr>
          <p:spPr>
            <a:xfrm>
              <a:off x="7536765" y="749932"/>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80"/>
          <p:cNvSpPr txBox="1">
            <a:spLocks noGrp="1"/>
          </p:cNvSpPr>
          <p:nvPr>
            <p:ph type="title"/>
          </p:nvPr>
        </p:nvSpPr>
        <p:spPr>
          <a:xfrm>
            <a:off x="720000" y="681325"/>
            <a:ext cx="6035700" cy="16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t>
            </a:r>
            <a:br>
              <a:rPr lang="en" dirty="0"/>
            </a:br>
            <a:r>
              <a:rPr lang="en" dirty="0"/>
              <a:t>munging</a:t>
            </a:r>
            <a:endParaRPr dirty="0"/>
          </a:p>
        </p:txBody>
      </p:sp>
      <p:sp>
        <p:nvSpPr>
          <p:cNvPr id="2823" name="Google Shape;2823;p80"/>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824" name="Google Shape;2824;p80"/>
          <p:cNvSpPr txBox="1">
            <a:spLocks noGrp="1"/>
          </p:cNvSpPr>
          <p:nvPr>
            <p:ph type="subTitle" idx="1"/>
          </p:nvPr>
        </p:nvSpPr>
        <p:spPr>
          <a:xfrm>
            <a:off x="787175" y="2322575"/>
            <a:ext cx="3155048" cy="508500"/>
          </a:xfrm>
          <a:prstGeom prst="rect">
            <a:avLst/>
          </a:prstGeom>
        </p:spPr>
        <p:txBody>
          <a:bodyPr spcFirstLastPara="1" wrap="square" lIns="91425" tIns="91425" rIns="91425" bIns="91425" anchor="ctr" anchorCtr="0">
            <a:noAutofit/>
          </a:bodyPr>
          <a:lstStyle/>
          <a:p>
            <a:pPr marL="0" lvl="0" indent="0">
              <a:buSzPts val="1100"/>
            </a:pPr>
            <a:r>
              <a:rPr lang="en-US" dirty="0"/>
              <a:t>What did we do to clean our data? </a:t>
            </a:r>
          </a:p>
        </p:txBody>
      </p:sp>
      <p:grpSp>
        <p:nvGrpSpPr>
          <p:cNvPr id="2825" name="Google Shape;2825;p80"/>
          <p:cNvGrpSpPr/>
          <p:nvPr/>
        </p:nvGrpSpPr>
        <p:grpSpPr>
          <a:xfrm>
            <a:off x="5964273" y="742249"/>
            <a:ext cx="2459727" cy="2108357"/>
            <a:chOff x="5964273" y="589849"/>
            <a:chExt cx="2459727" cy="2108357"/>
          </a:xfrm>
        </p:grpSpPr>
        <p:grpSp>
          <p:nvGrpSpPr>
            <p:cNvPr id="2826" name="Google Shape;2826;p80"/>
            <p:cNvGrpSpPr/>
            <p:nvPr/>
          </p:nvGrpSpPr>
          <p:grpSpPr>
            <a:xfrm>
              <a:off x="5964273" y="589849"/>
              <a:ext cx="2459727" cy="2108357"/>
              <a:chOff x="1187043" y="662769"/>
              <a:chExt cx="2921985" cy="2504582"/>
            </a:xfrm>
          </p:grpSpPr>
          <p:sp>
            <p:nvSpPr>
              <p:cNvPr id="2827" name="Google Shape;2827;p80"/>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80"/>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80"/>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80"/>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80"/>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80"/>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80"/>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80"/>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80"/>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80"/>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7" name="Google Shape;2837;p80"/>
            <p:cNvGrpSpPr/>
            <p:nvPr/>
          </p:nvGrpSpPr>
          <p:grpSpPr>
            <a:xfrm>
              <a:off x="6811475" y="1531633"/>
              <a:ext cx="629072" cy="735415"/>
              <a:chOff x="2193460" y="1781543"/>
              <a:chExt cx="747293" cy="873622"/>
            </a:xfrm>
          </p:grpSpPr>
          <p:sp>
            <p:nvSpPr>
              <p:cNvPr id="2838" name="Google Shape;2838;p80"/>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80"/>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80"/>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80"/>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80"/>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80"/>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80"/>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80"/>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80"/>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80"/>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80"/>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80"/>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80"/>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80"/>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80"/>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80"/>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80"/>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80"/>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80"/>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80"/>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80"/>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80"/>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80"/>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80"/>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80"/>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80"/>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80"/>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80"/>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80"/>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80"/>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80"/>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69" name="Google Shape;2869;p80"/>
          <p:cNvGrpSpPr/>
          <p:nvPr/>
        </p:nvGrpSpPr>
        <p:grpSpPr>
          <a:xfrm>
            <a:off x="4251779" y="3166576"/>
            <a:ext cx="1513649" cy="1300818"/>
            <a:chOff x="1455055" y="2629044"/>
            <a:chExt cx="1395068" cy="1198910"/>
          </a:xfrm>
        </p:grpSpPr>
        <p:sp>
          <p:nvSpPr>
            <p:cNvPr id="2870" name="Google Shape;2870;p80"/>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80"/>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80"/>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80"/>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80"/>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80"/>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80"/>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80"/>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80"/>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80"/>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80"/>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80"/>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80"/>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80"/>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80"/>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80"/>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80"/>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80"/>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80"/>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372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1"/>
        <p:cNvGrpSpPr/>
        <p:nvPr/>
      </p:nvGrpSpPr>
      <p:grpSpPr>
        <a:xfrm>
          <a:off x="0" y="0"/>
          <a:ext cx="0" cy="0"/>
          <a:chOff x="0" y="0"/>
          <a:chExt cx="0" cy="0"/>
        </a:xfrm>
      </p:grpSpPr>
      <p:sp>
        <p:nvSpPr>
          <p:cNvPr id="3112" name="Google Shape;3112;p83"/>
          <p:cNvSpPr txBox="1">
            <a:spLocks noGrp="1"/>
          </p:cNvSpPr>
          <p:nvPr>
            <p:ph type="title" idx="8"/>
          </p:nvPr>
        </p:nvSpPr>
        <p:spPr>
          <a:xfrm>
            <a:off x="720000" y="11641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Preparation</a:t>
            </a:r>
            <a:endParaRPr dirty="0"/>
          </a:p>
        </p:txBody>
      </p:sp>
      <p:sp>
        <p:nvSpPr>
          <p:cNvPr id="84" name="Google Shape;3249;p86">
            <a:extLst>
              <a:ext uri="{FF2B5EF4-FFF2-40B4-BE49-F238E27FC236}">
                <a16:creationId xmlns:a16="http://schemas.microsoft.com/office/drawing/2014/main" id="{32C9E1E1-2C49-107D-A3D8-8F7D21EA8B3F}"/>
              </a:ext>
            </a:extLst>
          </p:cNvPr>
          <p:cNvSpPr txBox="1"/>
          <p:nvPr/>
        </p:nvSpPr>
        <p:spPr>
          <a:xfrm>
            <a:off x="720000" y="786692"/>
            <a:ext cx="7704000" cy="3107353"/>
          </a:xfrm>
          <a:prstGeom prst="rect">
            <a:avLst/>
          </a:prstGeom>
          <a:noFill/>
          <a:ln>
            <a:noFill/>
          </a:ln>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1200"/>
              </a:spcAft>
              <a:buClr>
                <a:srgbClr val="000000"/>
              </a:buClr>
              <a:buSzTx/>
              <a:buFont typeface="+mj-lt"/>
              <a:buAutoNum type="arabicPeriod"/>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Initial preparation for concatenation:</a:t>
            </a: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1.1.      Unifying column names </a:t>
            </a: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1.2.     </a:t>
            </a:r>
            <a:r>
              <a:rPr kumimoji="0" lang="en-US" sz="1400" b="0" i="0" u="none" strike="noStrike" kern="0" cap="none" spc="0" normalizeH="0" baseline="0" noProof="0" dirty="0">
                <a:ln>
                  <a:noFill/>
                </a:ln>
                <a:solidFill>
                  <a:srgbClr val="000000"/>
                </a:solidFill>
                <a:effectLst/>
                <a:uLnTx/>
                <a:uFillTx/>
                <a:latin typeface="Montserrat"/>
                <a:ea typeface="Montserrat"/>
                <a:cs typeface="Montserrat"/>
                <a:sym typeface="Montserrat"/>
              </a:rPr>
              <a:t>Adding</a:t>
            </a: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missing columns and filling them with </a:t>
            </a:r>
            <a:r>
              <a:rPr kumimoji="0" lang="en-US" sz="1400" b="0" i="0" u="none" strike="noStrike" kern="0" cap="none" spc="0" normalizeH="0" baseline="0" noProof="0" dirty="0">
                <a:ln>
                  <a:noFill/>
                </a:ln>
                <a:solidFill>
                  <a:srgbClr val="000000"/>
                </a:solidFill>
                <a:effectLst/>
                <a:uLnTx/>
                <a:uFillTx/>
                <a:latin typeface="Montserrat"/>
                <a:ea typeface="Montserrat"/>
                <a:cs typeface="Montserrat"/>
                <a:sym typeface="Montserrat"/>
              </a:rPr>
              <a:t>’</a:t>
            </a:r>
            <a:r>
              <a:rPr kumimoji="0" lang="ar-SA" sz="1600" b="1" i="0" u="none" strike="noStrike" kern="0" cap="none" spc="0" normalizeH="0" baseline="0" noProof="0" dirty="0">
                <a:ln>
                  <a:noFill/>
                </a:ln>
                <a:solidFill>
                  <a:srgbClr val="000000"/>
                </a:solidFill>
                <a:effectLst/>
                <a:uLnTx/>
                <a:uFillTx/>
                <a:latin typeface="Times New Roman" panose="02020603050405020304" pitchFamily="18" charset="0"/>
                <a:ea typeface="Montserrat"/>
                <a:cs typeface="Times New Roman" panose="02020603050405020304" pitchFamily="18" charset="0"/>
                <a:sym typeface="Montserrat"/>
              </a:rPr>
              <a:t>غير معروف</a:t>
            </a:r>
            <a:r>
              <a:rPr kumimoji="0" lang="en-US" sz="1400" b="0" i="0" u="none" strike="noStrike" kern="0" cap="none" spc="0" normalizeH="0" baseline="0" noProof="0" dirty="0">
                <a:ln>
                  <a:noFill/>
                </a:ln>
                <a:solidFill>
                  <a:srgbClr val="000000"/>
                </a:solidFill>
                <a:effectLst/>
                <a:uLnTx/>
                <a:uFillTx/>
                <a:latin typeface="Montserrat"/>
                <a:ea typeface="Montserrat"/>
                <a:cs typeface="Montserrat"/>
                <a:sym typeface="Montserrat"/>
              </a:rPr>
              <a:t>’</a:t>
            </a: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1.3.     Rearranging columns for unification</a:t>
            </a:r>
          </a:p>
          <a:p>
            <a:pPr marL="342900" marR="0" lvl="0" indent="-342900" algn="l" defTabSz="914400" rtl="0" eaLnBrk="1" fontAlgn="auto" latinLnBrk="0" hangingPunct="1">
              <a:lnSpc>
                <a:spcPct val="100000"/>
              </a:lnSpc>
              <a:spcBef>
                <a:spcPts val="0"/>
              </a:spcBef>
              <a:spcAft>
                <a:spcPts val="1200"/>
              </a:spcAft>
              <a:buClr>
                <a:srgbClr val="000000"/>
              </a:buClr>
              <a:buSzTx/>
              <a:buFont typeface="Arial"/>
              <a:buAutoNum type="arabicPeriod" startAt="2"/>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Concatenation</a:t>
            </a:r>
          </a:p>
          <a:p>
            <a:pPr marL="342900" marR="0" lvl="0" indent="-342900" algn="l" defTabSz="914400" rtl="0" eaLnBrk="1" fontAlgn="auto" latinLnBrk="0" hangingPunct="1">
              <a:lnSpc>
                <a:spcPct val="100000"/>
              </a:lnSpc>
              <a:spcBef>
                <a:spcPts val="0"/>
              </a:spcBef>
              <a:spcAft>
                <a:spcPts val="1200"/>
              </a:spcAft>
              <a:buClr>
                <a:srgbClr val="000000"/>
              </a:buClr>
              <a:buSzTx/>
              <a:buFont typeface="Arial"/>
              <a:buAutoNum type="arabicPeriod" startAt="2"/>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Preparation for analysis:</a:t>
            </a:r>
          </a:p>
          <a:p>
            <a:pPr marL="0" marR="0" lvl="2"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3.1       Unifying values across each column across the years</a:t>
            </a:r>
          </a:p>
          <a:p>
            <a:pPr marL="0" marR="0" lvl="2"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3.2      Filling </a:t>
            </a:r>
            <a:r>
              <a:rPr kumimoji="0" lang="en" sz="1400" b="0" i="0" u="none" strike="noStrike" kern="0" cap="none" spc="0" normalizeH="0" baseline="0" noProof="0" dirty="0" err="1">
                <a:ln>
                  <a:noFill/>
                </a:ln>
                <a:solidFill>
                  <a:srgbClr val="000000"/>
                </a:solidFill>
                <a:effectLst/>
                <a:uLnTx/>
                <a:uFillTx/>
                <a:latin typeface="Montserrat"/>
                <a:ea typeface="Montserrat"/>
                <a:cs typeface="Montserrat"/>
                <a:sym typeface="Montserrat"/>
              </a:rPr>
              <a:t>NaN</a:t>
            </a: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values with “</a:t>
            </a:r>
            <a:r>
              <a:rPr kumimoji="0" lang="ar-SA" sz="1400" b="0" i="0" u="none" strike="noStrike" kern="0" cap="none" spc="0" normalizeH="0" baseline="0" noProof="0" dirty="0">
                <a:ln>
                  <a:noFill/>
                </a:ln>
                <a:solidFill>
                  <a:srgbClr val="000000"/>
                </a:solidFill>
                <a:effectLst/>
                <a:uLnTx/>
                <a:uFillTx/>
                <a:latin typeface="Montserrat"/>
                <a:ea typeface="Montserrat"/>
                <a:cs typeface="Montserrat"/>
                <a:sym typeface="Montserrat"/>
              </a:rPr>
              <a:t>غير معروف</a:t>
            </a: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a:t>
            </a: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endPar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grpSp>
        <p:nvGrpSpPr>
          <p:cNvPr id="10" name="Group 9">
            <a:extLst>
              <a:ext uri="{FF2B5EF4-FFF2-40B4-BE49-F238E27FC236}">
                <a16:creationId xmlns:a16="http://schemas.microsoft.com/office/drawing/2014/main" id="{07E9E4FB-CBDD-38C9-9D44-7FB803D1CB40}"/>
              </a:ext>
            </a:extLst>
          </p:cNvPr>
          <p:cNvGrpSpPr/>
          <p:nvPr/>
        </p:nvGrpSpPr>
        <p:grpSpPr>
          <a:xfrm>
            <a:off x="0" y="2216428"/>
            <a:ext cx="9144000" cy="813073"/>
            <a:chOff x="0" y="979342"/>
            <a:chExt cx="9144000" cy="813073"/>
          </a:xfrm>
        </p:grpSpPr>
        <p:pic>
          <p:nvPicPr>
            <p:cNvPr id="7" name="Picture 6">
              <a:extLst>
                <a:ext uri="{FF2B5EF4-FFF2-40B4-BE49-F238E27FC236}">
                  <a16:creationId xmlns:a16="http://schemas.microsoft.com/office/drawing/2014/main" id="{7297EE21-2034-27F8-FC46-0F210386CB09}"/>
                </a:ext>
              </a:extLst>
            </p:cNvPr>
            <p:cNvPicPr>
              <a:picLocks noChangeAspect="1"/>
            </p:cNvPicPr>
            <p:nvPr/>
          </p:nvPicPr>
          <p:blipFill>
            <a:blip r:embed="rId3"/>
            <a:stretch>
              <a:fillRect/>
            </a:stretch>
          </p:blipFill>
          <p:spPr>
            <a:xfrm>
              <a:off x="0" y="1447823"/>
              <a:ext cx="9144000" cy="344592"/>
            </a:xfrm>
            <a:prstGeom prst="rect">
              <a:avLst/>
            </a:prstGeom>
          </p:spPr>
        </p:pic>
        <p:sp>
          <p:nvSpPr>
            <p:cNvPr id="93" name="Google Shape;3249;p86">
              <a:extLst>
                <a:ext uri="{FF2B5EF4-FFF2-40B4-BE49-F238E27FC236}">
                  <a16:creationId xmlns:a16="http://schemas.microsoft.com/office/drawing/2014/main" id="{4C6250B1-DA20-F9C2-D235-E924915C29BA}"/>
                </a:ext>
              </a:extLst>
            </p:cNvPr>
            <p:cNvSpPr txBox="1"/>
            <p:nvPr/>
          </p:nvSpPr>
          <p:spPr>
            <a:xfrm>
              <a:off x="3817626" y="979342"/>
              <a:ext cx="1508748" cy="680561"/>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Montserrat"/>
                  <a:ea typeface="Montserrat"/>
                  <a:cs typeface="Montserrat"/>
                  <a:sym typeface="Montserrat"/>
                </a:rPr>
                <a:t>(2018-2020)</a:t>
              </a:r>
              <a:endParaRPr kumimoji="0" sz="18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grpSp>
      <p:grpSp>
        <p:nvGrpSpPr>
          <p:cNvPr id="13" name="Group 12">
            <a:extLst>
              <a:ext uri="{FF2B5EF4-FFF2-40B4-BE49-F238E27FC236}">
                <a16:creationId xmlns:a16="http://schemas.microsoft.com/office/drawing/2014/main" id="{C88B7D86-F352-6C1F-F8DE-098BFB7AFE34}"/>
              </a:ext>
            </a:extLst>
          </p:cNvPr>
          <p:cNvGrpSpPr/>
          <p:nvPr/>
        </p:nvGrpSpPr>
        <p:grpSpPr>
          <a:xfrm>
            <a:off x="0" y="3164030"/>
            <a:ext cx="9144000" cy="919522"/>
            <a:chOff x="0" y="1829734"/>
            <a:chExt cx="9144000" cy="919522"/>
          </a:xfrm>
        </p:grpSpPr>
        <p:pic>
          <p:nvPicPr>
            <p:cNvPr id="5" name="Picture 4">
              <a:extLst>
                <a:ext uri="{FF2B5EF4-FFF2-40B4-BE49-F238E27FC236}">
                  <a16:creationId xmlns:a16="http://schemas.microsoft.com/office/drawing/2014/main" id="{1DA3FFBF-B010-4185-741F-92D22C923835}"/>
                </a:ext>
              </a:extLst>
            </p:cNvPr>
            <p:cNvPicPr>
              <a:picLocks noChangeAspect="1"/>
            </p:cNvPicPr>
            <p:nvPr/>
          </p:nvPicPr>
          <p:blipFill>
            <a:blip r:embed="rId4"/>
            <a:stretch>
              <a:fillRect/>
            </a:stretch>
          </p:blipFill>
          <p:spPr>
            <a:xfrm>
              <a:off x="0" y="2286345"/>
              <a:ext cx="9144000" cy="462911"/>
            </a:xfrm>
            <a:prstGeom prst="rect">
              <a:avLst/>
            </a:prstGeom>
          </p:spPr>
        </p:pic>
        <p:sp>
          <p:nvSpPr>
            <p:cNvPr id="95" name="Google Shape;3249;p86">
              <a:extLst>
                <a:ext uri="{FF2B5EF4-FFF2-40B4-BE49-F238E27FC236}">
                  <a16:creationId xmlns:a16="http://schemas.microsoft.com/office/drawing/2014/main" id="{B2216605-38CA-F954-F2E1-03A429DC8A5F}"/>
                </a:ext>
              </a:extLst>
            </p:cNvPr>
            <p:cNvSpPr txBox="1"/>
            <p:nvPr/>
          </p:nvSpPr>
          <p:spPr>
            <a:xfrm>
              <a:off x="3816596" y="1829734"/>
              <a:ext cx="1508748" cy="680561"/>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120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Montserrat"/>
                  <a:ea typeface="Montserrat"/>
                  <a:cs typeface="Montserrat"/>
                  <a:sym typeface="Montserrat"/>
                </a:rPr>
                <a:t>2021</a:t>
              </a:r>
              <a:endParaRPr kumimoji="0" sz="18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grpSp>
      <p:grpSp>
        <p:nvGrpSpPr>
          <p:cNvPr id="11" name="Group 10">
            <a:extLst>
              <a:ext uri="{FF2B5EF4-FFF2-40B4-BE49-F238E27FC236}">
                <a16:creationId xmlns:a16="http://schemas.microsoft.com/office/drawing/2014/main" id="{6EC935BD-D577-FBF3-43C6-5A9AC89E7B08}"/>
              </a:ext>
            </a:extLst>
          </p:cNvPr>
          <p:cNvGrpSpPr/>
          <p:nvPr/>
        </p:nvGrpSpPr>
        <p:grpSpPr>
          <a:xfrm>
            <a:off x="0" y="4189400"/>
            <a:ext cx="9144000" cy="680561"/>
            <a:chOff x="-1030" y="2628964"/>
            <a:chExt cx="9144000" cy="680561"/>
          </a:xfrm>
        </p:grpSpPr>
        <p:pic>
          <p:nvPicPr>
            <p:cNvPr id="9" name="Picture 8">
              <a:extLst>
                <a:ext uri="{FF2B5EF4-FFF2-40B4-BE49-F238E27FC236}">
                  <a16:creationId xmlns:a16="http://schemas.microsoft.com/office/drawing/2014/main" id="{9831ABDB-5158-9182-D1D9-5373C0F244AF}"/>
                </a:ext>
              </a:extLst>
            </p:cNvPr>
            <p:cNvPicPr>
              <a:picLocks noChangeAspect="1"/>
            </p:cNvPicPr>
            <p:nvPr/>
          </p:nvPicPr>
          <p:blipFill>
            <a:blip r:embed="rId5"/>
            <a:stretch>
              <a:fillRect/>
            </a:stretch>
          </p:blipFill>
          <p:spPr>
            <a:xfrm>
              <a:off x="-1030" y="3046272"/>
              <a:ext cx="9144000" cy="176902"/>
            </a:xfrm>
            <a:prstGeom prst="rect">
              <a:avLst/>
            </a:prstGeom>
          </p:spPr>
        </p:pic>
        <p:sp>
          <p:nvSpPr>
            <p:cNvPr id="96" name="Google Shape;3249;p86">
              <a:extLst>
                <a:ext uri="{FF2B5EF4-FFF2-40B4-BE49-F238E27FC236}">
                  <a16:creationId xmlns:a16="http://schemas.microsoft.com/office/drawing/2014/main" id="{73B82EAE-7C2B-E261-A276-DB037FCE20C8}"/>
                </a:ext>
              </a:extLst>
            </p:cNvPr>
            <p:cNvSpPr txBox="1"/>
            <p:nvPr/>
          </p:nvSpPr>
          <p:spPr>
            <a:xfrm>
              <a:off x="3816596" y="2628964"/>
              <a:ext cx="1508748" cy="680561"/>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120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Montserrat"/>
                  <a:ea typeface="Montserrat"/>
                  <a:cs typeface="Montserrat"/>
                  <a:sym typeface="Montserrat"/>
                </a:rPr>
                <a:t>2022</a:t>
              </a:r>
              <a:endParaRPr kumimoji="0" sz="18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grpSp>
      <p:pic>
        <p:nvPicPr>
          <p:cNvPr id="18" name="Picture 17" descr="Text&#10;&#10;Description automatically generated">
            <a:extLst>
              <a:ext uri="{FF2B5EF4-FFF2-40B4-BE49-F238E27FC236}">
                <a16:creationId xmlns:a16="http://schemas.microsoft.com/office/drawing/2014/main" id="{40CFB8D4-58E0-E9C2-4F68-604FC94CF8D8}"/>
              </a:ext>
            </a:extLst>
          </p:cNvPr>
          <p:cNvPicPr>
            <a:picLocks noChangeAspect="1"/>
          </p:cNvPicPr>
          <p:nvPr/>
        </p:nvPicPr>
        <p:blipFill>
          <a:blip r:embed="rId6"/>
          <a:stretch>
            <a:fillRect/>
          </a:stretch>
        </p:blipFill>
        <p:spPr>
          <a:xfrm>
            <a:off x="2139945" y="359890"/>
            <a:ext cx="4864100" cy="4203700"/>
          </a:xfrm>
          <a:prstGeom prst="rect">
            <a:avLst/>
          </a:prstGeom>
        </p:spPr>
      </p:pic>
    </p:spTree>
    <p:extLst>
      <p:ext uri="{BB962C8B-B14F-4D97-AF65-F5344CB8AC3E}">
        <p14:creationId xmlns:p14="http://schemas.microsoft.com/office/powerpoint/2010/main" val="421373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13"/>
                                        </p:tgtEl>
                                        <p:attrNameLst>
                                          <p:attrName>ppt_x</p:attrName>
                                        </p:attrNameLst>
                                      </p:cBhvr>
                                      <p:tavLst>
                                        <p:tav tm="0">
                                          <p:val>
                                            <p:strVal val="ppt_x"/>
                                          </p:val>
                                        </p:tav>
                                        <p:tav tm="100000">
                                          <p:val>
                                            <p:strVal val="ppt_x"/>
                                          </p:val>
                                        </p:tav>
                                      </p:tavLst>
                                    </p:anim>
                                    <p:anim calcmode="lin" valueType="num">
                                      <p:cBhvr additive="base">
                                        <p:cTn id="41" dur="500"/>
                                        <p:tgtEl>
                                          <p:spTgt spid="13"/>
                                        </p:tgtEl>
                                        <p:attrNameLst>
                                          <p:attrName>ppt_y</p:attrName>
                                        </p:attrNameLst>
                                      </p:cBhvr>
                                      <p:tavLst>
                                        <p:tav tm="0">
                                          <p:val>
                                            <p:strVal val="ppt_y"/>
                                          </p:val>
                                        </p:tav>
                                        <p:tav tm="100000">
                                          <p:val>
                                            <p:strVal val="1+ppt_h/2"/>
                                          </p:val>
                                        </p:tav>
                                      </p:tavLst>
                                    </p:anim>
                                    <p:set>
                                      <p:cBhvr>
                                        <p:cTn id="42" dur="1" fill="hold">
                                          <p:stCondLst>
                                            <p:cond delay="499"/>
                                          </p:stCondLst>
                                        </p:cTn>
                                        <p:tgtEl>
                                          <p:spTgt spid="13"/>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1"/>
                                        </p:tgtEl>
                                        <p:attrNameLst>
                                          <p:attrName>ppt_x</p:attrName>
                                        </p:attrNameLst>
                                      </p:cBhvr>
                                      <p:tavLst>
                                        <p:tav tm="0">
                                          <p:val>
                                            <p:strVal val="ppt_x"/>
                                          </p:val>
                                        </p:tav>
                                        <p:tav tm="100000">
                                          <p:val>
                                            <p:strVal val="ppt_x"/>
                                          </p:val>
                                        </p:tav>
                                      </p:tavLst>
                                    </p:anim>
                                    <p:anim calcmode="lin" valueType="num">
                                      <p:cBhvr additive="base">
                                        <p:cTn id="45" dur="500"/>
                                        <p:tgtEl>
                                          <p:spTgt spid="11"/>
                                        </p:tgtEl>
                                        <p:attrNameLst>
                                          <p:attrName>ppt_y</p:attrName>
                                        </p:attrNameLst>
                                      </p:cBhvr>
                                      <p:tavLst>
                                        <p:tav tm="0">
                                          <p:val>
                                            <p:strVal val="ppt_y"/>
                                          </p:val>
                                        </p:tav>
                                        <p:tav tm="100000">
                                          <p:val>
                                            <p:strVal val="1+ppt_h/2"/>
                                          </p:val>
                                        </p:tav>
                                      </p:tavLst>
                                    </p:anim>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nodeType="clickEffect">
                                  <p:stCondLst>
                                    <p:cond delay="0"/>
                                  </p:stCondLst>
                                  <p:childTnLst>
                                    <p:anim calcmode="lin" valueType="num">
                                      <p:cBhvr additive="base">
                                        <p:cTn id="68" dur="500"/>
                                        <p:tgtEl>
                                          <p:spTgt spid="18"/>
                                        </p:tgtEl>
                                        <p:attrNameLst>
                                          <p:attrName>ppt_x</p:attrName>
                                        </p:attrNameLst>
                                      </p:cBhvr>
                                      <p:tavLst>
                                        <p:tav tm="0">
                                          <p:val>
                                            <p:strVal val="ppt_x"/>
                                          </p:val>
                                        </p:tav>
                                        <p:tav tm="100000">
                                          <p:val>
                                            <p:strVal val="ppt_x"/>
                                          </p:val>
                                        </p:tav>
                                      </p:tavLst>
                                    </p:anim>
                                    <p:anim calcmode="lin" valueType="num">
                                      <p:cBhvr additive="base">
                                        <p:cTn id="69" dur="500"/>
                                        <p:tgtEl>
                                          <p:spTgt spid="18"/>
                                        </p:tgtEl>
                                        <p:attrNameLst>
                                          <p:attrName>ppt_y</p:attrName>
                                        </p:attrNameLst>
                                      </p:cBhvr>
                                      <p:tavLst>
                                        <p:tav tm="0">
                                          <p:val>
                                            <p:strVal val="ppt_y"/>
                                          </p:val>
                                        </p:tav>
                                        <p:tav tm="100000">
                                          <p:val>
                                            <p:strVal val="1+ppt_h/2"/>
                                          </p:val>
                                        </p:tav>
                                      </p:tavLst>
                                    </p:anim>
                                    <p:set>
                                      <p:cBhvr>
                                        <p:cTn id="70" dur="1" fill="hold">
                                          <p:stCondLst>
                                            <p:cond delay="499"/>
                                          </p:stCondLst>
                                        </p:cTn>
                                        <p:tgtEl>
                                          <p:spTgt spid="1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4"/>
        <p:cNvGrpSpPr/>
        <p:nvPr/>
      </p:nvGrpSpPr>
      <p:grpSpPr>
        <a:xfrm>
          <a:off x="0" y="0"/>
          <a:ext cx="0" cy="0"/>
          <a:chOff x="0" y="0"/>
          <a:chExt cx="0" cy="0"/>
        </a:xfrm>
      </p:grpSpPr>
      <p:sp>
        <p:nvSpPr>
          <p:cNvPr id="3205" name="Google Shape;3205;p85"/>
          <p:cNvSpPr txBox="1">
            <a:spLocks noGrp="1"/>
          </p:cNvSpPr>
          <p:nvPr>
            <p:ph type="title"/>
          </p:nvPr>
        </p:nvSpPr>
        <p:spPr>
          <a:xfrm>
            <a:off x="787175" y="706400"/>
            <a:ext cx="4720490" cy="1615800"/>
          </a:xfrm>
          <a:prstGeom prst="rect">
            <a:avLst/>
          </a:prstGeom>
        </p:spPr>
        <p:txBody>
          <a:bodyPr spcFirstLastPara="1" wrap="square" lIns="91425" tIns="91425" rIns="91425" bIns="91425" anchor="t" anchorCtr="0">
            <a:noAutofit/>
          </a:bodyPr>
          <a:lstStyle/>
          <a:p>
            <a:pPr lvl="0"/>
            <a:r>
              <a:rPr lang="en-US" dirty="0"/>
              <a:t>EDA &amp;</a:t>
            </a:r>
            <a:br>
              <a:rPr lang="en-US" dirty="0"/>
            </a:br>
            <a:r>
              <a:rPr lang="en-US" dirty="0"/>
              <a:t>visualization</a:t>
            </a:r>
          </a:p>
        </p:txBody>
      </p:sp>
      <p:sp>
        <p:nvSpPr>
          <p:cNvPr id="3206" name="Google Shape;3206;p85"/>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207" name="Google Shape;3207;p85"/>
          <p:cNvSpPr txBox="1">
            <a:spLocks noGrp="1"/>
          </p:cNvSpPr>
          <p:nvPr>
            <p:ph type="subTitle" idx="1"/>
          </p:nvPr>
        </p:nvSpPr>
        <p:spPr>
          <a:xfrm>
            <a:off x="799049" y="2245535"/>
            <a:ext cx="3551278" cy="5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does our data tell us?</a:t>
            </a:r>
            <a:endParaRPr dirty="0"/>
          </a:p>
        </p:txBody>
      </p:sp>
      <p:grpSp>
        <p:nvGrpSpPr>
          <p:cNvPr id="3208" name="Google Shape;3208;p85"/>
          <p:cNvGrpSpPr/>
          <p:nvPr/>
        </p:nvGrpSpPr>
        <p:grpSpPr>
          <a:xfrm>
            <a:off x="720004" y="3159923"/>
            <a:ext cx="3725019" cy="1471174"/>
            <a:chOff x="719996" y="3120644"/>
            <a:chExt cx="3824455" cy="1510446"/>
          </a:xfrm>
        </p:grpSpPr>
        <p:grpSp>
          <p:nvGrpSpPr>
            <p:cNvPr id="3209" name="Google Shape;3209;p85"/>
            <p:cNvGrpSpPr/>
            <p:nvPr/>
          </p:nvGrpSpPr>
          <p:grpSpPr>
            <a:xfrm>
              <a:off x="1860158" y="3466519"/>
              <a:ext cx="2295721" cy="1136975"/>
              <a:chOff x="1230758" y="2353844"/>
              <a:chExt cx="2295721" cy="1136975"/>
            </a:xfrm>
          </p:grpSpPr>
          <p:sp>
            <p:nvSpPr>
              <p:cNvPr id="3210" name="Google Shape;3210;p85"/>
              <p:cNvSpPr/>
              <p:nvPr/>
            </p:nvSpPr>
            <p:spPr>
              <a:xfrm>
                <a:off x="1239169" y="2362255"/>
                <a:ext cx="2134281" cy="1119753"/>
              </a:xfrm>
              <a:custGeom>
                <a:avLst/>
                <a:gdLst/>
                <a:ahLst/>
                <a:cxnLst/>
                <a:rect l="l" t="t" r="r" b="b"/>
                <a:pathLst>
                  <a:path w="58618" h="30754" extrusionOk="0">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85"/>
              <p:cNvSpPr/>
              <p:nvPr/>
            </p:nvSpPr>
            <p:spPr>
              <a:xfrm>
                <a:off x="1230758" y="2353844"/>
                <a:ext cx="2151103" cy="1136975"/>
              </a:xfrm>
              <a:custGeom>
                <a:avLst/>
                <a:gdLst/>
                <a:ahLst/>
                <a:cxnLst/>
                <a:rect l="l" t="t" r="r" b="b"/>
                <a:pathLst>
                  <a:path w="59080" h="31227" extrusionOk="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85"/>
              <p:cNvSpPr/>
              <p:nvPr/>
            </p:nvSpPr>
            <p:spPr>
              <a:xfrm>
                <a:off x="1384151" y="2362255"/>
                <a:ext cx="2133917" cy="1119753"/>
              </a:xfrm>
              <a:custGeom>
                <a:avLst/>
                <a:gdLst/>
                <a:ahLst/>
                <a:cxnLst/>
                <a:rect l="l" t="t" r="r" b="b"/>
                <a:pathLst>
                  <a:path w="58608" h="30754" extrusionOk="0">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85"/>
              <p:cNvSpPr/>
              <p:nvPr/>
            </p:nvSpPr>
            <p:spPr>
              <a:xfrm>
                <a:off x="1375340" y="2353844"/>
                <a:ext cx="2151139" cy="1136975"/>
              </a:xfrm>
              <a:custGeom>
                <a:avLst/>
                <a:gdLst/>
                <a:ahLst/>
                <a:cxnLst/>
                <a:rect l="l" t="t" r="r" b="b"/>
                <a:pathLst>
                  <a:path w="59081" h="31227" extrusionOk="0">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85"/>
              <p:cNvSpPr/>
              <p:nvPr/>
            </p:nvSpPr>
            <p:spPr>
              <a:xfrm>
                <a:off x="1513841" y="2491945"/>
                <a:ext cx="1874532" cy="860405"/>
              </a:xfrm>
              <a:custGeom>
                <a:avLst/>
                <a:gdLst/>
                <a:ahLst/>
                <a:cxnLst/>
                <a:rect l="l" t="t" r="r" b="b"/>
                <a:pathLst>
                  <a:path w="51484" h="23631" extrusionOk="0">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85"/>
              <p:cNvSpPr/>
              <p:nvPr/>
            </p:nvSpPr>
            <p:spPr>
              <a:xfrm>
                <a:off x="2337056" y="2731809"/>
                <a:ext cx="228036" cy="380667"/>
              </a:xfrm>
              <a:custGeom>
                <a:avLst/>
                <a:gdLst/>
                <a:ahLst/>
                <a:cxnLst/>
                <a:rect l="l" t="t" r="r" b="b"/>
                <a:pathLst>
                  <a:path w="6263" h="10455" extrusionOk="0">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85"/>
              <p:cNvSpPr/>
              <p:nvPr/>
            </p:nvSpPr>
            <p:spPr>
              <a:xfrm>
                <a:off x="1679867" y="2803317"/>
                <a:ext cx="237976" cy="237976"/>
              </a:xfrm>
              <a:custGeom>
                <a:avLst/>
                <a:gdLst/>
                <a:ahLst/>
                <a:cxnLst/>
                <a:rect l="l" t="t" r="r" b="b"/>
                <a:pathLst>
                  <a:path w="6536" h="6536" extrusionOk="0">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85"/>
              <p:cNvSpPr/>
              <p:nvPr/>
            </p:nvSpPr>
            <p:spPr>
              <a:xfrm>
                <a:off x="2835536" y="2362255"/>
                <a:ext cx="386783" cy="1119753"/>
              </a:xfrm>
              <a:custGeom>
                <a:avLst/>
                <a:gdLst/>
                <a:ahLst/>
                <a:cxnLst/>
                <a:rect l="l" t="t" r="r" b="b"/>
                <a:pathLst>
                  <a:path w="10623" h="30754" extrusionOk="0">
                    <a:moveTo>
                      <a:pt x="0" y="1"/>
                    </a:moveTo>
                    <a:lnTo>
                      <a:pt x="0" y="30754"/>
                    </a:lnTo>
                    <a:lnTo>
                      <a:pt x="10622" y="30754"/>
                    </a:lnTo>
                    <a:lnTo>
                      <a:pt x="10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85"/>
              <p:cNvSpPr/>
              <p:nvPr/>
            </p:nvSpPr>
            <p:spPr>
              <a:xfrm>
                <a:off x="2826725" y="2353844"/>
                <a:ext cx="404005" cy="1136975"/>
              </a:xfrm>
              <a:custGeom>
                <a:avLst/>
                <a:gdLst/>
                <a:ahLst/>
                <a:cxnLst/>
                <a:rect l="l" t="t" r="r" b="b"/>
                <a:pathLst>
                  <a:path w="11096" h="31227" extrusionOk="0">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9" name="Google Shape;3219;p85"/>
            <p:cNvGrpSpPr/>
            <p:nvPr/>
          </p:nvGrpSpPr>
          <p:grpSpPr>
            <a:xfrm>
              <a:off x="3664895" y="3120644"/>
              <a:ext cx="879556" cy="879884"/>
              <a:chOff x="5512545" y="999244"/>
              <a:chExt cx="879556" cy="879884"/>
            </a:xfrm>
          </p:grpSpPr>
          <p:sp>
            <p:nvSpPr>
              <p:cNvPr id="3220" name="Google Shape;3220;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5" name="Google Shape;3225;p85"/>
            <p:cNvGrpSpPr/>
            <p:nvPr/>
          </p:nvGrpSpPr>
          <p:grpSpPr>
            <a:xfrm>
              <a:off x="719996" y="3866470"/>
              <a:ext cx="764334" cy="764619"/>
              <a:chOff x="5512545" y="999244"/>
              <a:chExt cx="879556" cy="879884"/>
            </a:xfrm>
          </p:grpSpPr>
          <p:sp>
            <p:nvSpPr>
              <p:cNvPr id="3226" name="Google Shape;3226;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1" name="Google Shape;3231;p85"/>
            <p:cNvGrpSpPr/>
            <p:nvPr/>
          </p:nvGrpSpPr>
          <p:grpSpPr>
            <a:xfrm>
              <a:off x="719996" y="3749736"/>
              <a:ext cx="764334" cy="764619"/>
              <a:chOff x="5512545" y="999244"/>
              <a:chExt cx="879556" cy="879884"/>
            </a:xfrm>
          </p:grpSpPr>
          <p:sp>
            <p:nvSpPr>
              <p:cNvPr id="3232" name="Google Shape;3232;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7" name="Google Shape;3237;p85"/>
            <p:cNvGrpSpPr/>
            <p:nvPr/>
          </p:nvGrpSpPr>
          <p:grpSpPr>
            <a:xfrm>
              <a:off x="719996" y="3594937"/>
              <a:ext cx="764334" cy="764619"/>
              <a:chOff x="5512545" y="999244"/>
              <a:chExt cx="879556" cy="879884"/>
            </a:xfrm>
          </p:grpSpPr>
          <p:sp>
            <p:nvSpPr>
              <p:cNvPr id="3238" name="Google Shape;3238;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6483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xfrm>
            <a:off x="720000" y="162528"/>
            <a:ext cx="7704000" cy="484243"/>
          </a:xfrm>
          <a:prstGeom prst="rect">
            <a:avLst/>
          </a:prstGeom>
        </p:spPr>
        <p:txBody>
          <a:bodyPr spcFirstLastPara="1" wrap="square" lIns="91425" tIns="91425" rIns="91425" bIns="91425" anchor="ctr" anchorCtr="0">
            <a:noAutofit/>
          </a:bodyPr>
          <a:lstStyle/>
          <a:p>
            <a:pPr lvl="0" algn="l">
              <a:spcAft>
                <a:spcPts val="1200"/>
              </a:spcAft>
            </a:pPr>
            <a:r>
              <a:rPr lang="en-US" sz="1200" b="1" dirty="0">
                <a:latin typeface="Montserrat"/>
                <a:ea typeface="Montserrat"/>
                <a:cs typeface="Montserrat"/>
                <a:sym typeface="Montserrat"/>
              </a:rPr>
              <a:t>Did the Social Development Bank (SDB) help promote and enhance the culture of innovation and entrepreneurship (e.g., productive families, small-to-medium enterprise (SME))?</a:t>
            </a:r>
          </a:p>
        </p:txBody>
      </p:sp>
      <p:pic>
        <p:nvPicPr>
          <p:cNvPr id="5" name="Picture 4">
            <a:extLst>
              <a:ext uri="{FF2B5EF4-FFF2-40B4-BE49-F238E27FC236}">
                <a16:creationId xmlns:a16="http://schemas.microsoft.com/office/drawing/2014/main" id="{DF68EFDE-8F59-2312-42F7-1FB6CE6EB721}"/>
              </a:ext>
            </a:extLst>
          </p:cNvPr>
          <p:cNvPicPr>
            <a:picLocks noChangeAspect="1"/>
          </p:cNvPicPr>
          <p:nvPr/>
        </p:nvPicPr>
        <p:blipFill>
          <a:blip r:embed="rId3"/>
          <a:stretch>
            <a:fillRect/>
          </a:stretch>
        </p:blipFill>
        <p:spPr>
          <a:xfrm>
            <a:off x="586650" y="1030695"/>
            <a:ext cx="4321254" cy="3082110"/>
          </a:xfrm>
          <a:prstGeom prst="rect">
            <a:avLst/>
          </a:prstGeom>
        </p:spPr>
      </p:pic>
      <p:graphicFrame>
        <p:nvGraphicFramePr>
          <p:cNvPr id="7" name="Table 7">
            <a:extLst>
              <a:ext uri="{FF2B5EF4-FFF2-40B4-BE49-F238E27FC236}">
                <a16:creationId xmlns:a16="http://schemas.microsoft.com/office/drawing/2014/main" id="{A58F2A31-B702-82FC-EE90-F763F9F954B3}"/>
              </a:ext>
            </a:extLst>
          </p:cNvPr>
          <p:cNvGraphicFramePr>
            <a:graphicFrameLocks noGrp="1"/>
          </p:cNvGraphicFramePr>
          <p:nvPr>
            <p:extLst>
              <p:ext uri="{D42A27DB-BD31-4B8C-83A1-F6EECF244321}">
                <p14:modId xmlns:p14="http://schemas.microsoft.com/office/powerpoint/2010/main" val="3008330823"/>
              </p:ext>
            </p:extLst>
          </p:nvPr>
        </p:nvGraphicFramePr>
        <p:xfrm>
          <a:off x="5721816" y="1315796"/>
          <a:ext cx="3107472" cy="1313972"/>
        </p:xfrm>
        <a:graphic>
          <a:graphicData uri="http://schemas.openxmlformats.org/drawingml/2006/table">
            <a:tbl>
              <a:tblPr firstRow="1" bandRow="1">
                <a:tableStyleId>{35758FB7-9AC5-4552-8A53-C91805E547FA}</a:tableStyleId>
              </a:tblPr>
              <a:tblGrid>
                <a:gridCol w="1553736">
                  <a:extLst>
                    <a:ext uri="{9D8B030D-6E8A-4147-A177-3AD203B41FA5}">
                      <a16:colId xmlns:a16="http://schemas.microsoft.com/office/drawing/2014/main" val="2699854765"/>
                    </a:ext>
                  </a:extLst>
                </a:gridCol>
                <a:gridCol w="1553736">
                  <a:extLst>
                    <a:ext uri="{9D8B030D-6E8A-4147-A177-3AD203B41FA5}">
                      <a16:colId xmlns:a16="http://schemas.microsoft.com/office/drawing/2014/main" val="2375184733"/>
                    </a:ext>
                  </a:extLst>
                </a:gridCol>
              </a:tblGrid>
              <a:tr h="181254">
                <a:tc>
                  <a:txBody>
                    <a:bodyPr/>
                    <a:lstStyle/>
                    <a:p>
                      <a:pPr algn="ctr"/>
                      <a:r>
                        <a:rPr lang="en-GB" sz="1050" dirty="0"/>
                        <a:t>Age Group</a:t>
                      </a:r>
                    </a:p>
                  </a:txBody>
                  <a:tcPr/>
                </a:tc>
                <a:tc>
                  <a:txBody>
                    <a:bodyPr/>
                    <a:lstStyle/>
                    <a:p>
                      <a:pPr algn="ctr"/>
                      <a:r>
                        <a:rPr lang="en-GB" sz="1050" dirty="0"/>
                        <a:t>Count</a:t>
                      </a:r>
                    </a:p>
                  </a:txBody>
                  <a:tcPr/>
                </a:tc>
                <a:extLst>
                  <a:ext uri="{0D108BD9-81ED-4DB2-BD59-A6C34878D82A}">
                    <a16:rowId xmlns:a16="http://schemas.microsoft.com/office/drawing/2014/main" val="3950715875"/>
                  </a:ext>
                </a:extLst>
              </a:tr>
              <a:tr h="181254">
                <a:tc>
                  <a:txBody>
                    <a:bodyPr/>
                    <a:lstStyle/>
                    <a:p>
                      <a:pPr algn="ctr"/>
                      <a:r>
                        <a:rPr lang="en-GB" sz="1050" dirty="0">
                          <a:solidFill>
                            <a:schemeClr val="dk1"/>
                          </a:solidFill>
                          <a:latin typeface="Montserrat"/>
                          <a:sym typeface="Titillium Web"/>
                        </a:rPr>
                        <a:t>Youth</a:t>
                      </a:r>
                      <a:endParaRPr lang="en-GB" sz="1050" dirty="0"/>
                    </a:p>
                  </a:txBody>
                  <a:tcPr/>
                </a:tc>
                <a:tc>
                  <a:txBody>
                    <a:bodyPr/>
                    <a:lstStyle/>
                    <a:p>
                      <a:pPr algn="ctr"/>
                      <a:r>
                        <a:rPr lang="en-GB" sz="1050" dirty="0">
                          <a:solidFill>
                            <a:schemeClr val="dk1"/>
                          </a:solidFill>
                          <a:latin typeface="Montserrat"/>
                          <a:sym typeface="Titillium Web"/>
                        </a:rPr>
                        <a:t>2248</a:t>
                      </a:r>
                      <a:endParaRPr lang="en-GB" sz="1050" dirty="0"/>
                    </a:p>
                  </a:txBody>
                  <a:tcPr/>
                </a:tc>
                <a:extLst>
                  <a:ext uri="{0D108BD9-81ED-4DB2-BD59-A6C34878D82A}">
                    <a16:rowId xmlns:a16="http://schemas.microsoft.com/office/drawing/2014/main" val="1873387778"/>
                  </a:ext>
                </a:extLst>
              </a:tr>
              <a:tr h="181254">
                <a:tc>
                  <a:txBody>
                    <a:bodyPr/>
                    <a:lstStyle/>
                    <a:p>
                      <a:pPr algn="ctr"/>
                      <a:r>
                        <a:rPr lang="en-GB" sz="1050" dirty="0">
                          <a:solidFill>
                            <a:schemeClr val="dk1"/>
                          </a:solidFill>
                          <a:latin typeface="Montserrat"/>
                          <a:sym typeface="Titillium Web"/>
                        </a:rPr>
                        <a:t>Adults</a:t>
                      </a:r>
                      <a:endParaRPr lang="en-GB" sz="1050" dirty="0"/>
                    </a:p>
                  </a:txBody>
                  <a:tcPr/>
                </a:tc>
                <a:tc>
                  <a:txBody>
                    <a:bodyPr/>
                    <a:lstStyle/>
                    <a:p>
                      <a:pPr algn="ctr"/>
                      <a:r>
                        <a:rPr lang="en-GB" sz="1050" dirty="0">
                          <a:solidFill>
                            <a:schemeClr val="dk1"/>
                          </a:solidFill>
                          <a:latin typeface="Montserrat"/>
                          <a:sym typeface="Titillium Web"/>
                        </a:rPr>
                        <a:t>1546</a:t>
                      </a:r>
                      <a:endParaRPr lang="en-GB" sz="1050" dirty="0"/>
                    </a:p>
                  </a:txBody>
                  <a:tcPr/>
                </a:tc>
                <a:extLst>
                  <a:ext uri="{0D108BD9-81ED-4DB2-BD59-A6C34878D82A}">
                    <a16:rowId xmlns:a16="http://schemas.microsoft.com/office/drawing/2014/main" val="2953633925"/>
                  </a:ext>
                </a:extLst>
              </a:tr>
              <a:tr h="308132">
                <a:tc>
                  <a:txBody>
                    <a:bodyPr/>
                    <a:lstStyle/>
                    <a:p>
                      <a:pPr algn="ctr"/>
                      <a:r>
                        <a:rPr lang="en-GB" sz="1050" dirty="0">
                          <a:solidFill>
                            <a:schemeClr val="dk1"/>
                          </a:solidFill>
                          <a:latin typeface="Montserrat"/>
                          <a:sym typeface="Titillium Web"/>
                        </a:rPr>
                        <a:t>Middle age Adults</a:t>
                      </a:r>
                      <a:endParaRPr lang="en-GB" sz="1050" dirty="0"/>
                    </a:p>
                  </a:txBody>
                  <a:tcPr/>
                </a:tc>
                <a:tc>
                  <a:txBody>
                    <a:bodyPr/>
                    <a:lstStyle/>
                    <a:p>
                      <a:pPr algn="ctr"/>
                      <a:r>
                        <a:rPr lang="en-GB" sz="1050" dirty="0">
                          <a:solidFill>
                            <a:schemeClr val="dk1"/>
                          </a:solidFill>
                          <a:latin typeface="Montserrat"/>
                          <a:sym typeface="Titillium Web"/>
                        </a:rPr>
                        <a:t>659</a:t>
                      </a:r>
                      <a:endParaRPr lang="en-GB" sz="1050" dirty="0"/>
                    </a:p>
                  </a:txBody>
                  <a:tcPr/>
                </a:tc>
                <a:extLst>
                  <a:ext uri="{0D108BD9-81ED-4DB2-BD59-A6C34878D82A}">
                    <a16:rowId xmlns:a16="http://schemas.microsoft.com/office/drawing/2014/main" val="2825452743"/>
                  </a:ext>
                </a:extLst>
              </a:tr>
              <a:tr h="181254">
                <a:tc>
                  <a:txBody>
                    <a:bodyPr/>
                    <a:lstStyle/>
                    <a:p>
                      <a:pPr algn="ctr"/>
                      <a:r>
                        <a:rPr lang="en-GB" sz="1050" dirty="0">
                          <a:solidFill>
                            <a:schemeClr val="dk1"/>
                          </a:solidFill>
                          <a:latin typeface="Montserrat"/>
                          <a:sym typeface="Titillium Web"/>
                        </a:rPr>
                        <a:t>Seniors</a:t>
                      </a:r>
                      <a:endParaRPr lang="en-GB" sz="1050" dirty="0"/>
                    </a:p>
                  </a:txBody>
                  <a:tcPr/>
                </a:tc>
                <a:tc>
                  <a:txBody>
                    <a:bodyPr/>
                    <a:lstStyle/>
                    <a:p>
                      <a:pPr algn="ctr"/>
                      <a:r>
                        <a:rPr lang="en-GB" sz="1050" dirty="0">
                          <a:solidFill>
                            <a:schemeClr val="dk1"/>
                          </a:solidFill>
                          <a:latin typeface="Montserrat"/>
                          <a:sym typeface="Titillium Web"/>
                        </a:rPr>
                        <a:t>26</a:t>
                      </a:r>
                      <a:endParaRPr lang="en-GB" sz="1050" dirty="0"/>
                    </a:p>
                  </a:txBody>
                  <a:tcPr/>
                </a:tc>
                <a:extLst>
                  <a:ext uri="{0D108BD9-81ED-4DB2-BD59-A6C34878D82A}">
                    <a16:rowId xmlns:a16="http://schemas.microsoft.com/office/drawing/2014/main" val="1574889875"/>
                  </a:ext>
                </a:extLst>
              </a:tr>
            </a:tbl>
          </a:graphicData>
        </a:graphic>
      </p:graphicFrame>
      <p:sp>
        <p:nvSpPr>
          <p:cNvPr id="8" name="TextBox 7">
            <a:extLst>
              <a:ext uri="{FF2B5EF4-FFF2-40B4-BE49-F238E27FC236}">
                <a16:creationId xmlns:a16="http://schemas.microsoft.com/office/drawing/2014/main" id="{AEFE6D6C-B4C2-268F-32D4-9286EB555122}"/>
              </a:ext>
            </a:extLst>
          </p:cNvPr>
          <p:cNvSpPr txBox="1"/>
          <p:nvPr/>
        </p:nvSpPr>
        <p:spPr>
          <a:xfrm>
            <a:off x="5653795" y="2879693"/>
            <a:ext cx="3175493" cy="1323439"/>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Percentage of entrepreneurship loans: </a:t>
            </a:r>
            <a:r>
              <a:rPr lang="ar-SA" sz="1200" dirty="0">
                <a:solidFill>
                  <a:schemeClr val="dk1"/>
                </a:solidFill>
                <a:latin typeface="Montserrat"/>
                <a:sym typeface="Titillium Web"/>
              </a:rPr>
              <a:t> %8.42</a:t>
            </a:r>
            <a:endParaRPr lang="en-GB" sz="1200" dirty="0">
              <a:solidFill>
                <a:schemeClr val="dk1"/>
              </a:solidFill>
              <a:latin typeface="Montserrat"/>
              <a:sym typeface="Titillium Web"/>
            </a:endParaRP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Youth and Adult make the majority of entrepreneurship loans </a:t>
            </a:r>
          </a:p>
          <a:p>
            <a:pPr marL="171450" indent="-171450">
              <a:spcAft>
                <a:spcPts val="1200"/>
              </a:spcAft>
              <a:buClr>
                <a:schemeClr val="dk1"/>
              </a:buClr>
              <a:buSzPts val="3000"/>
              <a:buFont typeface="Arial" panose="020B0604020202020204" pitchFamily="34" charset="0"/>
              <a:buChar char="•"/>
            </a:pPr>
            <a:endParaRPr lang="en-GB" sz="1200" b="1" dirty="0">
              <a:solidFill>
                <a:schemeClr val="dk1"/>
              </a:solidFill>
              <a:latin typeface="Montserrat"/>
              <a:sym typeface="Titillium Web"/>
            </a:endParaRPr>
          </a:p>
        </p:txBody>
      </p:sp>
    </p:spTree>
    <p:extLst>
      <p:ext uri="{BB962C8B-B14F-4D97-AF65-F5344CB8AC3E}">
        <p14:creationId xmlns:p14="http://schemas.microsoft.com/office/powerpoint/2010/main" val="288515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graphicFrame>
        <p:nvGraphicFramePr>
          <p:cNvPr id="131" name="Table 7">
            <a:extLst>
              <a:ext uri="{FF2B5EF4-FFF2-40B4-BE49-F238E27FC236}">
                <a16:creationId xmlns:a16="http://schemas.microsoft.com/office/drawing/2014/main" id="{D6996173-ABCE-1172-21B4-277E845FD460}"/>
              </a:ext>
            </a:extLst>
          </p:cNvPr>
          <p:cNvGraphicFramePr>
            <a:graphicFrameLocks noGrp="1"/>
          </p:cNvGraphicFramePr>
          <p:nvPr>
            <p:extLst>
              <p:ext uri="{D42A27DB-BD31-4B8C-83A1-F6EECF244321}">
                <p14:modId xmlns:p14="http://schemas.microsoft.com/office/powerpoint/2010/main" val="2292833111"/>
              </p:ext>
            </p:extLst>
          </p:nvPr>
        </p:nvGraphicFramePr>
        <p:xfrm>
          <a:off x="4920106" y="1140780"/>
          <a:ext cx="3107472" cy="1313972"/>
        </p:xfrm>
        <a:graphic>
          <a:graphicData uri="http://schemas.openxmlformats.org/drawingml/2006/table">
            <a:tbl>
              <a:tblPr firstRow="1" bandRow="1">
                <a:tableStyleId>{35758FB7-9AC5-4552-8A53-C91805E547FA}</a:tableStyleId>
              </a:tblPr>
              <a:tblGrid>
                <a:gridCol w="1553736">
                  <a:extLst>
                    <a:ext uri="{9D8B030D-6E8A-4147-A177-3AD203B41FA5}">
                      <a16:colId xmlns:a16="http://schemas.microsoft.com/office/drawing/2014/main" val="2699854765"/>
                    </a:ext>
                  </a:extLst>
                </a:gridCol>
                <a:gridCol w="1553736">
                  <a:extLst>
                    <a:ext uri="{9D8B030D-6E8A-4147-A177-3AD203B41FA5}">
                      <a16:colId xmlns:a16="http://schemas.microsoft.com/office/drawing/2014/main" val="2375184733"/>
                    </a:ext>
                  </a:extLst>
                </a:gridCol>
              </a:tblGrid>
              <a:tr h="181254">
                <a:tc>
                  <a:txBody>
                    <a:bodyPr/>
                    <a:lstStyle/>
                    <a:p>
                      <a:pPr algn="ctr"/>
                      <a:r>
                        <a:rPr lang="en-GB" sz="1050" dirty="0"/>
                        <a:t>Income Group</a:t>
                      </a:r>
                    </a:p>
                  </a:txBody>
                  <a:tcPr/>
                </a:tc>
                <a:tc>
                  <a:txBody>
                    <a:bodyPr/>
                    <a:lstStyle/>
                    <a:p>
                      <a:pPr algn="ctr"/>
                      <a:r>
                        <a:rPr lang="en-GB" sz="1050" dirty="0"/>
                        <a:t>Count</a:t>
                      </a:r>
                    </a:p>
                  </a:txBody>
                  <a:tcPr/>
                </a:tc>
                <a:extLst>
                  <a:ext uri="{0D108BD9-81ED-4DB2-BD59-A6C34878D82A}">
                    <a16:rowId xmlns:a16="http://schemas.microsoft.com/office/drawing/2014/main" val="3950715875"/>
                  </a:ext>
                </a:extLst>
              </a:tr>
              <a:tr h="181254">
                <a:tc>
                  <a:txBody>
                    <a:bodyPr/>
                    <a:lstStyle/>
                    <a:p>
                      <a:pPr algn="ctr"/>
                      <a:r>
                        <a:rPr lang="en-GB" sz="1050" dirty="0">
                          <a:solidFill>
                            <a:schemeClr val="dk1"/>
                          </a:solidFill>
                          <a:latin typeface="Montserrat"/>
                          <a:sym typeface="Titillium Web"/>
                        </a:rPr>
                        <a:t>Very low</a:t>
                      </a:r>
                      <a:endParaRPr lang="en-GB" sz="1050" dirty="0"/>
                    </a:p>
                  </a:txBody>
                  <a:tcPr/>
                </a:tc>
                <a:tc>
                  <a:txBody>
                    <a:bodyPr/>
                    <a:lstStyle/>
                    <a:p>
                      <a:pPr algn="ctr"/>
                      <a:r>
                        <a:rPr lang="en-GB" sz="1050" dirty="0">
                          <a:solidFill>
                            <a:schemeClr val="dk1"/>
                          </a:solidFill>
                          <a:latin typeface="Montserrat"/>
                          <a:sym typeface="Titillium Web"/>
                        </a:rPr>
                        <a:t>3876</a:t>
                      </a:r>
                      <a:endParaRPr lang="en-GB" sz="1050" dirty="0"/>
                    </a:p>
                  </a:txBody>
                  <a:tcPr/>
                </a:tc>
                <a:extLst>
                  <a:ext uri="{0D108BD9-81ED-4DB2-BD59-A6C34878D82A}">
                    <a16:rowId xmlns:a16="http://schemas.microsoft.com/office/drawing/2014/main" val="1873387778"/>
                  </a:ext>
                </a:extLst>
              </a:tr>
              <a:tr h="181254">
                <a:tc>
                  <a:txBody>
                    <a:bodyPr/>
                    <a:lstStyle/>
                    <a:p>
                      <a:pPr algn="ctr"/>
                      <a:r>
                        <a:rPr lang="en-GB" sz="1050" dirty="0">
                          <a:solidFill>
                            <a:schemeClr val="dk1"/>
                          </a:solidFill>
                          <a:latin typeface="Montserrat"/>
                          <a:sym typeface="Titillium Web"/>
                        </a:rPr>
                        <a:t>Low</a:t>
                      </a:r>
                      <a:endParaRPr lang="en-GB" sz="1050" dirty="0"/>
                    </a:p>
                  </a:txBody>
                  <a:tcPr/>
                </a:tc>
                <a:tc>
                  <a:txBody>
                    <a:bodyPr/>
                    <a:lstStyle/>
                    <a:p>
                      <a:pPr algn="ctr"/>
                      <a:r>
                        <a:rPr lang="en-GB" sz="1050" dirty="0">
                          <a:solidFill>
                            <a:schemeClr val="dk1"/>
                          </a:solidFill>
                          <a:latin typeface="Montserrat"/>
                          <a:sym typeface="Titillium Web"/>
                        </a:rPr>
                        <a:t>42</a:t>
                      </a:r>
                      <a:endParaRPr lang="en-GB" sz="1050" dirty="0"/>
                    </a:p>
                  </a:txBody>
                  <a:tcPr/>
                </a:tc>
                <a:extLst>
                  <a:ext uri="{0D108BD9-81ED-4DB2-BD59-A6C34878D82A}">
                    <a16:rowId xmlns:a16="http://schemas.microsoft.com/office/drawing/2014/main" val="2953633925"/>
                  </a:ext>
                </a:extLst>
              </a:tr>
              <a:tr h="308132">
                <a:tc>
                  <a:txBody>
                    <a:bodyPr/>
                    <a:lstStyle/>
                    <a:p>
                      <a:pPr algn="ctr"/>
                      <a:r>
                        <a:rPr lang="en-GB" sz="1050" dirty="0">
                          <a:solidFill>
                            <a:schemeClr val="dk1"/>
                          </a:solidFill>
                          <a:latin typeface="Montserrat"/>
                          <a:sym typeface="Titillium Web"/>
                        </a:rPr>
                        <a:t>Middle</a:t>
                      </a:r>
                      <a:endParaRPr lang="en-GB" sz="1050" dirty="0"/>
                    </a:p>
                  </a:txBody>
                  <a:tcPr/>
                </a:tc>
                <a:tc>
                  <a:txBody>
                    <a:bodyPr/>
                    <a:lstStyle/>
                    <a:p>
                      <a:pPr algn="ctr"/>
                      <a:r>
                        <a:rPr lang="en-GB" sz="1050" dirty="0">
                          <a:solidFill>
                            <a:schemeClr val="dk1"/>
                          </a:solidFill>
                          <a:latin typeface="Montserrat"/>
                          <a:sym typeface="Titillium Web"/>
                        </a:rPr>
                        <a:t>16</a:t>
                      </a:r>
                      <a:endParaRPr lang="en-GB" sz="1050" dirty="0"/>
                    </a:p>
                  </a:txBody>
                  <a:tcPr/>
                </a:tc>
                <a:extLst>
                  <a:ext uri="{0D108BD9-81ED-4DB2-BD59-A6C34878D82A}">
                    <a16:rowId xmlns:a16="http://schemas.microsoft.com/office/drawing/2014/main" val="2825452743"/>
                  </a:ext>
                </a:extLst>
              </a:tr>
              <a:tr h="181254">
                <a:tc>
                  <a:txBody>
                    <a:bodyPr/>
                    <a:lstStyle/>
                    <a:p>
                      <a:pPr algn="ctr"/>
                      <a:r>
                        <a:rPr lang="en-GB" sz="1050" dirty="0">
                          <a:solidFill>
                            <a:schemeClr val="dk1"/>
                          </a:solidFill>
                          <a:latin typeface="Montserrat"/>
                          <a:sym typeface="Titillium Web"/>
                        </a:rPr>
                        <a:t>High</a:t>
                      </a:r>
                      <a:endParaRPr lang="en-GB" sz="1050" dirty="0"/>
                    </a:p>
                  </a:txBody>
                  <a:tcPr/>
                </a:tc>
                <a:tc>
                  <a:txBody>
                    <a:bodyPr/>
                    <a:lstStyle/>
                    <a:p>
                      <a:pPr algn="ctr"/>
                      <a:r>
                        <a:rPr lang="en-GB" sz="1050" dirty="0">
                          <a:solidFill>
                            <a:schemeClr val="dk1"/>
                          </a:solidFill>
                          <a:latin typeface="Montserrat"/>
                          <a:sym typeface="Titillium Web"/>
                        </a:rPr>
                        <a:t>97</a:t>
                      </a:r>
                      <a:endParaRPr lang="en-GB" sz="1050" dirty="0"/>
                    </a:p>
                  </a:txBody>
                  <a:tcPr/>
                </a:tc>
                <a:extLst>
                  <a:ext uri="{0D108BD9-81ED-4DB2-BD59-A6C34878D82A}">
                    <a16:rowId xmlns:a16="http://schemas.microsoft.com/office/drawing/2014/main" val="1574889875"/>
                  </a:ext>
                </a:extLst>
              </a:tr>
            </a:tbl>
          </a:graphicData>
        </a:graphic>
      </p:graphicFrame>
      <p:sp>
        <p:nvSpPr>
          <p:cNvPr id="132" name="TextBox 131">
            <a:extLst>
              <a:ext uri="{FF2B5EF4-FFF2-40B4-BE49-F238E27FC236}">
                <a16:creationId xmlns:a16="http://schemas.microsoft.com/office/drawing/2014/main" id="{9BDC8D2B-631A-D547-F578-DC18B0145A02}"/>
              </a:ext>
            </a:extLst>
          </p:cNvPr>
          <p:cNvSpPr txBox="1"/>
          <p:nvPr/>
        </p:nvSpPr>
        <p:spPr>
          <a:xfrm>
            <a:off x="4850761" y="3149443"/>
            <a:ext cx="3618358" cy="461665"/>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Most SME loan applicants were from the low income group</a:t>
            </a:r>
          </a:p>
        </p:txBody>
      </p:sp>
      <p:sp>
        <p:nvSpPr>
          <p:cNvPr id="6" name="TextBox 5">
            <a:extLst>
              <a:ext uri="{FF2B5EF4-FFF2-40B4-BE49-F238E27FC236}">
                <a16:creationId xmlns:a16="http://schemas.microsoft.com/office/drawing/2014/main" id="{2D469021-2060-CFE5-291E-5A53F0CA79A8}"/>
              </a:ext>
            </a:extLst>
          </p:cNvPr>
          <p:cNvSpPr txBox="1"/>
          <p:nvPr/>
        </p:nvSpPr>
        <p:spPr>
          <a:xfrm>
            <a:off x="674881" y="3149443"/>
            <a:ext cx="3618358" cy="461665"/>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Riyadh is a hotspot for start-up companies with other smaller cities</a:t>
            </a:r>
          </a:p>
        </p:txBody>
      </p:sp>
      <p:pic>
        <p:nvPicPr>
          <p:cNvPr id="3" name="Picture 2" descr="Graphical user interface, chart, bar chart&#10;&#10;Description automatically generated">
            <a:extLst>
              <a:ext uri="{FF2B5EF4-FFF2-40B4-BE49-F238E27FC236}">
                <a16:creationId xmlns:a16="http://schemas.microsoft.com/office/drawing/2014/main" id="{9DC5B77C-A6E9-7497-F94B-646EB1F8EF34}"/>
              </a:ext>
            </a:extLst>
          </p:cNvPr>
          <p:cNvPicPr>
            <a:picLocks noChangeAspect="1"/>
          </p:cNvPicPr>
          <p:nvPr/>
        </p:nvPicPr>
        <p:blipFill>
          <a:blip r:embed="rId3"/>
          <a:stretch>
            <a:fillRect/>
          </a:stretch>
        </p:blipFill>
        <p:spPr>
          <a:xfrm>
            <a:off x="674881" y="545118"/>
            <a:ext cx="3820919" cy="2313510"/>
          </a:xfrm>
          <a:prstGeom prst="rect">
            <a:avLst/>
          </a:prstGeom>
        </p:spPr>
      </p:pic>
    </p:spTree>
    <p:extLst>
      <p:ext uri="{BB962C8B-B14F-4D97-AF65-F5344CB8AC3E}">
        <p14:creationId xmlns:p14="http://schemas.microsoft.com/office/powerpoint/2010/main" val="148387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114" name="Google Shape;3247;p86">
            <a:extLst>
              <a:ext uri="{FF2B5EF4-FFF2-40B4-BE49-F238E27FC236}">
                <a16:creationId xmlns:a16="http://schemas.microsoft.com/office/drawing/2014/main" id="{EB92BBF7-8F20-7E21-2661-DCE5143F5897}"/>
              </a:ext>
            </a:extLst>
          </p:cNvPr>
          <p:cNvSpPr txBox="1">
            <a:spLocks noGrp="1"/>
          </p:cNvSpPr>
          <p:nvPr>
            <p:ph type="title"/>
          </p:nvPr>
        </p:nvSpPr>
        <p:spPr>
          <a:xfrm>
            <a:off x="720000" y="162528"/>
            <a:ext cx="7704000" cy="387599"/>
          </a:xfrm>
          <a:prstGeom prst="rect">
            <a:avLst/>
          </a:prstGeom>
        </p:spPr>
        <p:txBody>
          <a:bodyPr spcFirstLastPara="1" wrap="square" lIns="91425" tIns="91425" rIns="91425" bIns="91425" anchor="ctr" anchorCtr="0">
            <a:noAutofit/>
          </a:bodyPr>
          <a:lstStyle/>
          <a:p>
            <a:pPr lvl="0" algn="l">
              <a:spcAft>
                <a:spcPts val="1200"/>
              </a:spcAft>
            </a:pPr>
            <a:br>
              <a:rPr lang="en-GB" sz="1200" b="1" dirty="0">
                <a:latin typeface="Montserrat"/>
                <a:ea typeface="Montserrat"/>
                <a:cs typeface="Montserrat"/>
                <a:sym typeface="Montserrat"/>
              </a:rPr>
            </a:br>
            <a:r>
              <a:rPr lang="en-GB" sz="1200" b="1" dirty="0">
                <a:latin typeface="Montserrat"/>
                <a:ea typeface="Montserrat"/>
                <a:cs typeface="Montserrat"/>
                <a:sym typeface="Montserrat"/>
              </a:rPr>
              <a:t>What are the demands of women from the SDB, and the contribution of women to economy?</a:t>
            </a:r>
            <a:br>
              <a:rPr lang="en-GB" sz="1200" b="1" dirty="0">
                <a:latin typeface="Montserrat"/>
                <a:ea typeface="Montserrat"/>
                <a:cs typeface="Montserrat"/>
                <a:sym typeface="Montserrat"/>
              </a:rPr>
            </a:br>
            <a:endParaRPr lang="en-GB" sz="1200"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9A649DE-65E1-2D30-2C24-B9651890013E}"/>
              </a:ext>
            </a:extLst>
          </p:cNvPr>
          <p:cNvPicPr>
            <a:picLocks noChangeAspect="1"/>
          </p:cNvPicPr>
          <p:nvPr/>
        </p:nvPicPr>
        <p:blipFill>
          <a:blip r:embed="rId3"/>
          <a:stretch>
            <a:fillRect/>
          </a:stretch>
        </p:blipFill>
        <p:spPr>
          <a:xfrm>
            <a:off x="4682256" y="880283"/>
            <a:ext cx="3741744" cy="2446232"/>
          </a:xfrm>
          <a:prstGeom prst="rect">
            <a:avLst/>
          </a:prstGeom>
        </p:spPr>
      </p:pic>
      <p:pic>
        <p:nvPicPr>
          <p:cNvPr id="9" name="Picture 8">
            <a:extLst>
              <a:ext uri="{FF2B5EF4-FFF2-40B4-BE49-F238E27FC236}">
                <a16:creationId xmlns:a16="http://schemas.microsoft.com/office/drawing/2014/main" id="{98729E29-73D6-3F8F-A0C2-59C712275FE6}"/>
              </a:ext>
            </a:extLst>
          </p:cNvPr>
          <p:cNvPicPr>
            <a:picLocks noChangeAspect="1"/>
          </p:cNvPicPr>
          <p:nvPr/>
        </p:nvPicPr>
        <p:blipFill>
          <a:blip r:embed="rId4"/>
          <a:stretch>
            <a:fillRect/>
          </a:stretch>
        </p:blipFill>
        <p:spPr>
          <a:xfrm>
            <a:off x="485912" y="1042028"/>
            <a:ext cx="3975833" cy="2214128"/>
          </a:xfrm>
          <a:prstGeom prst="rect">
            <a:avLst/>
          </a:prstGeom>
        </p:spPr>
      </p:pic>
      <p:sp>
        <p:nvSpPr>
          <p:cNvPr id="119" name="TextBox 118">
            <a:extLst>
              <a:ext uri="{FF2B5EF4-FFF2-40B4-BE49-F238E27FC236}">
                <a16:creationId xmlns:a16="http://schemas.microsoft.com/office/drawing/2014/main" id="{E20DB813-6F79-AD8B-22BD-B7DCFBD8869D}"/>
              </a:ext>
            </a:extLst>
          </p:cNvPr>
          <p:cNvSpPr txBox="1"/>
          <p:nvPr/>
        </p:nvSpPr>
        <p:spPr>
          <a:xfrm>
            <a:off x="678193" y="3345734"/>
            <a:ext cx="3175493" cy="1169551"/>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After 2020 women contribution to the economy has increased </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Women contributed to economy by taking out loans and spend them on the cars sector. </a:t>
            </a:r>
          </a:p>
        </p:txBody>
      </p:sp>
      <p:sp>
        <p:nvSpPr>
          <p:cNvPr id="6" name="TextBox 5">
            <a:extLst>
              <a:ext uri="{FF2B5EF4-FFF2-40B4-BE49-F238E27FC236}">
                <a16:creationId xmlns:a16="http://schemas.microsoft.com/office/drawing/2014/main" id="{3EBC4168-8423-BBB3-CC56-006311CED9D9}"/>
              </a:ext>
            </a:extLst>
          </p:cNvPr>
          <p:cNvSpPr txBox="1"/>
          <p:nvPr/>
        </p:nvSpPr>
        <p:spPr>
          <a:xfrm>
            <a:off x="4965381" y="3345734"/>
            <a:ext cx="3175493" cy="646331"/>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Women contributed to economy by taking out loans and spend them on the cars sector. </a:t>
            </a:r>
          </a:p>
        </p:txBody>
      </p:sp>
    </p:spTree>
    <p:extLst>
      <p:ext uri="{BB962C8B-B14F-4D97-AF65-F5344CB8AC3E}">
        <p14:creationId xmlns:p14="http://schemas.microsoft.com/office/powerpoint/2010/main" val="370006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114" name="Google Shape;3247;p86">
            <a:extLst>
              <a:ext uri="{FF2B5EF4-FFF2-40B4-BE49-F238E27FC236}">
                <a16:creationId xmlns:a16="http://schemas.microsoft.com/office/drawing/2014/main" id="{B0346F0D-9146-2136-41D0-5ACF045F62A2}"/>
              </a:ext>
            </a:extLst>
          </p:cNvPr>
          <p:cNvSpPr txBox="1">
            <a:spLocks noGrp="1"/>
          </p:cNvSpPr>
          <p:nvPr>
            <p:ph type="title"/>
          </p:nvPr>
        </p:nvSpPr>
        <p:spPr>
          <a:xfrm>
            <a:off x="720000" y="162528"/>
            <a:ext cx="7704000" cy="484243"/>
          </a:xfrm>
          <a:prstGeom prst="rect">
            <a:avLst/>
          </a:prstGeom>
        </p:spPr>
        <p:txBody>
          <a:bodyPr spcFirstLastPara="1" wrap="square" lIns="91425" tIns="91425" rIns="91425" bIns="91425" anchor="ctr" anchorCtr="0">
            <a:noAutofit/>
          </a:bodyPr>
          <a:lstStyle/>
          <a:p>
            <a:pPr lvl="0" algn="l">
              <a:spcAft>
                <a:spcPts val="1200"/>
              </a:spcAft>
            </a:pPr>
            <a:r>
              <a:rPr lang="en-GB" sz="1200" b="1" dirty="0">
                <a:latin typeface="Montserrat"/>
                <a:ea typeface="Montserrat"/>
                <a:cs typeface="Montserrat"/>
                <a:sym typeface="Montserrat"/>
              </a:rPr>
              <a:t>Did the Social Development Bank (SDB) develop products specifically designed for low-income categories?</a:t>
            </a:r>
          </a:p>
        </p:txBody>
      </p:sp>
      <p:graphicFrame>
        <p:nvGraphicFramePr>
          <p:cNvPr id="119" name="Table 7">
            <a:extLst>
              <a:ext uri="{FF2B5EF4-FFF2-40B4-BE49-F238E27FC236}">
                <a16:creationId xmlns:a16="http://schemas.microsoft.com/office/drawing/2014/main" id="{960380F7-F7D7-C1C1-CF09-840DD1873008}"/>
              </a:ext>
            </a:extLst>
          </p:cNvPr>
          <p:cNvGraphicFramePr>
            <a:graphicFrameLocks noGrp="1"/>
          </p:cNvGraphicFramePr>
          <p:nvPr>
            <p:extLst>
              <p:ext uri="{D42A27DB-BD31-4B8C-83A1-F6EECF244321}">
                <p14:modId xmlns:p14="http://schemas.microsoft.com/office/powerpoint/2010/main" val="997196510"/>
              </p:ext>
            </p:extLst>
          </p:nvPr>
        </p:nvGraphicFramePr>
        <p:xfrm>
          <a:off x="5583228" y="1438979"/>
          <a:ext cx="3107472" cy="1313972"/>
        </p:xfrm>
        <a:graphic>
          <a:graphicData uri="http://schemas.openxmlformats.org/drawingml/2006/table">
            <a:tbl>
              <a:tblPr firstRow="1" bandRow="1">
                <a:tableStyleId>{35758FB7-9AC5-4552-8A53-C91805E547FA}</a:tableStyleId>
              </a:tblPr>
              <a:tblGrid>
                <a:gridCol w="1553736">
                  <a:extLst>
                    <a:ext uri="{9D8B030D-6E8A-4147-A177-3AD203B41FA5}">
                      <a16:colId xmlns:a16="http://schemas.microsoft.com/office/drawing/2014/main" val="2699854765"/>
                    </a:ext>
                  </a:extLst>
                </a:gridCol>
                <a:gridCol w="1553736">
                  <a:extLst>
                    <a:ext uri="{9D8B030D-6E8A-4147-A177-3AD203B41FA5}">
                      <a16:colId xmlns:a16="http://schemas.microsoft.com/office/drawing/2014/main" val="2375184733"/>
                    </a:ext>
                  </a:extLst>
                </a:gridCol>
              </a:tblGrid>
              <a:tr h="181254">
                <a:tc>
                  <a:txBody>
                    <a:bodyPr/>
                    <a:lstStyle/>
                    <a:p>
                      <a:pPr algn="ctr"/>
                      <a:r>
                        <a:rPr lang="en-GB" sz="1050" dirty="0"/>
                        <a:t>Income Group</a:t>
                      </a:r>
                    </a:p>
                  </a:txBody>
                  <a:tcPr/>
                </a:tc>
                <a:tc>
                  <a:txBody>
                    <a:bodyPr/>
                    <a:lstStyle/>
                    <a:p>
                      <a:pPr algn="ctr"/>
                      <a:r>
                        <a:rPr lang="en-GB" sz="1050" dirty="0"/>
                        <a:t>Count</a:t>
                      </a:r>
                    </a:p>
                  </a:txBody>
                  <a:tcPr/>
                </a:tc>
                <a:extLst>
                  <a:ext uri="{0D108BD9-81ED-4DB2-BD59-A6C34878D82A}">
                    <a16:rowId xmlns:a16="http://schemas.microsoft.com/office/drawing/2014/main" val="3950715875"/>
                  </a:ext>
                </a:extLst>
              </a:tr>
              <a:tr h="181254">
                <a:tc>
                  <a:txBody>
                    <a:bodyPr/>
                    <a:lstStyle/>
                    <a:p>
                      <a:pPr algn="ctr"/>
                      <a:r>
                        <a:rPr lang="en-GB" sz="1050" dirty="0">
                          <a:solidFill>
                            <a:schemeClr val="dk1"/>
                          </a:solidFill>
                          <a:latin typeface="Montserrat"/>
                          <a:sym typeface="Titillium Web"/>
                        </a:rPr>
                        <a:t>Very low</a:t>
                      </a:r>
                      <a:endParaRPr lang="en-GB" sz="1050" dirty="0"/>
                    </a:p>
                  </a:txBody>
                  <a:tcPr/>
                </a:tc>
                <a:tc>
                  <a:txBody>
                    <a:bodyPr/>
                    <a:lstStyle/>
                    <a:p>
                      <a:pPr algn="ctr"/>
                      <a:r>
                        <a:rPr lang="en-GB" sz="1050" dirty="0">
                          <a:solidFill>
                            <a:schemeClr val="dk1"/>
                          </a:solidFill>
                          <a:latin typeface="Montserrat"/>
                          <a:sym typeface="Titillium Web"/>
                        </a:rPr>
                        <a:t>407</a:t>
                      </a:r>
                      <a:endParaRPr lang="en-GB" sz="1050" dirty="0"/>
                    </a:p>
                  </a:txBody>
                  <a:tcPr/>
                </a:tc>
                <a:extLst>
                  <a:ext uri="{0D108BD9-81ED-4DB2-BD59-A6C34878D82A}">
                    <a16:rowId xmlns:a16="http://schemas.microsoft.com/office/drawing/2014/main" val="1873387778"/>
                  </a:ext>
                </a:extLst>
              </a:tr>
              <a:tr h="181254">
                <a:tc>
                  <a:txBody>
                    <a:bodyPr/>
                    <a:lstStyle/>
                    <a:p>
                      <a:pPr algn="ctr"/>
                      <a:r>
                        <a:rPr lang="en-GB" sz="1050" dirty="0">
                          <a:solidFill>
                            <a:schemeClr val="dk1"/>
                          </a:solidFill>
                          <a:latin typeface="Montserrat"/>
                          <a:sym typeface="Titillium Web"/>
                        </a:rPr>
                        <a:t>Low</a:t>
                      </a:r>
                      <a:endParaRPr lang="en-GB" sz="1050" dirty="0"/>
                    </a:p>
                  </a:txBody>
                  <a:tcPr/>
                </a:tc>
                <a:tc>
                  <a:txBody>
                    <a:bodyPr/>
                    <a:lstStyle/>
                    <a:p>
                      <a:pPr algn="ctr"/>
                      <a:r>
                        <a:rPr lang="en-GB" sz="1050" dirty="0">
                          <a:solidFill>
                            <a:schemeClr val="dk1"/>
                          </a:solidFill>
                          <a:latin typeface="Montserrat"/>
                          <a:sym typeface="Titillium Web"/>
                        </a:rPr>
                        <a:t>64</a:t>
                      </a:r>
                      <a:endParaRPr lang="en-GB" sz="1050" dirty="0"/>
                    </a:p>
                  </a:txBody>
                  <a:tcPr/>
                </a:tc>
                <a:extLst>
                  <a:ext uri="{0D108BD9-81ED-4DB2-BD59-A6C34878D82A}">
                    <a16:rowId xmlns:a16="http://schemas.microsoft.com/office/drawing/2014/main" val="2953633925"/>
                  </a:ext>
                </a:extLst>
              </a:tr>
              <a:tr h="308132">
                <a:tc>
                  <a:txBody>
                    <a:bodyPr/>
                    <a:lstStyle/>
                    <a:p>
                      <a:pPr algn="ctr"/>
                      <a:r>
                        <a:rPr lang="en-GB" sz="1050" dirty="0">
                          <a:solidFill>
                            <a:schemeClr val="dk1"/>
                          </a:solidFill>
                          <a:latin typeface="Montserrat"/>
                          <a:sym typeface="Titillium Web"/>
                        </a:rPr>
                        <a:t>Middle</a:t>
                      </a:r>
                      <a:endParaRPr lang="en-GB" sz="1050" dirty="0"/>
                    </a:p>
                  </a:txBody>
                  <a:tcPr/>
                </a:tc>
                <a:tc>
                  <a:txBody>
                    <a:bodyPr/>
                    <a:lstStyle/>
                    <a:p>
                      <a:pPr algn="ctr"/>
                      <a:r>
                        <a:rPr lang="en-GB" sz="1050" dirty="0">
                          <a:solidFill>
                            <a:schemeClr val="dk1"/>
                          </a:solidFill>
                          <a:latin typeface="Montserrat"/>
                          <a:sym typeface="Titillium Web"/>
                        </a:rPr>
                        <a:t>153</a:t>
                      </a:r>
                      <a:endParaRPr lang="en-GB" sz="1050" dirty="0"/>
                    </a:p>
                  </a:txBody>
                  <a:tcPr/>
                </a:tc>
                <a:extLst>
                  <a:ext uri="{0D108BD9-81ED-4DB2-BD59-A6C34878D82A}">
                    <a16:rowId xmlns:a16="http://schemas.microsoft.com/office/drawing/2014/main" val="2825452743"/>
                  </a:ext>
                </a:extLst>
              </a:tr>
              <a:tr h="181254">
                <a:tc>
                  <a:txBody>
                    <a:bodyPr/>
                    <a:lstStyle/>
                    <a:p>
                      <a:pPr algn="ctr"/>
                      <a:r>
                        <a:rPr lang="en-GB" sz="1050" dirty="0">
                          <a:solidFill>
                            <a:schemeClr val="dk1"/>
                          </a:solidFill>
                          <a:latin typeface="Montserrat"/>
                          <a:sym typeface="Titillium Web"/>
                        </a:rPr>
                        <a:t>High</a:t>
                      </a:r>
                      <a:endParaRPr lang="en-GB" sz="1050" dirty="0"/>
                    </a:p>
                  </a:txBody>
                  <a:tcPr/>
                </a:tc>
                <a:tc>
                  <a:txBody>
                    <a:bodyPr/>
                    <a:lstStyle/>
                    <a:p>
                      <a:pPr algn="ctr"/>
                      <a:r>
                        <a:rPr lang="en-GB" sz="1050" dirty="0">
                          <a:solidFill>
                            <a:schemeClr val="dk1"/>
                          </a:solidFill>
                          <a:latin typeface="Montserrat"/>
                          <a:sym typeface="Titillium Web"/>
                        </a:rPr>
                        <a:t>225</a:t>
                      </a:r>
                      <a:endParaRPr lang="en-GB" sz="1050" dirty="0"/>
                    </a:p>
                  </a:txBody>
                  <a:tcPr/>
                </a:tc>
                <a:extLst>
                  <a:ext uri="{0D108BD9-81ED-4DB2-BD59-A6C34878D82A}">
                    <a16:rowId xmlns:a16="http://schemas.microsoft.com/office/drawing/2014/main" val="1574889875"/>
                  </a:ext>
                </a:extLst>
              </a:tr>
            </a:tbl>
          </a:graphicData>
        </a:graphic>
      </p:graphicFrame>
      <p:sp>
        <p:nvSpPr>
          <p:cNvPr id="120" name="TextBox 119">
            <a:extLst>
              <a:ext uri="{FF2B5EF4-FFF2-40B4-BE49-F238E27FC236}">
                <a16:creationId xmlns:a16="http://schemas.microsoft.com/office/drawing/2014/main" id="{EAB4516E-473A-D54C-513F-78B20186BE28}"/>
              </a:ext>
            </a:extLst>
          </p:cNvPr>
          <p:cNvSpPr txBox="1"/>
          <p:nvPr/>
        </p:nvSpPr>
        <p:spPr>
          <a:xfrm>
            <a:off x="544844" y="3269392"/>
            <a:ext cx="4131932" cy="1508105"/>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Both low and high income families benefit from renovation loans</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Low and the very low income families receive the highest number of renovation loans they take 55-56K on average  </a:t>
            </a:r>
          </a:p>
          <a:p>
            <a:pPr marL="171450" indent="-171450">
              <a:spcAft>
                <a:spcPts val="1200"/>
              </a:spcAft>
              <a:buClr>
                <a:schemeClr val="dk1"/>
              </a:buClr>
              <a:buSzPts val="3000"/>
              <a:buFont typeface="Arial" panose="020B0604020202020204" pitchFamily="34" charset="0"/>
              <a:buChar char="•"/>
            </a:pPr>
            <a:endParaRPr lang="en-GB" sz="1200" b="1" dirty="0">
              <a:solidFill>
                <a:schemeClr val="dk1"/>
              </a:solidFill>
              <a:latin typeface="Montserrat"/>
              <a:sym typeface="Titillium Web"/>
            </a:endParaRPr>
          </a:p>
        </p:txBody>
      </p:sp>
      <p:sp>
        <p:nvSpPr>
          <p:cNvPr id="8" name="TextBox 7">
            <a:extLst>
              <a:ext uri="{FF2B5EF4-FFF2-40B4-BE49-F238E27FC236}">
                <a16:creationId xmlns:a16="http://schemas.microsoft.com/office/drawing/2014/main" id="{69AF38C8-EBA1-12D0-6DB4-456478BE33F1}"/>
              </a:ext>
            </a:extLst>
          </p:cNvPr>
          <p:cNvSpPr txBox="1"/>
          <p:nvPr/>
        </p:nvSpPr>
        <p:spPr>
          <a:xfrm>
            <a:off x="5391883" y="3356879"/>
            <a:ext cx="3629025" cy="461665"/>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Very low income get renovation loan more then any other category </a:t>
            </a:r>
          </a:p>
        </p:txBody>
      </p:sp>
      <p:pic>
        <p:nvPicPr>
          <p:cNvPr id="3" name="Picture 2" descr="Chart, line chart&#10;&#10;Description automatically generated">
            <a:extLst>
              <a:ext uri="{FF2B5EF4-FFF2-40B4-BE49-F238E27FC236}">
                <a16:creationId xmlns:a16="http://schemas.microsoft.com/office/drawing/2014/main" id="{5A4545CC-3B35-DE3D-E8A4-DABB3B05FE15}"/>
              </a:ext>
            </a:extLst>
          </p:cNvPr>
          <p:cNvPicPr>
            <a:picLocks noChangeAspect="1"/>
          </p:cNvPicPr>
          <p:nvPr/>
        </p:nvPicPr>
        <p:blipFill>
          <a:blip r:embed="rId3"/>
          <a:stretch>
            <a:fillRect/>
          </a:stretch>
        </p:blipFill>
        <p:spPr>
          <a:xfrm>
            <a:off x="453300" y="525549"/>
            <a:ext cx="4419600" cy="2527300"/>
          </a:xfrm>
          <a:prstGeom prst="rect">
            <a:avLst/>
          </a:prstGeom>
        </p:spPr>
      </p:pic>
    </p:spTree>
    <p:extLst>
      <p:ext uri="{BB962C8B-B14F-4D97-AF65-F5344CB8AC3E}">
        <p14:creationId xmlns:p14="http://schemas.microsoft.com/office/powerpoint/2010/main" val="752682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114" name="Google Shape;3247;p86">
            <a:extLst>
              <a:ext uri="{FF2B5EF4-FFF2-40B4-BE49-F238E27FC236}">
                <a16:creationId xmlns:a16="http://schemas.microsoft.com/office/drawing/2014/main" id="{B0346F0D-9146-2136-41D0-5ACF045F62A2}"/>
              </a:ext>
            </a:extLst>
          </p:cNvPr>
          <p:cNvSpPr txBox="1">
            <a:spLocks noGrp="1"/>
          </p:cNvSpPr>
          <p:nvPr>
            <p:ph type="title"/>
          </p:nvPr>
        </p:nvSpPr>
        <p:spPr>
          <a:xfrm>
            <a:off x="720000" y="162528"/>
            <a:ext cx="7704000" cy="484243"/>
          </a:xfrm>
          <a:prstGeom prst="rect">
            <a:avLst/>
          </a:prstGeom>
        </p:spPr>
        <p:txBody>
          <a:bodyPr spcFirstLastPara="1" wrap="square" lIns="91425" tIns="91425" rIns="91425" bIns="91425" anchor="ctr" anchorCtr="0">
            <a:noAutofit/>
          </a:bodyPr>
          <a:lstStyle/>
          <a:p>
            <a:pPr lvl="0" algn="l">
              <a:spcAft>
                <a:spcPts val="1200"/>
              </a:spcAft>
            </a:pPr>
            <a:r>
              <a:rPr lang="en-GB" sz="1200" b="1" dirty="0">
                <a:latin typeface="Montserrat"/>
                <a:ea typeface="Montserrat"/>
                <a:cs typeface="Montserrat"/>
                <a:sym typeface="Montserrat"/>
              </a:rPr>
              <a:t>Did the Social Development Bank (SDB) develop products specifically designed for low-income categories?</a:t>
            </a:r>
          </a:p>
        </p:txBody>
      </p:sp>
      <p:pic>
        <p:nvPicPr>
          <p:cNvPr id="9" name="Picture 8">
            <a:extLst>
              <a:ext uri="{FF2B5EF4-FFF2-40B4-BE49-F238E27FC236}">
                <a16:creationId xmlns:a16="http://schemas.microsoft.com/office/drawing/2014/main" id="{8200CF94-5B03-A1BF-DDD4-F681FF5431B3}"/>
              </a:ext>
            </a:extLst>
          </p:cNvPr>
          <p:cNvPicPr>
            <a:picLocks noChangeAspect="1"/>
          </p:cNvPicPr>
          <p:nvPr/>
        </p:nvPicPr>
        <p:blipFill>
          <a:blip r:embed="rId3"/>
          <a:stretch>
            <a:fillRect/>
          </a:stretch>
        </p:blipFill>
        <p:spPr>
          <a:xfrm>
            <a:off x="4095750" y="777608"/>
            <a:ext cx="4223475" cy="3588283"/>
          </a:xfrm>
          <a:prstGeom prst="rect">
            <a:avLst/>
          </a:prstGeom>
        </p:spPr>
      </p:pic>
      <p:sp>
        <p:nvSpPr>
          <p:cNvPr id="120" name="TextBox 119">
            <a:extLst>
              <a:ext uri="{FF2B5EF4-FFF2-40B4-BE49-F238E27FC236}">
                <a16:creationId xmlns:a16="http://schemas.microsoft.com/office/drawing/2014/main" id="{EAB4516E-473A-D54C-513F-78B20186BE28}"/>
              </a:ext>
            </a:extLst>
          </p:cNvPr>
          <p:cNvSpPr txBox="1"/>
          <p:nvPr/>
        </p:nvSpPr>
        <p:spPr>
          <a:xfrm>
            <a:off x="720000" y="1602659"/>
            <a:ext cx="3175493" cy="1169551"/>
          </a:xfrm>
          <a:prstGeom prst="rect">
            <a:avLst/>
          </a:prstGeom>
          <a:no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 majority of people who got renovation loans are people with bigger families (5+ members). </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 other family sizes combined account for the half.</a:t>
            </a:r>
          </a:p>
        </p:txBody>
      </p:sp>
    </p:spTree>
    <p:extLst>
      <p:ext uri="{BB962C8B-B14F-4D97-AF65-F5344CB8AC3E}">
        <p14:creationId xmlns:p14="http://schemas.microsoft.com/office/powerpoint/2010/main" val="85478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114" name="Google Shape;3247;p86">
            <a:extLst>
              <a:ext uri="{FF2B5EF4-FFF2-40B4-BE49-F238E27FC236}">
                <a16:creationId xmlns:a16="http://schemas.microsoft.com/office/drawing/2014/main" id="{CE94ACE3-6B06-89D7-56E4-CDF3727901C1}"/>
              </a:ext>
            </a:extLst>
          </p:cNvPr>
          <p:cNvSpPr txBox="1">
            <a:spLocks noGrp="1"/>
          </p:cNvSpPr>
          <p:nvPr>
            <p:ph type="title"/>
          </p:nvPr>
        </p:nvSpPr>
        <p:spPr>
          <a:xfrm>
            <a:off x="720000" y="162528"/>
            <a:ext cx="7704000" cy="484243"/>
          </a:xfrm>
          <a:prstGeom prst="rect">
            <a:avLst/>
          </a:prstGeom>
        </p:spPr>
        <p:txBody>
          <a:bodyPr spcFirstLastPara="1" wrap="square" lIns="91425" tIns="91425" rIns="91425" bIns="91425" anchor="ctr" anchorCtr="0">
            <a:noAutofit/>
          </a:bodyPr>
          <a:lstStyle/>
          <a:p>
            <a:pPr lvl="0" algn="l">
              <a:spcAft>
                <a:spcPts val="1200"/>
              </a:spcAft>
            </a:pPr>
            <a:r>
              <a:rPr lang="en-GB" sz="1200" b="1" dirty="0">
                <a:latin typeface="Montserrat"/>
                <a:ea typeface="Montserrat"/>
                <a:cs typeface="Montserrat"/>
                <a:sym typeface="Montserrat"/>
              </a:rPr>
              <a:t>Did the Social Development Bank (SDB) enable the financial institutions to support the growth in the private sector? </a:t>
            </a:r>
          </a:p>
        </p:txBody>
      </p:sp>
      <p:pic>
        <p:nvPicPr>
          <p:cNvPr id="7" name="Picture 6">
            <a:extLst>
              <a:ext uri="{FF2B5EF4-FFF2-40B4-BE49-F238E27FC236}">
                <a16:creationId xmlns:a16="http://schemas.microsoft.com/office/drawing/2014/main" id="{4440ED66-6754-EBFF-4213-85D4AECD77B0}"/>
              </a:ext>
            </a:extLst>
          </p:cNvPr>
          <p:cNvPicPr>
            <a:picLocks noChangeAspect="1"/>
          </p:cNvPicPr>
          <p:nvPr/>
        </p:nvPicPr>
        <p:blipFill>
          <a:blip r:embed="rId3"/>
          <a:stretch>
            <a:fillRect/>
          </a:stretch>
        </p:blipFill>
        <p:spPr>
          <a:xfrm>
            <a:off x="274675" y="607823"/>
            <a:ext cx="4106880" cy="3072418"/>
          </a:xfrm>
          <a:prstGeom prst="rect">
            <a:avLst/>
          </a:prstGeom>
        </p:spPr>
      </p:pic>
      <p:pic>
        <p:nvPicPr>
          <p:cNvPr id="9" name="Picture 8">
            <a:extLst>
              <a:ext uri="{FF2B5EF4-FFF2-40B4-BE49-F238E27FC236}">
                <a16:creationId xmlns:a16="http://schemas.microsoft.com/office/drawing/2014/main" id="{7DC7DCB6-6C37-27B0-A89A-077FB15410CB}"/>
              </a:ext>
            </a:extLst>
          </p:cNvPr>
          <p:cNvPicPr>
            <a:picLocks noChangeAspect="1"/>
          </p:cNvPicPr>
          <p:nvPr/>
        </p:nvPicPr>
        <p:blipFill>
          <a:blip r:embed="rId4"/>
          <a:stretch>
            <a:fillRect/>
          </a:stretch>
        </p:blipFill>
        <p:spPr>
          <a:xfrm>
            <a:off x="4743450" y="818221"/>
            <a:ext cx="4211475" cy="2223699"/>
          </a:xfrm>
          <a:prstGeom prst="rect">
            <a:avLst/>
          </a:prstGeom>
        </p:spPr>
      </p:pic>
      <p:sp>
        <p:nvSpPr>
          <p:cNvPr id="119" name="TextBox 118">
            <a:extLst>
              <a:ext uri="{FF2B5EF4-FFF2-40B4-BE49-F238E27FC236}">
                <a16:creationId xmlns:a16="http://schemas.microsoft.com/office/drawing/2014/main" id="{75A9DB09-5A5F-843A-E00B-C845A8CB014E}"/>
              </a:ext>
            </a:extLst>
          </p:cNvPr>
          <p:cNvSpPr txBox="1"/>
          <p:nvPr/>
        </p:nvSpPr>
        <p:spPr>
          <a:xfrm>
            <a:off x="4762445" y="3185596"/>
            <a:ext cx="4106880" cy="1169551"/>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There has been a decline in the years 2018 – 2020 for both the amount of loans given and the total spending</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Especially in 2020 as the private sector was allocated no budget.</a:t>
            </a:r>
          </a:p>
        </p:txBody>
      </p:sp>
      <p:sp>
        <p:nvSpPr>
          <p:cNvPr id="6" name="TextBox 5">
            <a:extLst>
              <a:ext uri="{FF2B5EF4-FFF2-40B4-BE49-F238E27FC236}">
                <a16:creationId xmlns:a16="http://schemas.microsoft.com/office/drawing/2014/main" id="{C430D5DE-2240-98A2-AE69-23FB50C0226B}"/>
              </a:ext>
            </a:extLst>
          </p:cNvPr>
          <p:cNvSpPr txBox="1"/>
          <p:nvPr/>
        </p:nvSpPr>
        <p:spPr>
          <a:xfrm>
            <a:off x="388920" y="3708816"/>
            <a:ext cx="4106880" cy="830997"/>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 amount of loans given for the private sector has more than tripled in the past year only, which indicates a potential future growth in the private sector.</a:t>
            </a:r>
          </a:p>
        </p:txBody>
      </p:sp>
    </p:spTree>
    <p:extLst>
      <p:ext uri="{BB962C8B-B14F-4D97-AF65-F5344CB8AC3E}">
        <p14:creationId xmlns:p14="http://schemas.microsoft.com/office/powerpoint/2010/main" val="282638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AD82-A888-8A4C-90BC-E66302D4469D}"/>
              </a:ext>
            </a:extLst>
          </p:cNvPr>
          <p:cNvSpPr>
            <a:spLocks noGrp="1"/>
          </p:cNvSpPr>
          <p:nvPr>
            <p:ph type="title"/>
          </p:nvPr>
        </p:nvSpPr>
        <p:spPr/>
        <p:txBody>
          <a:bodyPr/>
          <a:lstStyle/>
          <a:p>
            <a:endParaRPr lang="en-SA" dirty="0"/>
          </a:p>
        </p:txBody>
      </p:sp>
      <p:pic>
        <p:nvPicPr>
          <p:cNvPr id="5" name="Picture 4" descr="Chart, line chart&#10;&#10;Description automatically generated">
            <a:extLst>
              <a:ext uri="{FF2B5EF4-FFF2-40B4-BE49-F238E27FC236}">
                <a16:creationId xmlns:a16="http://schemas.microsoft.com/office/drawing/2014/main" id="{7E515AC2-24B1-6F4E-A7C8-ED67B38D4677}"/>
              </a:ext>
            </a:extLst>
          </p:cNvPr>
          <p:cNvPicPr>
            <a:picLocks noChangeAspect="1"/>
          </p:cNvPicPr>
          <p:nvPr/>
        </p:nvPicPr>
        <p:blipFill>
          <a:blip r:embed="rId3"/>
          <a:stretch>
            <a:fillRect/>
          </a:stretch>
        </p:blipFill>
        <p:spPr>
          <a:xfrm>
            <a:off x="174515" y="34078"/>
            <a:ext cx="8328050" cy="2993211"/>
          </a:xfrm>
          <a:prstGeom prst="rect">
            <a:avLst/>
          </a:prstGeom>
        </p:spPr>
      </p:pic>
      <p:sp>
        <p:nvSpPr>
          <p:cNvPr id="10" name="TextBox 9">
            <a:extLst>
              <a:ext uri="{FF2B5EF4-FFF2-40B4-BE49-F238E27FC236}">
                <a16:creationId xmlns:a16="http://schemas.microsoft.com/office/drawing/2014/main" id="{B2D9A8BB-DEE6-9C40-8714-A24ABED19493}"/>
              </a:ext>
            </a:extLst>
          </p:cNvPr>
          <p:cNvSpPr txBox="1"/>
          <p:nvPr/>
        </p:nvSpPr>
        <p:spPr>
          <a:xfrm>
            <a:off x="1517328" y="3097366"/>
            <a:ext cx="6985237" cy="1631216"/>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There is an increase in spending on business loans.</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Individual loans spending has decreased.</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Which indicates more focus on business loans and growing the private sector.</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Most of the business loans in the last year is spent on woman.</a:t>
            </a:r>
          </a:p>
          <a:p>
            <a:pPr>
              <a:spcAft>
                <a:spcPts val="1200"/>
              </a:spcAft>
              <a:buClr>
                <a:schemeClr val="dk1"/>
              </a:buClr>
              <a:buSzPts val="3000"/>
            </a:pPr>
            <a:endParaRPr lang="en-GB" sz="1200" dirty="0">
              <a:solidFill>
                <a:schemeClr val="dk1"/>
              </a:solidFill>
              <a:latin typeface="Montserrat"/>
              <a:sym typeface="Titillium Web"/>
            </a:endParaRPr>
          </a:p>
        </p:txBody>
      </p:sp>
    </p:spTree>
    <p:extLst>
      <p:ext uri="{BB962C8B-B14F-4D97-AF65-F5344CB8AC3E}">
        <p14:creationId xmlns:p14="http://schemas.microsoft.com/office/powerpoint/2010/main" val="404271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Table of contents</a:t>
            </a:r>
            <a:endParaRPr/>
          </a:p>
        </p:txBody>
      </p:sp>
      <p:sp>
        <p:nvSpPr>
          <p:cNvPr id="1119" name="Google Shape;1119;p55"/>
          <p:cNvSpPr txBox="1">
            <a:spLocks noGrp="1"/>
          </p:cNvSpPr>
          <p:nvPr>
            <p:ph type="title" idx="2"/>
          </p:nvPr>
        </p:nvSpPr>
        <p:spPr>
          <a:xfrm>
            <a:off x="720000" y="1783577"/>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set</a:t>
            </a:r>
            <a:br>
              <a:rPr lang="en" dirty="0"/>
            </a:br>
            <a:r>
              <a:rPr lang="en" dirty="0"/>
              <a:t>description</a:t>
            </a:r>
            <a:br>
              <a:rPr lang="en" dirty="0"/>
            </a:br>
            <a:endParaRPr dirty="0"/>
          </a:p>
        </p:txBody>
      </p:sp>
      <p:sp>
        <p:nvSpPr>
          <p:cNvPr id="1120" name="Google Shape;1120;p55"/>
          <p:cNvSpPr txBox="1">
            <a:spLocks noGrp="1"/>
          </p:cNvSpPr>
          <p:nvPr>
            <p:ph type="title" idx="3"/>
          </p:nvPr>
        </p:nvSpPr>
        <p:spPr>
          <a:xfrm>
            <a:off x="720000" y="1218721"/>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01.</a:t>
            </a:r>
            <a:endParaRPr/>
          </a:p>
        </p:txBody>
      </p:sp>
      <p:sp>
        <p:nvSpPr>
          <p:cNvPr id="1121" name="Google Shape;1121;p55"/>
          <p:cNvSpPr txBox="1">
            <a:spLocks noGrp="1"/>
          </p:cNvSpPr>
          <p:nvPr>
            <p:ph type="subTitle" idx="1"/>
          </p:nvPr>
        </p:nvSpPr>
        <p:spPr>
          <a:xfrm>
            <a:off x="720000" y="2336667"/>
            <a:ext cx="2412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t>Where did our dataset come from?</a:t>
            </a:r>
            <a:endParaRPr dirty="0"/>
          </a:p>
        </p:txBody>
      </p:sp>
      <p:sp>
        <p:nvSpPr>
          <p:cNvPr id="1122" name="Google Shape;1122;p55"/>
          <p:cNvSpPr txBox="1">
            <a:spLocks noGrp="1"/>
          </p:cNvSpPr>
          <p:nvPr>
            <p:ph type="title" idx="4"/>
          </p:nvPr>
        </p:nvSpPr>
        <p:spPr>
          <a:xfrm>
            <a:off x="3403800" y="1501767"/>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a:t>
            </a:r>
            <a:endParaRPr dirty="0"/>
          </a:p>
        </p:txBody>
      </p:sp>
      <p:sp>
        <p:nvSpPr>
          <p:cNvPr id="1123" name="Google Shape;1123;p55"/>
          <p:cNvSpPr txBox="1">
            <a:spLocks noGrp="1"/>
          </p:cNvSpPr>
          <p:nvPr>
            <p:ph type="title" idx="5"/>
          </p:nvPr>
        </p:nvSpPr>
        <p:spPr>
          <a:xfrm>
            <a:off x="3403800" y="1218721"/>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02.</a:t>
            </a:r>
            <a:endParaRPr/>
          </a:p>
        </p:txBody>
      </p:sp>
      <p:sp>
        <p:nvSpPr>
          <p:cNvPr id="1124" name="Google Shape;1124;p55"/>
          <p:cNvSpPr txBox="1">
            <a:spLocks noGrp="1"/>
          </p:cNvSpPr>
          <p:nvPr>
            <p:ph type="subTitle" idx="6"/>
          </p:nvPr>
        </p:nvSpPr>
        <p:spPr>
          <a:xfrm>
            <a:off x="3403800" y="2303049"/>
            <a:ext cx="2412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Which questions can we answer? </a:t>
            </a:r>
            <a:endParaRPr dirty="0"/>
          </a:p>
        </p:txBody>
      </p:sp>
      <p:sp>
        <p:nvSpPr>
          <p:cNvPr id="1125" name="Google Shape;1125;p55"/>
          <p:cNvSpPr txBox="1">
            <a:spLocks noGrp="1"/>
          </p:cNvSpPr>
          <p:nvPr>
            <p:ph type="title" idx="7"/>
          </p:nvPr>
        </p:nvSpPr>
        <p:spPr>
          <a:xfrm>
            <a:off x="6094834" y="1619967"/>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t>Descriptive statistics</a:t>
            </a:r>
            <a:endParaRPr dirty="0"/>
          </a:p>
        </p:txBody>
      </p:sp>
      <p:sp>
        <p:nvSpPr>
          <p:cNvPr id="1126" name="Google Shape;1126;p55"/>
          <p:cNvSpPr txBox="1">
            <a:spLocks noGrp="1"/>
          </p:cNvSpPr>
          <p:nvPr>
            <p:ph type="title" idx="8"/>
          </p:nvPr>
        </p:nvSpPr>
        <p:spPr>
          <a:xfrm>
            <a:off x="6087600" y="1218721"/>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03.</a:t>
            </a:r>
            <a:endParaRPr/>
          </a:p>
        </p:txBody>
      </p:sp>
      <p:sp>
        <p:nvSpPr>
          <p:cNvPr id="1127" name="Google Shape;1127;p55"/>
          <p:cNvSpPr txBox="1">
            <a:spLocks noGrp="1"/>
          </p:cNvSpPr>
          <p:nvPr>
            <p:ph type="subTitle" idx="9"/>
          </p:nvPr>
        </p:nvSpPr>
        <p:spPr>
          <a:xfrm>
            <a:off x="6123257" y="2303049"/>
            <a:ext cx="2412300" cy="484800"/>
          </a:xfrm>
          <a:prstGeom prst="rect">
            <a:avLst/>
          </a:prstGeom>
          <a:solidFill>
            <a:schemeClr val="bg1"/>
          </a:solidFill>
        </p:spPr>
        <p:txBody>
          <a:bodyPr spcFirstLastPara="1" wrap="square" lIns="91425" tIns="91425" rIns="91425" bIns="91425" anchor="ctr" anchorCtr="0">
            <a:noAutofit/>
          </a:bodyPr>
          <a:lstStyle/>
          <a:p>
            <a:pPr marL="0" lvl="0" indent="0">
              <a:buSzPts val="1100"/>
            </a:pPr>
            <a:r>
              <a:rPr lang="en-US" dirty="0"/>
              <a:t>What is the structure of our data? </a:t>
            </a:r>
          </a:p>
        </p:txBody>
      </p:sp>
      <p:sp>
        <p:nvSpPr>
          <p:cNvPr id="1128" name="Google Shape;1128;p55"/>
          <p:cNvSpPr txBox="1">
            <a:spLocks noGrp="1"/>
          </p:cNvSpPr>
          <p:nvPr>
            <p:ph type="title" idx="13"/>
          </p:nvPr>
        </p:nvSpPr>
        <p:spPr>
          <a:xfrm>
            <a:off x="720000" y="3444928"/>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a:t>
            </a:r>
            <a:br>
              <a:rPr lang="en-US" dirty="0"/>
            </a:br>
            <a:r>
              <a:rPr lang="en-US" dirty="0"/>
              <a:t>munging </a:t>
            </a:r>
            <a:endParaRPr dirty="0"/>
          </a:p>
        </p:txBody>
      </p:sp>
      <p:sp>
        <p:nvSpPr>
          <p:cNvPr id="1129" name="Google Shape;1129;p55"/>
          <p:cNvSpPr txBox="1">
            <a:spLocks noGrp="1"/>
          </p:cNvSpPr>
          <p:nvPr>
            <p:ph type="title" idx="14"/>
          </p:nvPr>
        </p:nvSpPr>
        <p:spPr>
          <a:xfrm>
            <a:off x="720000" y="3022833"/>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04.</a:t>
            </a:r>
            <a:endParaRPr/>
          </a:p>
        </p:txBody>
      </p:sp>
      <p:sp>
        <p:nvSpPr>
          <p:cNvPr id="1130" name="Google Shape;1130;p55"/>
          <p:cNvSpPr txBox="1">
            <a:spLocks noGrp="1"/>
          </p:cNvSpPr>
          <p:nvPr>
            <p:ph type="subTitle" idx="15"/>
          </p:nvPr>
        </p:nvSpPr>
        <p:spPr>
          <a:xfrm>
            <a:off x="720000" y="4140778"/>
            <a:ext cx="2412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What did we do to clean our data? </a:t>
            </a:r>
            <a:endParaRPr dirty="0"/>
          </a:p>
        </p:txBody>
      </p:sp>
      <p:sp>
        <p:nvSpPr>
          <p:cNvPr id="1131" name="Google Shape;1131;p55"/>
          <p:cNvSpPr txBox="1">
            <a:spLocks noGrp="1"/>
          </p:cNvSpPr>
          <p:nvPr>
            <p:ph type="title" idx="16"/>
          </p:nvPr>
        </p:nvSpPr>
        <p:spPr>
          <a:xfrm>
            <a:off x="3403800" y="3444928"/>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t>EDA &amp;</a:t>
            </a:r>
            <a:br>
              <a:rPr lang="en" dirty="0"/>
            </a:br>
            <a:r>
              <a:rPr lang="en" dirty="0"/>
              <a:t>visualization</a:t>
            </a:r>
            <a:endParaRPr dirty="0"/>
          </a:p>
        </p:txBody>
      </p:sp>
      <p:sp>
        <p:nvSpPr>
          <p:cNvPr id="1132" name="Google Shape;1132;p55"/>
          <p:cNvSpPr txBox="1">
            <a:spLocks noGrp="1"/>
          </p:cNvSpPr>
          <p:nvPr>
            <p:ph type="title" idx="17"/>
          </p:nvPr>
        </p:nvSpPr>
        <p:spPr>
          <a:xfrm>
            <a:off x="3403800" y="3022833"/>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05.</a:t>
            </a:r>
            <a:endParaRPr/>
          </a:p>
        </p:txBody>
      </p:sp>
      <p:sp>
        <p:nvSpPr>
          <p:cNvPr id="1133" name="Google Shape;1133;p55"/>
          <p:cNvSpPr txBox="1">
            <a:spLocks noGrp="1"/>
          </p:cNvSpPr>
          <p:nvPr>
            <p:ph type="subTitle" idx="18"/>
          </p:nvPr>
        </p:nvSpPr>
        <p:spPr>
          <a:xfrm>
            <a:off x="3403800" y="4140777"/>
            <a:ext cx="2412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What can we say about our data? </a:t>
            </a:r>
            <a:endParaRPr dirty="0"/>
          </a:p>
        </p:txBody>
      </p:sp>
      <p:sp>
        <p:nvSpPr>
          <p:cNvPr id="1134" name="Google Shape;1134;p55"/>
          <p:cNvSpPr txBox="1">
            <a:spLocks noGrp="1"/>
          </p:cNvSpPr>
          <p:nvPr>
            <p:ph type="title" idx="19"/>
          </p:nvPr>
        </p:nvSpPr>
        <p:spPr>
          <a:xfrm>
            <a:off x="6087600" y="3444928"/>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 </a:t>
            </a:r>
            <a:br>
              <a:rPr lang="en-US" dirty="0"/>
            </a:br>
            <a:r>
              <a:rPr lang="en-US" dirty="0"/>
              <a:t>takeaways</a:t>
            </a:r>
            <a:endParaRPr dirty="0"/>
          </a:p>
        </p:txBody>
      </p:sp>
      <p:sp>
        <p:nvSpPr>
          <p:cNvPr id="1135" name="Google Shape;1135;p55"/>
          <p:cNvSpPr txBox="1">
            <a:spLocks noGrp="1"/>
          </p:cNvSpPr>
          <p:nvPr>
            <p:ph type="title" idx="20"/>
          </p:nvPr>
        </p:nvSpPr>
        <p:spPr>
          <a:xfrm>
            <a:off x="6087600" y="3022833"/>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06.</a:t>
            </a:r>
            <a:endParaRPr/>
          </a:p>
        </p:txBody>
      </p:sp>
      <p:sp>
        <p:nvSpPr>
          <p:cNvPr id="1136" name="Google Shape;1136;p55"/>
          <p:cNvSpPr txBox="1">
            <a:spLocks noGrp="1"/>
          </p:cNvSpPr>
          <p:nvPr>
            <p:ph type="subTitle" idx="21"/>
          </p:nvPr>
        </p:nvSpPr>
        <p:spPr>
          <a:xfrm>
            <a:off x="6087600" y="4140777"/>
            <a:ext cx="2914086"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What are the answers? Which challenges did we face? </a:t>
            </a:r>
            <a:endParaRPr dirty="0"/>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6"/>
        <p:cNvGrpSpPr/>
        <p:nvPr/>
      </p:nvGrpSpPr>
      <p:grpSpPr>
        <a:xfrm>
          <a:off x="0" y="0"/>
          <a:ext cx="0" cy="0"/>
          <a:chOff x="0" y="0"/>
          <a:chExt cx="0" cy="0"/>
        </a:xfrm>
      </p:grpSpPr>
      <p:sp>
        <p:nvSpPr>
          <p:cNvPr id="3377" name="Google Shape;3377;p88"/>
          <p:cNvSpPr txBox="1">
            <a:spLocks noGrp="1"/>
          </p:cNvSpPr>
          <p:nvPr>
            <p:ph type="title"/>
          </p:nvPr>
        </p:nvSpPr>
        <p:spPr>
          <a:xfrm>
            <a:off x="787175" y="677825"/>
            <a:ext cx="4308300" cy="1568100"/>
          </a:xfrm>
          <a:prstGeom prst="rect">
            <a:avLst/>
          </a:prstGeom>
        </p:spPr>
        <p:txBody>
          <a:bodyPr spcFirstLastPara="1" wrap="square" lIns="91425" tIns="91425" rIns="91425" bIns="91425" anchor="t" anchorCtr="0">
            <a:noAutofit/>
          </a:bodyPr>
          <a:lstStyle/>
          <a:p>
            <a:pPr lvl="0"/>
            <a:r>
              <a:rPr lang="en-US" dirty="0"/>
              <a:t>Key </a:t>
            </a:r>
            <a:br>
              <a:rPr lang="en-US" dirty="0"/>
            </a:br>
            <a:r>
              <a:rPr lang="en-US" dirty="0"/>
              <a:t>takeaways</a:t>
            </a:r>
          </a:p>
        </p:txBody>
      </p:sp>
      <p:sp>
        <p:nvSpPr>
          <p:cNvPr id="3378" name="Google Shape;3378;p88"/>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379" name="Google Shape;3379;p88"/>
          <p:cNvSpPr txBox="1">
            <a:spLocks noGrp="1"/>
          </p:cNvSpPr>
          <p:nvPr>
            <p:ph type="subTitle" idx="1"/>
          </p:nvPr>
        </p:nvSpPr>
        <p:spPr>
          <a:xfrm>
            <a:off x="796699" y="2243113"/>
            <a:ext cx="3309925" cy="508500"/>
          </a:xfrm>
          <a:prstGeom prst="rect">
            <a:avLst/>
          </a:prstGeom>
        </p:spPr>
        <p:txBody>
          <a:bodyPr spcFirstLastPara="1" wrap="square" lIns="91425" tIns="91425" rIns="91425" bIns="91425" anchor="ctr" anchorCtr="0">
            <a:noAutofit/>
          </a:bodyPr>
          <a:lstStyle/>
          <a:p>
            <a:pPr marL="0" lvl="0" indent="0">
              <a:buSzPts val="1100"/>
            </a:pPr>
            <a:r>
              <a:rPr lang="en-US" dirty="0"/>
              <a:t>What are the answers? Which challenges did we face? </a:t>
            </a:r>
          </a:p>
        </p:txBody>
      </p:sp>
      <p:grpSp>
        <p:nvGrpSpPr>
          <p:cNvPr id="3380" name="Google Shape;3380;p88"/>
          <p:cNvGrpSpPr/>
          <p:nvPr/>
        </p:nvGrpSpPr>
        <p:grpSpPr>
          <a:xfrm>
            <a:off x="2136520" y="1913415"/>
            <a:ext cx="3164778" cy="2674838"/>
            <a:chOff x="2136520" y="1989615"/>
            <a:chExt cx="3164778" cy="2674838"/>
          </a:xfrm>
        </p:grpSpPr>
        <p:grpSp>
          <p:nvGrpSpPr>
            <p:cNvPr id="3381" name="Google Shape;3381;p88"/>
            <p:cNvGrpSpPr/>
            <p:nvPr/>
          </p:nvGrpSpPr>
          <p:grpSpPr>
            <a:xfrm>
              <a:off x="2136520" y="3377492"/>
              <a:ext cx="1979884" cy="1286961"/>
              <a:chOff x="3028945" y="2612942"/>
              <a:chExt cx="1979884" cy="1286961"/>
            </a:xfrm>
          </p:grpSpPr>
          <p:grpSp>
            <p:nvGrpSpPr>
              <p:cNvPr id="3382" name="Google Shape;3382;p88"/>
              <p:cNvGrpSpPr/>
              <p:nvPr/>
            </p:nvGrpSpPr>
            <p:grpSpPr>
              <a:xfrm>
                <a:off x="3048248" y="2612942"/>
                <a:ext cx="1960580" cy="1159377"/>
                <a:chOff x="4923200" y="1561363"/>
                <a:chExt cx="975025" cy="576575"/>
              </a:xfrm>
            </p:grpSpPr>
            <p:sp>
              <p:nvSpPr>
                <p:cNvPr id="3383" name="Google Shape;3383;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88"/>
              <p:cNvGrpSpPr/>
              <p:nvPr/>
            </p:nvGrpSpPr>
            <p:grpSpPr>
              <a:xfrm>
                <a:off x="3028945" y="2740526"/>
                <a:ext cx="1960580" cy="1159377"/>
                <a:chOff x="4923200" y="1561363"/>
                <a:chExt cx="975025" cy="576575"/>
              </a:xfrm>
            </p:grpSpPr>
            <p:sp>
              <p:nvSpPr>
                <p:cNvPr id="3429" name="Google Shape;3429;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74" name="Google Shape;3474;p88"/>
            <p:cNvGrpSpPr/>
            <p:nvPr/>
          </p:nvGrpSpPr>
          <p:grpSpPr>
            <a:xfrm>
              <a:off x="3627774" y="1989615"/>
              <a:ext cx="1673524" cy="2613873"/>
              <a:chOff x="5542724" y="1467403"/>
              <a:chExt cx="1673524" cy="2613873"/>
            </a:xfrm>
          </p:grpSpPr>
          <p:sp>
            <p:nvSpPr>
              <p:cNvPr id="3475" name="Google Shape;3475;p88"/>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88"/>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7" name="Google Shape;3477;p88"/>
              <p:cNvGrpSpPr/>
              <p:nvPr/>
            </p:nvGrpSpPr>
            <p:grpSpPr>
              <a:xfrm>
                <a:off x="5542724" y="2522228"/>
                <a:ext cx="1673524" cy="1438213"/>
                <a:chOff x="1455055" y="2629044"/>
                <a:chExt cx="1395068" cy="1198910"/>
              </a:xfrm>
            </p:grpSpPr>
            <p:sp>
              <p:nvSpPr>
                <p:cNvPr id="3478" name="Google Shape;3478;p88"/>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8"/>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88"/>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8"/>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88"/>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88"/>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8"/>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8"/>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88"/>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88"/>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88"/>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88"/>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88"/>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88"/>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88"/>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88"/>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88"/>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88"/>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88"/>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7" name="Google Shape;3497;p88"/>
              <p:cNvGrpSpPr/>
              <p:nvPr/>
            </p:nvGrpSpPr>
            <p:grpSpPr>
              <a:xfrm>
                <a:off x="6318506" y="3478067"/>
                <a:ext cx="639344" cy="603209"/>
                <a:chOff x="5127806" y="3642167"/>
                <a:chExt cx="639344" cy="603209"/>
              </a:xfrm>
            </p:grpSpPr>
            <p:sp>
              <p:nvSpPr>
                <p:cNvPr id="3498" name="Google Shape;3498;p88"/>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8"/>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8"/>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8"/>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88"/>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88"/>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88"/>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8"/>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88"/>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88"/>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88"/>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88"/>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88"/>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88"/>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88"/>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88"/>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88"/>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88"/>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88"/>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88"/>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88"/>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51025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1"/>
        <p:cNvGrpSpPr/>
        <p:nvPr/>
      </p:nvGrpSpPr>
      <p:grpSpPr>
        <a:xfrm>
          <a:off x="0" y="0"/>
          <a:ext cx="0" cy="0"/>
          <a:chOff x="0" y="0"/>
          <a:chExt cx="0" cy="0"/>
        </a:xfrm>
      </p:grpSpPr>
      <p:sp>
        <p:nvSpPr>
          <p:cNvPr id="3572" name="Google Shape;3572;p9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 Takeaways</a:t>
            </a:r>
            <a:endParaRPr dirty="0"/>
          </a:p>
        </p:txBody>
      </p:sp>
      <p:grpSp>
        <p:nvGrpSpPr>
          <p:cNvPr id="3574" name="Google Shape;3574;p91"/>
          <p:cNvGrpSpPr/>
          <p:nvPr/>
        </p:nvGrpSpPr>
        <p:grpSpPr>
          <a:xfrm>
            <a:off x="5377339" y="1420002"/>
            <a:ext cx="3046665" cy="2497101"/>
            <a:chOff x="5377339" y="1572402"/>
            <a:chExt cx="3046665" cy="2497101"/>
          </a:xfrm>
        </p:grpSpPr>
        <p:grpSp>
          <p:nvGrpSpPr>
            <p:cNvPr id="3575" name="Google Shape;3575;p91"/>
            <p:cNvGrpSpPr/>
            <p:nvPr/>
          </p:nvGrpSpPr>
          <p:grpSpPr>
            <a:xfrm>
              <a:off x="6444120" y="2782542"/>
              <a:ext cx="1979884" cy="1286961"/>
              <a:chOff x="3028945" y="2612942"/>
              <a:chExt cx="1979884" cy="1286961"/>
            </a:xfrm>
          </p:grpSpPr>
          <p:grpSp>
            <p:nvGrpSpPr>
              <p:cNvPr id="3576" name="Google Shape;3576;p91"/>
              <p:cNvGrpSpPr/>
              <p:nvPr/>
            </p:nvGrpSpPr>
            <p:grpSpPr>
              <a:xfrm>
                <a:off x="3048248" y="2612942"/>
                <a:ext cx="1960580" cy="1159377"/>
                <a:chOff x="4923200" y="1561363"/>
                <a:chExt cx="975025" cy="576575"/>
              </a:xfrm>
            </p:grpSpPr>
            <p:sp>
              <p:nvSpPr>
                <p:cNvPr id="3577" name="Google Shape;3577;p9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9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9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9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9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9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9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9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9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9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9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9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9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9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9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9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9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9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9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9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9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9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9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9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9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9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9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9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9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9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9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9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9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9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9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9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9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9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9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9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9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9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9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9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9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2" name="Google Shape;3622;p91"/>
              <p:cNvGrpSpPr/>
              <p:nvPr/>
            </p:nvGrpSpPr>
            <p:grpSpPr>
              <a:xfrm>
                <a:off x="3028945" y="2740526"/>
                <a:ext cx="1960580" cy="1159377"/>
                <a:chOff x="4923200" y="1561363"/>
                <a:chExt cx="975025" cy="576575"/>
              </a:xfrm>
            </p:grpSpPr>
            <p:sp>
              <p:nvSpPr>
                <p:cNvPr id="3623" name="Google Shape;3623;p9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9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9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9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9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9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9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9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9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9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9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9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9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9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9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9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9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9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9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9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9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9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9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9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9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9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9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9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9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9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9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9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9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9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9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9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9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9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9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9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9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9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9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9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9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68" name="Google Shape;3668;p91"/>
            <p:cNvGrpSpPr/>
            <p:nvPr/>
          </p:nvGrpSpPr>
          <p:grpSpPr>
            <a:xfrm>
              <a:off x="5480771" y="1572402"/>
              <a:ext cx="1945283" cy="1671880"/>
              <a:chOff x="1455055" y="2629044"/>
              <a:chExt cx="1395068" cy="1198910"/>
            </a:xfrm>
          </p:grpSpPr>
          <p:sp>
            <p:nvSpPr>
              <p:cNvPr id="3669" name="Google Shape;3669;p9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9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9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9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9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9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9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9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9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9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9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9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9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9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9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9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9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9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9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91"/>
            <p:cNvGrpSpPr/>
            <p:nvPr/>
          </p:nvGrpSpPr>
          <p:grpSpPr>
            <a:xfrm>
              <a:off x="5377339" y="2332625"/>
              <a:ext cx="1945283" cy="1671880"/>
              <a:chOff x="1455055" y="2629044"/>
              <a:chExt cx="1395068" cy="1198910"/>
            </a:xfrm>
          </p:grpSpPr>
          <p:sp>
            <p:nvSpPr>
              <p:cNvPr id="3689" name="Google Shape;3689;p9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9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9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9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9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9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 Placeholder 2">
            <a:extLst>
              <a:ext uri="{FF2B5EF4-FFF2-40B4-BE49-F238E27FC236}">
                <a16:creationId xmlns:a16="http://schemas.microsoft.com/office/drawing/2014/main" id="{29A2EAA7-FC33-9692-BEAB-18BDB5ABFDB6}"/>
              </a:ext>
            </a:extLst>
          </p:cNvPr>
          <p:cNvSpPr>
            <a:spLocks noGrp="1"/>
          </p:cNvSpPr>
          <p:nvPr>
            <p:ph type="body" idx="1"/>
          </p:nvPr>
        </p:nvSpPr>
        <p:spPr>
          <a:xfrm>
            <a:off x="660490" y="1284951"/>
            <a:ext cx="4307155" cy="2977490"/>
          </a:xfrm>
          <a:solidFill>
            <a:schemeClr val="bg1"/>
          </a:solidFill>
        </p:spPr>
        <p:txBody>
          <a:bodyPr/>
          <a:lstStyle/>
          <a:p>
            <a:r>
              <a:rPr lang="en-GB" dirty="0"/>
              <a:t>Social Development Bank (SDB) helps entrepreneurs by providing loans such as the start-up loans.</a:t>
            </a:r>
          </a:p>
          <a:p>
            <a:endParaRPr lang="en-GB" dirty="0"/>
          </a:p>
          <a:p>
            <a:r>
              <a:rPr lang="en-GB" dirty="0"/>
              <a:t>SDB is supporting women by providing  them with more loans than ever.</a:t>
            </a:r>
          </a:p>
          <a:p>
            <a:r>
              <a:rPr lang="en-GB" dirty="0"/>
              <a:t>Low-income people were also supported by the SDB through packages such as </a:t>
            </a:r>
            <a:r>
              <a:rPr lang="en-GB" sz="1400" dirty="0">
                <a:solidFill>
                  <a:schemeClr val="dk1"/>
                </a:solidFill>
                <a:latin typeface="Montserrat"/>
                <a:sym typeface="Titillium Web"/>
              </a:rPr>
              <a:t>renovation loans</a:t>
            </a:r>
            <a:endParaRPr lang="en-GB" dirty="0"/>
          </a:p>
          <a:p>
            <a:r>
              <a:rPr lang="en-GB" dirty="0"/>
              <a:t>Social Development Bank (SDB) is supporting the private sector and contributing to its growth by spending more on business loans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2"/>
        <p:cNvGrpSpPr/>
        <p:nvPr/>
      </p:nvGrpSpPr>
      <p:grpSpPr>
        <a:xfrm>
          <a:off x="0" y="0"/>
          <a:ext cx="0" cy="0"/>
          <a:chOff x="0" y="0"/>
          <a:chExt cx="0" cy="0"/>
        </a:xfrm>
      </p:grpSpPr>
      <p:grpSp>
        <p:nvGrpSpPr>
          <p:cNvPr id="3543" name="Google Shape;3543;p90"/>
          <p:cNvGrpSpPr/>
          <p:nvPr/>
        </p:nvGrpSpPr>
        <p:grpSpPr>
          <a:xfrm>
            <a:off x="1171042" y="792064"/>
            <a:ext cx="1673972" cy="1057223"/>
            <a:chOff x="5740950" y="543750"/>
            <a:chExt cx="1106100" cy="698575"/>
          </a:xfrm>
        </p:grpSpPr>
        <p:sp>
          <p:nvSpPr>
            <p:cNvPr id="3544" name="Google Shape;3544;p90"/>
            <p:cNvSpPr/>
            <p:nvPr/>
          </p:nvSpPr>
          <p:spPr>
            <a:xfrm>
              <a:off x="6099750"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90"/>
            <p:cNvSpPr/>
            <p:nvPr/>
          </p:nvSpPr>
          <p:spPr>
            <a:xfrm>
              <a:off x="6091600"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90"/>
            <p:cNvSpPr/>
            <p:nvPr/>
          </p:nvSpPr>
          <p:spPr>
            <a:xfrm>
              <a:off x="6140725"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90"/>
            <p:cNvSpPr/>
            <p:nvPr/>
          </p:nvSpPr>
          <p:spPr>
            <a:xfrm>
              <a:off x="6416250"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90"/>
            <p:cNvSpPr/>
            <p:nvPr/>
          </p:nvSpPr>
          <p:spPr>
            <a:xfrm>
              <a:off x="6218725"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90"/>
            <p:cNvSpPr/>
            <p:nvPr/>
          </p:nvSpPr>
          <p:spPr>
            <a:xfrm>
              <a:off x="6331950"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90"/>
            <p:cNvSpPr/>
            <p:nvPr/>
          </p:nvSpPr>
          <p:spPr>
            <a:xfrm>
              <a:off x="6532100"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90"/>
            <p:cNvSpPr/>
            <p:nvPr/>
          </p:nvSpPr>
          <p:spPr>
            <a:xfrm>
              <a:off x="6366350"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90"/>
            <p:cNvSpPr/>
            <p:nvPr/>
          </p:nvSpPr>
          <p:spPr>
            <a:xfrm>
              <a:off x="5925600"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90"/>
            <p:cNvSpPr/>
            <p:nvPr/>
          </p:nvSpPr>
          <p:spPr>
            <a:xfrm>
              <a:off x="5917725"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90"/>
            <p:cNvSpPr/>
            <p:nvPr/>
          </p:nvSpPr>
          <p:spPr>
            <a:xfrm>
              <a:off x="5966050"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90"/>
            <p:cNvSpPr/>
            <p:nvPr/>
          </p:nvSpPr>
          <p:spPr>
            <a:xfrm>
              <a:off x="6299100"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90"/>
            <p:cNvSpPr/>
            <p:nvPr/>
          </p:nvSpPr>
          <p:spPr>
            <a:xfrm>
              <a:off x="6055875"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90"/>
            <p:cNvSpPr/>
            <p:nvPr/>
          </p:nvSpPr>
          <p:spPr>
            <a:xfrm>
              <a:off x="6204825"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90"/>
            <p:cNvSpPr/>
            <p:nvPr/>
          </p:nvSpPr>
          <p:spPr>
            <a:xfrm>
              <a:off x="6202725"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90"/>
            <p:cNvSpPr/>
            <p:nvPr/>
          </p:nvSpPr>
          <p:spPr>
            <a:xfrm>
              <a:off x="5748825"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90"/>
            <p:cNvSpPr/>
            <p:nvPr/>
          </p:nvSpPr>
          <p:spPr>
            <a:xfrm>
              <a:off x="5740950"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90"/>
            <p:cNvSpPr/>
            <p:nvPr/>
          </p:nvSpPr>
          <p:spPr>
            <a:xfrm>
              <a:off x="5790575"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90"/>
            <p:cNvSpPr/>
            <p:nvPr/>
          </p:nvSpPr>
          <p:spPr>
            <a:xfrm>
              <a:off x="6176450"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90"/>
            <p:cNvSpPr/>
            <p:nvPr/>
          </p:nvSpPr>
          <p:spPr>
            <a:xfrm>
              <a:off x="5890675"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90"/>
            <p:cNvSpPr/>
            <p:nvPr/>
          </p:nvSpPr>
          <p:spPr>
            <a:xfrm>
              <a:off x="6073750"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90"/>
            <p:cNvSpPr/>
            <p:nvPr/>
          </p:nvSpPr>
          <p:spPr>
            <a:xfrm>
              <a:off x="6033575"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6" name="Google Shape;3566;p90"/>
          <p:cNvSpPr txBox="1">
            <a:spLocks noGrp="1"/>
          </p:cNvSpPr>
          <p:nvPr>
            <p:ph type="title"/>
          </p:nvPr>
        </p:nvSpPr>
        <p:spPr>
          <a:xfrm>
            <a:off x="719975" y="32392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Challenges &amp; Team Contributions</a:t>
            </a:r>
            <a:endParaRPr dirty="0"/>
          </a:p>
        </p:txBody>
      </p:sp>
      <p:graphicFrame>
        <p:nvGraphicFramePr>
          <p:cNvPr id="3567" name="Google Shape;3567;p90"/>
          <p:cNvGraphicFramePr/>
          <p:nvPr>
            <p:extLst>
              <p:ext uri="{D42A27DB-BD31-4B8C-83A1-F6EECF244321}">
                <p14:modId xmlns:p14="http://schemas.microsoft.com/office/powerpoint/2010/main" val="1255428792"/>
              </p:ext>
            </p:extLst>
          </p:nvPr>
        </p:nvGraphicFramePr>
        <p:xfrm>
          <a:off x="1158690" y="1190239"/>
          <a:ext cx="6802350" cy="837068"/>
        </p:xfrm>
        <a:graphic>
          <a:graphicData uri="http://schemas.openxmlformats.org/drawingml/2006/table">
            <a:tbl>
              <a:tblPr>
                <a:noFill/>
                <a:tableStyleId>{65D551CD-C2F9-4963-96EE-01A4E5600587}</a:tableStyleId>
              </a:tblPr>
              <a:tblGrid>
                <a:gridCol w="6802350">
                  <a:extLst>
                    <a:ext uri="{9D8B030D-6E8A-4147-A177-3AD203B41FA5}">
                      <a16:colId xmlns:a16="http://schemas.microsoft.com/office/drawing/2014/main" val="20000"/>
                    </a:ext>
                  </a:extLst>
                </a:gridCol>
              </a:tblGrid>
              <a:tr h="410378">
                <a:tc>
                  <a:txBody>
                    <a:bodyPr/>
                    <a:lstStyle/>
                    <a:p>
                      <a:pPr marL="0" lvl="0" indent="0" algn="ctr" rtl="0">
                        <a:spcBef>
                          <a:spcPts val="0"/>
                        </a:spcBef>
                        <a:spcAft>
                          <a:spcPts val="0"/>
                        </a:spcAft>
                        <a:buNone/>
                      </a:pPr>
                      <a:r>
                        <a:rPr lang="en-US" dirty="0">
                          <a:solidFill>
                            <a:schemeClr val="dk1"/>
                          </a:solidFill>
                          <a:latin typeface="Montserrat"/>
                          <a:sym typeface="Montserrat"/>
                        </a:rPr>
                        <a:t>Challenge #1</a:t>
                      </a:r>
                      <a:endParaRPr dirty="0">
                        <a:solidFill>
                          <a:schemeClr val="dk1"/>
                        </a:solidFill>
                        <a:latin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404446">
                <a:tc>
                  <a:txBody>
                    <a:bodyPr/>
                    <a:lstStyle/>
                    <a:p>
                      <a:pPr marL="0" lvl="0" indent="0" algn="ctr" rtl="0">
                        <a:spcBef>
                          <a:spcPts val="0"/>
                        </a:spcBef>
                        <a:spcAft>
                          <a:spcPts val="0"/>
                        </a:spcAft>
                        <a:buNone/>
                      </a:pPr>
                      <a:r>
                        <a:rPr lang="en-US" sz="1600" dirty="0">
                          <a:solidFill>
                            <a:schemeClr val="accent4"/>
                          </a:solidFill>
                          <a:latin typeface="Titillium Web"/>
                          <a:sym typeface="Titillium Web"/>
                        </a:rPr>
                        <a:t>Data structure was not consistent across the years. </a:t>
                      </a:r>
                      <a:endParaRPr sz="1600" dirty="0">
                        <a:solidFill>
                          <a:schemeClr val="accent4"/>
                        </a:solidFill>
                        <a:latin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graphicFrame>
        <p:nvGraphicFramePr>
          <p:cNvPr id="27" name="Google Shape;3567;p90">
            <a:extLst>
              <a:ext uri="{FF2B5EF4-FFF2-40B4-BE49-F238E27FC236}">
                <a16:creationId xmlns:a16="http://schemas.microsoft.com/office/drawing/2014/main" id="{2E4A9B68-4047-BA28-D3B9-228253B5B705}"/>
              </a:ext>
            </a:extLst>
          </p:cNvPr>
          <p:cNvGraphicFramePr/>
          <p:nvPr>
            <p:extLst>
              <p:ext uri="{D42A27DB-BD31-4B8C-83A1-F6EECF244321}">
                <p14:modId xmlns:p14="http://schemas.microsoft.com/office/powerpoint/2010/main" val="2773368165"/>
              </p:ext>
            </p:extLst>
          </p:nvPr>
        </p:nvGraphicFramePr>
        <p:xfrm>
          <a:off x="1158690" y="2027225"/>
          <a:ext cx="6802350" cy="837068"/>
        </p:xfrm>
        <a:graphic>
          <a:graphicData uri="http://schemas.openxmlformats.org/drawingml/2006/table">
            <a:tbl>
              <a:tblPr>
                <a:noFill/>
                <a:tableStyleId>{65D551CD-C2F9-4963-96EE-01A4E5600587}</a:tableStyleId>
              </a:tblPr>
              <a:tblGrid>
                <a:gridCol w="6802350">
                  <a:extLst>
                    <a:ext uri="{9D8B030D-6E8A-4147-A177-3AD203B41FA5}">
                      <a16:colId xmlns:a16="http://schemas.microsoft.com/office/drawing/2014/main" val="20000"/>
                    </a:ext>
                  </a:extLst>
                </a:gridCol>
              </a:tblGrid>
              <a:tr h="410378">
                <a:tc>
                  <a:txBody>
                    <a:bodyPr/>
                    <a:lstStyle/>
                    <a:p>
                      <a:pPr marL="0" lvl="0" indent="0" algn="ctr" rtl="0">
                        <a:spcBef>
                          <a:spcPts val="0"/>
                        </a:spcBef>
                        <a:spcAft>
                          <a:spcPts val="0"/>
                        </a:spcAft>
                        <a:buNone/>
                      </a:pPr>
                      <a:r>
                        <a:rPr lang="en-US" dirty="0">
                          <a:solidFill>
                            <a:schemeClr val="dk1"/>
                          </a:solidFill>
                          <a:latin typeface="Montserrat"/>
                          <a:sym typeface="Montserrat"/>
                        </a:rPr>
                        <a:t>Challenge #2</a:t>
                      </a:r>
                      <a:endParaRPr dirty="0">
                        <a:solidFill>
                          <a:schemeClr val="dk1"/>
                        </a:solidFill>
                        <a:latin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40444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accent4"/>
                          </a:solidFill>
                          <a:latin typeface="Titillium Web"/>
                          <a:sym typeface="Titillium Web"/>
                        </a:rPr>
                        <a:t>There were many names for the same thing in column values. </a:t>
                      </a: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graphicFrame>
        <p:nvGraphicFramePr>
          <p:cNvPr id="28" name="Google Shape;3567;p90">
            <a:extLst>
              <a:ext uri="{FF2B5EF4-FFF2-40B4-BE49-F238E27FC236}">
                <a16:creationId xmlns:a16="http://schemas.microsoft.com/office/drawing/2014/main" id="{1FF3D882-AE81-5D44-7567-CD1D9DB97655}"/>
              </a:ext>
            </a:extLst>
          </p:cNvPr>
          <p:cNvGraphicFramePr/>
          <p:nvPr>
            <p:extLst>
              <p:ext uri="{D42A27DB-BD31-4B8C-83A1-F6EECF244321}">
                <p14:modId xmlns:p14="http://schemas.microsoft.com/office/powerpoint/2010/main" val="2624859066"/>
              </p:ext>
            </p:extLst>
          </p:nvPr>
        </p:nvGraphicFramePr>
        <p:xfrm>
          <a:off x="1158690" y="2864211"/>
          <a:ext cx="6802350" cy="837068"/>
        </p:xfrm>
        <a:graphic>
          <a:graphicData uri="http://schemas.openxmlformats.org/drawingml/2006/table">
            <a:tbl>
              <a:tblPr>
                <a:noFill/>
                <a:tableStyleId>{65D551CD-C2F9-4963-96EE-01A4E5600587}</a:tableStyleId>
              </a:tblPr>
              <a:tblGrid>
                <a:gridCol w="6802350">
                  <a:extLst>
                    <a:ext uri="{9D8B030D-6E8A-4147-A177-3AD203B41FA5}">
                      <a16:colId xmlns:a16="http://schemas.microsoft.com/office/drawing/2014/main" val="20000"/>
                    </a:ext>
                  </a:extLst>
                </a:gridCol>
              </a:tblGrid>
              <a:tr h="410378">
                <a:tc>
                  <a:txBody>
                    <a:bodyPr/>
                    <a:lstStyle/>
                    <a:p>
                      <a:pPr marL="0" lvl="0" indent="0" algn="ctr" rtl="0">
                        <a:spcBef>
                          <a:spcPts val="0"/>
                        </a:spcBef>
                        <a:spcAft>
                          <a:spcPts val="0"/>
                        </a:spcAft>
                        <a:buNone/>
                      </a:pPr>
                      <a:r>
                        <a:rPr lang="en-US" dirty="0">
                          <a:solidFill>
                            <a:schemeClr val="dk1"/>
                          </a:solidFill>
                          <a:latin typeface="Montserrat"/>
                          <a:sym typeface="Montserrat"/>
                        </a:rPr>
                        <a:t>Challenge #3</a:t>
                      </a:r>
                      <a:endParaRPr dirty="0">
                        <a:solidFill>
                          <a:schemeClr val="dk1"/>
                        </a:solidFill>
                        <a:latin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40444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accent4"/>
                          </a:solidFill>
                          <a:latin typeface="Titillium Web"/>
                          <a:sym typeface="Titillium Web"/>
                        </a:rPr>
                        <a:t>There is no direct way to deal with Arabic words. </a:t>
                      </a: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lgn="ctr">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graphicFrame>
        <p:nvGraphicFramePr>
          <p:cNvPr id="29" name="Google Shape;3567;p90">
            <a:extLst>
              <a:ext uri="{FF2B5EF4-FFF2-40B4-BE49-F238E27FC236}">
                <a16:creationId xmlns:a16="http://schemas.microsoft.com/office/drawing/2014/main" id="{5D43E181-270E-4323-172A-B5EBCE9893AE}"/>
              </a:ext>
            </a:extLst>
          </p:cNvPr>
          <p:cNvGraphicFramePr/>
          <p:nvPr>
            <p:extLst>
              <p:ext uri="{D42A27DB-BD31-4B8C-83A1-F6EECF244321}">
                <p14:modId xmlns:p14="http://schemas.microsoft.com/office/powerpoint/2010/main" val="24760668"/>
              </p:ext>
            </p:extLst>
          </p:nvPr>
        </p:nvGraphicFramePr>
        <p:xfrm>
          <a:off x="1158690" y="3706951"/>
          <a:ext cx="6802350" cy="837068"/>
        </p:xfrm>
        <a:graphic>
          <a:graphicData uri="http://schemas.openxmlformats.org/drawingml/2006/table">
            <a:tbl>
              <a:tblPr>
                <a:noFill/>
                <a:tableStyleId>{65D551CD-C2F9-4963-96EE-01A4E5600587}</a:tableStyleId>
              </a:tblPr>
              <a:tblGrid>
                <a:gridCol w="6802350">
                  <a:extLst>
                    <a:ext uri="{9D8B030D-6E8A-4147-A177-3AD203B41FA5}">
                      <a16:colId xmlns:a16="http://schemas.microsoft.com/office/drawing/2014/main" val="20000"/>
                    </a:ext>
                  </a:extLst>
                </a:gridCol>
              </a:tblGrid>
              <a:tr h="410378">
                <a:tc>
                  <a:txBody>
                    <a:bodyPr/>
                    <a:lstStyle/>
                    <a:p>
                      <a:pPr marL="0" lvl="0" indent="0" algn="ctr" rtl="0">
                        <a:spcBef>
                          <a:spcPts val="0"/>
                        </a:spcBef>
                        <a:spcAft>
                          <a:spcPts val="0"/>
                        </a:spcAft>
                        <a:buNone/>
                      </a:pPr>
                      <a:r>
                        <a:rPr lang="en-US" dirty="0">
                          <a:solidFill>
                            <a:schemeClr val="dk1"/>
                          </a:solidFill>
                          <a:latin typeface="Montserrat"/>
                          <a:sym typeface="Montserrat"/>
                        </a:rPr>
                        <a:t>Challenge #</a:t>
                      </a:r>
                      <a:r>
                        <a:rPr lang="ar-SA" dirty="0">
                          <a:solidFill>
                            <a:schemeClr val="dk1"/>
                          </a:solidFill>
                          <a:latin typeface="Montserrat"/>
                          <a:sym typeface="Montserrat"/>
                        </a:rPr>
                        <a:t>4</a:t>
                      </a:r>
                      <a:endParaRPr dirty="0">
                        <a:solidFill>
                          <a:schemeClr val="dk1"/>
                        </a:solidFill>
                        <a:latin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40444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solidFill>
                            <a:schemeClr val="accent4"/>
                          </a:solidFill>
                          <a:latin typeface="Titillium Web"/>
                          <a:sym typeface="Titillium Web"/>
                        </a:rPr>
                        <a:t>There is only on continuous variable in the dataset</a:t>
                      </a:r>
                      <a:r>
                        <a:rPr lang="en-US" sz="1600" dirty="0">
                          <a:solidFill>
                            <a:schemeClr val="accent4"/>
                          </a:solidFill>
                          <a:latin typeface="Titillium Web"/>
                          <a:sym typeface="Titillium Web"/>
                        </a:rPr>
                        <a:t>. </a:t>
                      </a: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lgn="ctr">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09329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08"/>
        <p:cNvGrpSpPr/>
        <p:nvPr/>
      </p:nvGrpSpPr>
      <p:grpSpPr>
        <a:xfrm>
          <a:off x="0" y="0"/>
          <a:ext cx="0" cy="0"/>
          <a:chOff x="0" y="0"/>
          <a:chExt cx="0" cy="0"/>
        </a:xfrm>
      </p:grpSpPr>
      <p:grpSp>
        <p:nvGrpSpPr>
          <p:cNvPr id="1456" name="Google Shape;1456;p57"/>
          <p:cNvGrpSpPr/>
          <p:nvPr/>
        </p:nvGrpSpPr>
        <p:grpSpPr>
          <a:xfrm>
            <a:off x="791196" y="694880"/>
            <a:ext cx="7387840" cy="3275015"/>
            <a:chOff x="791196" y="694880"/>
            <a:chExt cx="7387840" cy="3275015"/>
          </a:xfrm>
        </p:grpSpPr>
        <p:sp>
          <p:nvSpPr>
            <p:cNvPr id="1457" name="Google Shape;1457;p57"/>
            <p:cNvSpPr/>
            <p:nvPr/>
          </p:nvSpPr>
          <p:spPr>
            <a:xfrm>
              <a:off x="7512646" y="3131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8036539" y="37351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1002299" y="35163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5214931" y="38101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7302923" y="2051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791196" y="200921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581842" y="13772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57"/>
            <p:cNvGrpSpPr/>
            <p:nvPr/>
          </p:nvGrpSpPr>
          <p:grpSpPr>
            <a:xfrm>
              <a:off x="6648971" y="1467405"/>
              <a:ext cx="99806" cy="99809"/>
              <a:chOff x="3688596" y="3879680"/>
              <a:chExt cx="99806" cy="99809"/>
            </a:xfrm>
          </p:grpSpPr>
          <p:sp>
            <p:nvSpPr>
              <p:cNvPr id="1465" name="Google Shape;1465;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7"/>
            <p:cNvGrpSpPr/>
            <p:nvPr/>
          </p:nvGrpSpPr>
          <p:grpSpPr>
            <a:xfrm>
              <a:off x="2033296" y="694880"/>
              <a:ext cx="99806" cy="99809"/>
              <a:chOff x="3688596" y="3879680"/>
              <a:chExt cx="99806" cy="99809"/>
            </a:xfrm>
          </p:grpSpPr>
          <p:sp>
            <p:nvSpPr>
              <p:cNvPr id="1468" name="Google Shape;1468;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57"/>
            <p:cNvSpPr/>
            <p:nvPr/>
          </p:nvSpPr>
          <p:spPr>
            <a:xfrm flipH="1">
              <a:off x="4996171" y="1400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3712;p92">
            <a:extLst>
              <a:ext uri="{FF2B5EF4-FFF2-40B4-BE49-F238E27FC236}">
                <a16:creationId xmlns:a16="http://schemas.microsoft.com/office/drawing/2014/main" id="{BB8B9B52-1360-95F0-C1AD-42F402A1C066}"/>
              </a:ext>
            </a:extLst>
          </p:cNvPr>
          <p:cNvSpPr txBox="1">
            <a:spLocks/>
          </p:cNvSpPr>
          <p:nvPr/>
        </p:nvSpPr>
        <p:spPr>
          <a:xfrm>
            <a:off x="1052119" y="1771921"/>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r>
              <a:rPr lang="en-US" sz="7200">
                <a:solidFill>
                  <a:schemeClr val="accent1"/>
                </a:solidFill>
              </a:rPr>
              <a:t>Thanks!</a:t>
            </a:r>
            <a:endParaRPr lang="en-US" sz="7200" dirty="0">
              <a:solidFill>
                <a:schemeClr val="accent1"/>
              </a:solidFill>
            </a:endParaRPr>
          </a:p>
        </p:txBody>
      </p:sp>
      <p:sp>
        <p:nvSpPr>
          <p:cNvPr id="69" name="Google Shape;3713;p92">
            <a:extLst>
              <a:ext uri="{FF2B5EF4-FFF2-40B4-BE49-F238E27FC236}">
                <a16:creationId xmlns:a16="http://schemas.microsoft.com/office/drawing/2014/main" id="{BEF43438-99FE-1602-2C0C-94A576998C57}"/>
              </a:ext>
            </a:extLst>
          </p:cNvPr>
          <p:cNvSpPr txBox="1">
            <a:spLocks noGrp="1"/>
          </p:cNvSpPr>
          <p:nvPr>
            <p:ph type="subTitle" idx="1"/>
          </p:nvPr>
        </p:nvSpPr>
        <p:spPr>
          <a:xfrm>
            <a:off x="1133675" y="2771319"/>
            <a:ext cx="4232400" cy="2143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b="1" dirty="0"/>
              <a:t>Do you have any questions?</a:t>
            </a:r>
            <a:endParaRPr sz="2000" b="1" dirty="0"/>
          </a:p>
        </p:txBody>
      </p:sp>
      <p:grpSp>
        <p:nvGrpSpPr>
          <p:cNvPr id="70" name="Google Shape;3726;p92">
            <a:extLst>
              <a:ext uri="{FF2B5EF4-FFF2-40B4-BE49-F238E27FC236}">
                <a16:creationId xmlns:a16="http://schemas.microsoft.com/office/drawing/2014/main" id="{32AD342A-8ECE-3A59-1539-8382EDCF4FF2}"/>
              </a:ext>
            </a:extLst>
          </p:cNvPr>
          <p:cNvGrpSpPr/>
          <p:nvPr/>
        </p:nvGrpSpPr>
        <p:grpSpPr>
          <a:xfrm>
            <a:off x="5532054" y="2387663"/>
            <a:ext cx="2504485" cy="1978857"/>
            <a:chOff x="902782" y="1401035"/>
            <a:chExt cx="2986009" cy="2699867"/>
          </a:xfrm>
        </p:grpSpPr>
        <p:grpSp>
          <p:nvGrpSpPr>
            <p:cNvPr id="71" name="Google Shape;3727;p92">
              <a:extLst>
                <a:ext uri="{FF2B5EF4-FFF2-40B4-BE49-F238E27FC236}">
                  <a16:creationId xmlns:a16="http://schemas.microsoft.com/office/drawing/2014/main" id="{1DE7FE5F-B018-F39A-9FFA-E556CF72BA57}"/>
                </a:ext>
              </a:extLst>
            </p:cNvPr>
            <p:cNvGrpSpPr/>
            <p:nvPr/>
          </p:nvGrpSpPr>
          <p:grpSpPr>
            <a:xfrm>
              <a:off x="2533101" y="1523525"/>
              <a:ext cx="1355689" cy="1884823"/>
              <a:chOff x="2542470" y="1698811"/>
              <a:chExt cx="1257597" cy="1748445"/>
            </a:xfrm>
          </p:grpSpPr>
          <p:sp>
            <p:nvSpPr>
              <p:cNvPr id="177" name="Google Shape;3728;p92">
                <a:extLst>
                  <a:ext uri="{FF2B5EF4-FFF2-40B4-BE49-F238E27FC236}">
                    <a16:creationId xmlns:a16="http://schemas.microsoft.com/office/drawing/2014/main" id="{FE1EAB60-A22C-F883-074B-0EAD56808EE7}"/>
                  </a:ext>
                </a:extLst>
              </p:cNvPr>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729;p92">
                <a:extLst>
                  <a:ext uri="{FF2B5EF4-FFF2-40B4-BE49-F238E27FC236}">
                    <a16:creationId xmlns:a16="http://schemas.microsoft.com/office/drawing/2014/main" id="{B7771C16-F26E-6B80-6950-47570A41F107}"/>
                  </a:ext>
                </a:extLst>
              </p:cNvPr>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730;p92">
                <a:extLst>
                  <a:ext uri="{FF2B5EF4-FFF2-40B4-BE49-F238E27FC236}">
                    <a16:creationId xmlns:a16="http://schemas.microsoft.com/office/drawing/2014/main" id="{0A2ECD53-0798-A85C-028B-EB1E8BBE7B64}"/>
                  </a:ext>
                </a:extLst>
              </p:cNvPr>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731;p92">
                <a:extLst>
                  <a:ext uri="{FF2B5EF4-FFF2-40B4-BE49-F238E27FC236}">
                    <a16:creationId xmlns:a16="http://schemas.microsoft.com/office/drawing/2014/main" id="{0791E6E1-48B3-3D46-4B79-6A27CB97B2FA}"/>
                  </a:ext>
                </a:extLst>
              </p:cNvPr>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732;p92">
                <a:extLst>
                  <a:ext uri="{FF2B5EF4-FFF2-40B4-BE49-F238E27FC236}">
                    <a16:creationId xmlns:a16="http://schemas.microsoft.com/office/drawing/2014/main" id="{8A665A9B-F57C-7DE7-53B8-1148CC2766F7}"/>
                  </a:ext>
                </a:extLst>
              </p:cNvPr>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733;p92">
                <a:extLst>
                  <a:ext uri="{FF2B5EF4-FFF2-40B4-BE49-F238E27FC236}">
                    <a16:creationId xmlns:a16="http://schemas.microsoft.com/office/drawing/2014/main" id="{B14C6947-8B75-3513-DC76-EAC0095D7DA9}"/>
                  </a:ext>
                </a:extLst>
              </p:cNvPr>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734;p92">
                <a:extLst>
                  <a:ext uri="{FF2B5EF4-FFF2-40B4-BE49-F238E27FC236}">
                    <a16:creationId xmlns:a16="http://schemas.microsoft.com/office/drawing/2014/main" id="{9B1EDE2A-BB6D-F99C-F92D-E1BD86328646}"/>
                  </a:ext>
                </a:extLst>
              </p:cNvPr>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735;p92">
                <a:extLst>
                  <a:ext uri="{FF2B5EF4-FFF2-40B4-BE49-F238E27FC236}">
                    <a16:creationId xmlns:a16="http://schemas.microsoft.com/office/drawing/2014/main" id="{DDFD670F-3BC2-E8EF-498A-87B2B6D57E7D}"/>
                  </a:ext>
                </a:extLst>
              </p:cNvPr>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736;p92">
                <a:extLst>
                  <a:ext uri="{FF2B5EF4-FFF2-40B4-BE49-F238E27FC236}">
                    <a16:creationId xmlns:a16="http://schemas.microsoft.com/office/drawing/2014/main" id="{A6FA2383-D8C6-594D-7678-0847E07253C7}"/>
                  </a:ext>
                </a:extLst>
              </p:cNvPr>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737;p92">
                <a:extLst>
                  <a:ext uri="{FF2B5EF4-FFF2-40B4-BE49-F238E27FC236}">
                    <a16:creationId xmlns:a16="http://schemas.microsoft.com/office/drawing/2014/main" id="{143647CB-6D04-6729-42D6-D6BEC2A9A016}"/>
                  </a:ext>
                </a:extLst>
              </p:cNvPr>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738;p92">
                <a:extLst>
                  <a:ext uri="{FF2B5EF4-FFF2-40B4-BE49-F238E27FC236}">
                    <a16:creationId xmlns:a16="http://schemas.microsoft.com/office/drawing/2014/main" id="{E6E2EDE8-FD3F-7AF6-2370-FA11A73EA35D}"/>
                  </a:ext>
                </a:extLst>
              </p:cNvPr>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739;p92">
                <a:extLst>
                  <a:ext uri="{FF2B5EF4-FFF2-40B4-BE49-F238E27FC236}">
                    <a16:creationId xmlns:a16="http://schemas.microsoft.com/office/drawing/2014/main" id="{C649079F-E777-4CB6-9F64-B5FAEBCB2D2B}"/>
                  </a:ext>
                </a:extLst>
              </p:cNvPr>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740;p92">
                <a:extLst>
                  <a:ext uri="{FF2B5EF4-FFF2-40B4-BE49-F238E27FC236}">
                    <a16:creationId xmlns:a16="http://schemas.microsoft.com/office/drawing/2014/main" id="{9A1FD5C1-1BFF-1256-4361-78E86AC87F99}"/>
                  </a:ext>
                </a:extLst>
              </p:cNvPr>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741;p92">
                <a:extLst>
                  <a:ext uri="{FF2B5EF4-FFF2-40B4-BE49-F238E27FC236}">
                    <a16:creationId xmlns:a16="http://schemas.microsoft.com/office/drawing/2014/main" id="{B2451405-2326-2136-EAE5-64F2D6643597}"/>
                  </a:ext>
                </a:extLst>
              </p:cNvPr>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742;p92">
                <a:extLst>
                  <a:ext uri="{FF2B5EF4-FFF2-40B4-BE49-F238E27FC236}">
                    <a16:creationId xmlns:a16="http://schemas.microsoft.com/office/drawing/2014/main" id="{48539783-A08D-D954-846E-23F0996B8F60}"/>
                  </a:ext>
                </a:extLst>
              </p:cNvPr>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743;p92">
                <a:extLst>
                  <a:ext uri="{FF2B5EF4-FFF2-40B4-BE49-F238E27FC236}">
                    <a16:creationId xmlns:a16="http://schemas.microsoft.com/office/drawing/2014/main" id="{95610DB2-D99F-938F-DABC-FCC0CA4BA877}"/>
                  </a:ext>
                </a:extLst>
              </p:cNvPr>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744;p92">
                <a:extLst>
                  <a:ext uri="{FF2B5EF4-FFF2-40B4-BE49-F238E27FC236}">
                    <a16:creationId xmlns:a16="http://schemas.microsoft.com/office/drawing/2014/main" id="{2BD0D73D-6594-36A1-4AC2-DDADA277B108}"/>
                  </a:ext>
                </a:extLst>
              </p:cNvPr>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745;p92">
                <a:extLst>
                  <a:ext uri="{FF2B5EF4-FFF2-40B4-BE49-F238E27FC236}">
                    <a16:creationId xmlns:a16="http://schemas.microsoft.com/office/drawing/2014/main" id="{F9E6351C-E729-D4D3-9D48-1CD4617AB352}"/>
                  </a:ext>
                </a:extLst>
              </p:cNvPr>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746;p92">
                <a:extLst>
                  <a:ext uri="{FF2B5EF4-FFF2-40B4-BE49-F238E27FC236}">
                    <a16:creationId xmlns:a16="http://schemas.microsoft.com/office/drawing/2014/main" id="{8CB5BDFE-9736-CF16-6C29-CA4C5B795E1A}"/>
                  </a:ext>
                </a:extLst>
              </p:cNvPr>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747;p92">
                <a:extLst>
                  <a:ext uri="{FF2B5EF4-FFF2-40B4-BE49-F238E27FC236}">
                    <a16:creationId xmlns:a16="http://schemas.microsoft.com/office/drawing/2014/main" id="{014E9651-68C4-1670-F1A7-BA8D646E6074}"/>
                  </a:ext>
                </a:extLst>
              </p:cNvPr>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748;p92">
                <a:extLst>
                  <a:ext uri="{FF2B5EF4-FFF2-40B4-BE49-F238E27FC236}">
                    <a16:creationId xmlns:a16="http://schemas.microsoft.com/office/drawing/2014/main" id="{4DC34F93-8649-C85E-E213-0C711764573B}"/>
                  </a:ext>
                </a:extLst>
              </p:cNvPr>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749;p92">
                <a:extLst>
                  <a:ext uri="{FF2B5EF4-FFF2-40B4-BE49-F238E27FC236}">
                    <a16:creationId xmlns:a16="http://schemas.microsoft.com/office/drawing/2014/main" id="{A27C717F-4651-4E4A-C627-BFFBF415C681}"/>
                  </a:ext>
                </a:extLst>
              </p:cNvPr>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750;p92">
                <a:extLst>
                  <a:ext uri="{FF2B5EF4-FFF2-40B4-BE49-F238E27FC236}">
                    <a16:creationId xmlns:a16="http://schemas.microsoft.com/office/drawing/2014/main" id="{28126DB8-A5EA-B261-6599-426F99E7387E}"/>
                  </a:ext>
                </a:extLst>
              </p:cNvPr>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751;p92">
                <a:extLst>
                  <a:ext uri="{FF2B5EF4-FFF2-40B4-BE49-F238E27FC236}">
                    <a16:creationId xmlns:a16="http://schemas.microsoft.com/office/drawing/2014/main" id="{FA1E63FB-267E-688B-E37B-7FB2B93CEF14}"/>
                  </a:ext>
                </a:extLst>
              </p:cNvPr>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752;p92">
                <a:extLst>
                  <a:ext uri="{FF2B5EF4-FFF2-40B4-BE49-F238E27FC236}">
                    <a16:creationId xmlns:a16="http://schemas.microsoft.com/office/drawing/2014/main" id="{AD101043-2A59-C12B-EC1D-15E8D0672B0F}"/>
                  </a:ext>
                </a:extLst>
              </p:cNvPr>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753;p92">
                <a:extLst>
                  <a:ext uri="{FF2B5EF4-FFF2-40B4-BE49-F238E27FC236}">
                    <a16:creationId xmlns:a16="http://schemas.microsoft.com/office/drawing/2014/main" id="{44AFF360-2B36-AE63-B3E3-1757B45204F0}"/>
                  </a:ext>
                </a:extLst>
              </p:cNvPr>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754;p92">
                <a:extLst>
                  <a:ext uri="{FF2B5EF4-FFF2-40B4-BE49-F238E27FC236}">
                    <a16:creationId xmlns:a16="http://schemas.microsoft.com/office/drawing/2014/main" id="{E19230C3-73A3-E980-8BD9-AA96505319F8}"/>
                  </a:ext>
                </a:extLst>
              </p:cNvPr>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755;p92">
                <a:extLst>
                  <a:ext uri="{FF2B5EF4-FFF2-40B4-BE49-F238E27FC236}">
                    <a16:creationId xmlns:a16="http://schemas.microsoft.com/office/drawing/2014/main" id="{B1E62E3F-EF59-D003-0656-012BC63619B3}"/>
                  </a:ext>
                </a:extLst>
              </p:cNvPr>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756;p92">
                <a:extLst>
                  <a:ext uri="{FF2B5EF4-FFF2-40B4-BE49-F238E27FC236}">
                    <a16:creationId xmlns:a16="http://schemas.microsoft.com/office/drawing/2014/main" id="{B0C9BBF0-1DD0-C87D-0C4B-7957BFE492FE}"/>
                  </a:ext>
                </a:extLst>
              </p:cNvPr>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757;p92">
                <a:extLst>
                  <a:ext uri="{FF2B5EF4-FFF2-40B4-BE49-F238E27FC236}">
                    <a16:creationId xmlns:a16="http://schemas.microsoft.com/office/drawing/2014/main" id="{3A77A622-2CE2-E289-3293-6EFA2C878DA7}"/>
                  </a:ext>
                </a:extLst>
              </p:cNvPr>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758;p92">
                <a:extLst>
                  <a:ext uri="{FF2B5EF4-FFF2-40B4-BE49-F238E27FC236}">
                    <a16:creationId xmlns:a16="http://schemas.microsoft.com/office/drawing/2014/main" id="{F2D7CBFE-5B74-7BB4-C064-1F2D316344C4}"/>
                  </a:ext>
                </a:extLst>
              </p:cNvPr>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759;p92">
                <a:extLst>
                  <a:ext uri="{FF2B5EF4-FFF2-40B4-BE49-F238E27FC236}">
                    <a16:creationId xmlns:a16="http://schemas.microsoft.com/office/drawing/2014/main" id="{408E3D43-256B-DC6D-358D-B565A486DE97}"/>
                  </a:ext>
                </a:extLst>
              </p:cNvPr>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760;p92">
                <a:extLst>
                  <a:ext uri="{FF2B5EF4-FFF2-40B4-BE49-F238E27FC236}">
                    <a16:creationId xmlns:a16="http://schemas.microsoft.com/office/drawing/2014/main" id="{AE6E49A8-C573-B4AA-74C8-6008FD19FBF3}"/>
                  </a:ext>
                </a:extLst>
              </p:cNvPr>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761;p92">
                <a:extLst>
                  <a:ext uri="{FF2B5EF4-FFF2-40B4-BE49-F238E27FC236}">
                    <a16:creationId xmlns:a16="http://schemas.microsoft.com/office/drawing/2014/main" id="{72B51940-2096-9249-FB12-F217B8643AE0}"/>
                  </a:ext>
                </a:extLst>
              </p:cNvPr>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762;p92">
                <a:extLst>
                  <a:ext uri="{FF2B5EF4-FFF2-40B4-BE49-F238E27FC236}">
                    <a16:creationId xmlns:a16="http://schemas.microsoft.com/office/drawing/2014/main" id="{A2DAC6ED-7C0D-1D20-A0AC-942447CA3082}"/>
                  </a:ext>
                </a:extLst>
              </p:cNvPr>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763;p92">
                <a:extLst>
                  <a:ext uri="{FF2B5EF4-FFF2-40B4-BE49-F238E27FC236}">
                    <a16:creationId xmlns:a16="http://schemas.microsoft.com/office/drawing/2014/main" id="{ABEDB82C-B9C8-C3DF-CAC3-8F1ECA9495D7}"/>
                  </a:ext>
                </a:extLst>
              </p:cNvPr>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764;p92">
                <a:extLst>
                  <a:ext uri="{FF2B5EF4-FFF2-40B4-BE49-F238E27FC236}">
                    <a16:creationId xmlns:a16="http://schemas.microsoft.com/office/drawing/2014/main" id="{6BF681D2-16B2-A35A-E8B2-5F7D298ABEAC}"/>
                  </a:ext>
                </a:extLst>
              </p:cNvPr>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765;p92">
                <a:extLst>
                  <a:ext uri="{FF2B5EF4-FFF2-40B4-BE49-F238E27FC236}">
                    <a16:creationId xmlns:a16="http://schemas.microsoft.com/office/drawing/2014/main" id="{DC39CAC9-81C0-A275-04EB-438333C74166}"/>
                  </a:ext>
                </a:extLst>
              </p:cNvPr>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766;p92">
                <a:extLst>
                  <a:ext uri="{FF2B5EF4-FFF2-40B4-BE49-F238E27FC236}">
                    <a16:creationId xmlns:a16="http://schemas.microsoft.com/office/drawing/2014/main" id="{31903881-7A1E-8D85-9B9E-A21BF51E6D67}"/>
                  </a:ext>
                </a:extLst>
              </p:cNvPr>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767;p92">
                <a:extLst>
                  <a:ext uri="{FF2B5EF4-FFF2-40B4-BE49-F238E27FC236}">
                    <a16:creationId xmlns:a16="http://schemas.microsoft.com/office/drawing/2014/main" id="{9C5EEC9F-A051-AE0F-58D9-3F8F7E9E8D74}"/>
                  </a:ext>
                </a:extLst>
              </p:cNvPr>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768;p92">
                <a:extLst>
                  <a:ext uri="{FF2B5EF4-FFF2-40B4-BE49-F238E27FC236}">
                    <a16:creationId xmlns:a16="http://schemas.microsoft.com/office/drawing/2014/main" id="{1BE04792-834D-3790-8763-F6251A068A9A}"/>
                  </a:ext>
                </a:extLst>
              </p:cNvPr>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769;p92">
                <a:extLst>
                  <a:ext uri="{FF2B5EF4-FFF2-40B4-BE49-F238E27FC236}">
                    <a16:creationId xmlns:a16="http://schemas.microsoft.com/office/drawing/2014/main" id="{809C497A-50BF-9710-F4F0-F9D4BD15A4EB}"/>
                  </a:ext>
                </a:extLst>
              </p:cNvPr>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770;p92">
                <a:extLst>
                  <a:ext uri="{FF2B5EF4-FFF2-40B4-BE49-F238E27FC236}">
                    <a16:creationId xmlns:a16="http://schemas.microsoft.com/office/drawing/2014/main" id="{A423F820-92A8-4A62-CB8A-E3844FE76836}"/>
                  </a:ext>
                </a:extLst>
              </p:cNvPr>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771;p92">
                <a:extLst>
                  <a:ext uri="{FF2B5EF4-FFF2-40B4-BE49-F238E27FC236}">
                    <a16:creationId xmlns:a16="http://schemas.microsoft.com/office/drawing/2014/main" id="{02BFCEA1-A24C-9C14-00BB-99FD12E4E44F}"/>
                  </a:ext>
                </a:extLst>
              </p:cNvPr>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772;p92">
                <a:extLst>
                  <a:ext uri="{FF2B5EF4-FFF2-40B4-BE49-F238E27FC236}">
                    <a16:creationId xmlns:a16="http://schemas.microsoft.com/office/drawing/2014/main" id="{07102377-124D-94C0-044C-C8523CE24C1E}"/>
                  </a:ext>
                </a:extLst>
              </p:cNvPr>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773;p92">
              <a:extLst>
                <a:ext uri="{FF2B5EF4-FFF2-40B4-BE49-F238E27FC236}">
                  <a16:creationId xmlns:a16="http://schemas.microsoft.com/office/drawing/2014/main" id="{B8A50B34-7370-FB2A-E9EF-F627334F4E48}"/>
                </a:ext>
              </a:extLst>
            </p:cNvPr>
            <p:cNvGrpSpPr/>
            <p:nvPr/>
          </p:nvGrpSpPr>
          <p:grpSpPr>
            <a:xfrm>
              <a:off x="902782" y="2270699"/>
              <a:ext cx="1773516" cy="1244476"/>
              <a:chOff x="1030114" y="2391922"/>
              <a:chExt cx="1645191" cy="1154430"/>
            </a:xfrm>
          </p:grpSpPr>
          <p:sp>
            <p:nvSpPr>
              <p:cNvPr id="167" name="Google Shape;3774;p92">
                <a:extLst>
                  <a:ext uri="{FF2B5EF4-FFF2-40B4-BE49-F238E27FC236}">
                    <a16:creationId xmlns:a16="http://schemas.microsoft.com/office/drawing/2014/main" id="{B5F381D9-F738-A52E-B1FE-82EC1E9A7CCD}"/>
                  </a:ext>
                </a:extLst>
              </p:cNvPr>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775;p92">
                <a:extLst>
                  <a:ext uri="{FF2B5EF4-FFF2-40B4-BE49-F238E27FC236}">
                    <a16:creationId xmlns:a16="http://schemas.microsoft.com/office/drawing/2014/main" id="{4EAA46AB-CEFB-A5C9-7549-BB2D1E001D25}"/>
                  </a:ext>
                </a:extLst>
              </p:cNvPr>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776;p92">
                <a:extLst>
                  <a:ext uri="{FF2B5EF4-FFF2-40B4-BE49-F238E27FC236}">
                    <a16:creationId xmlns:a16="http://schemas.microsoft.com/office/drawing/2014/main" id="{76D43C14-DA8A-B627-07FE-6A72DC713EA7}"/>
                  </a:ext>
                </a:extLst>
              </p:cNvPr>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777;p92">
                <a:extLst>
                  <a:ext uri="{FF2B5EF4-FFF2-40B4-BE49-F238E27FC236}">
                    <a16:creationId xmlns:a16="http://schemas.microsoft.com/office/drawing/2014/main" id="{67F0107B-52F8-56FB-9AF1-2D9C6F13F731}"/>
                  </a:ext>
                </a:extLst>
              </p:cNvPr>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778;p92">
                <a:extLst>
                  <a:ext uri="{FF2B5EF4-FFF2-40B4-BE49-F238E27FC236}">
                    <a16:creationId xmlns:a16="http://schemas.microsoft.com/office/drawing/2014/main" id="{0003DE8E-6523-2494-FDF4-1C4EFDAFC607}"/>
                  </a:ext>
                </a:extLst>
              </p:cNvPr>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779;p92">
                <a:extLst>
                  <a:ext uri="{FF2B5EF4-FFF2-40B4-BE49-F238E27FC236}">
                    <a16:creationId xmlns:a16="http://schemas.microsoft.com/office/drawing/2014/main" id="{F31EFE32-14F1-AE7B-0478-21B64C5BC984}"/>
                  </a:ext>
                </a:extLst>
              </p:cNvPr>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780;p92">
                <a:extLst>
                  <a:ext uri="{FF2B5EF4-FFF2-40B4-BE49-F238E27FC236}">
                    <a16:creationId xmlns:a16="http://schemas.microsoft.com/office/drawing/2014/main" id="{2AE2B4E8-313B-014E-B169-7D5301135D03}"/>
                  </a:ext>
                </a:extLst>
              </p:cNvPr>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781;p92">
                <a:extLst>
                  <a:ext uri="{FF2B5EF4-FFF2-40B4-BE49-F238E27FC236}">
                    <a16:creationId xmlns:a16="http://schemas.microsoft.com/office/drawing/2014/main" id="{1BC71169-712A-1370-34E6-736BC2E31579}"/>
                  </a:ext>
                </a:extLst>
              </p:cNvPr>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782;p92">
                <a:extLst>
                  <a:ext uri="{FF2B5EF4-FFF2-40B4-BE49-F238E27FC236}">
                    <a16:creationId xmlns:a16="http://schemas.microsoft.com/office/drawing/2014/main" id="{7A284308-B7F8-C481-4BA4-7F38143D7881}"/>
                  </a:ext>
                </a:extLst>
              </p:cNvPr>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rgbClr val="775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783;p92">
                <a:extLst>
                  <a:ext uri="{FF2B5EF4-FFF2-40B4-BE49-F238E27FC236}">
                    <a16:creationId xmlns:a16="http://schemas.microsoft.com/office/drawing/2014/main" id="{6D40B89B-84D5-5967-C73F-25BB4E3C1890}"/>
                  </a:ext>
                </a:extLst>
              </p:cNvPr>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784;p92">
              <a:extLst>
                <a:ext uri="{FF2B5EF4-FFF2-40B4-BE49-F238E27FC236}">
                  <a16:creationId xmlns:a16="http://schemas.microsoft.com/office/drawing/2014/main" id="{80027251-E613-912C-6600-B7E95F17D3B8}"/>
                </a:ext>
              </a:extLst>
            </p:cNvPr>
            <p:cNvGrpSpPr/>
            <p:nvPr/>
          </p:nvGrpSpPr>
          <p:grpSpPr>
            <a:xfrm>
              <a:off x="1877012" y="2809192"/>
              <a:ext cx="1201306" cy="1291710"/>
              <a:chOff x="2342231" y="2896027"/>
              <a:chExt cx="1114384" cy="1198247"/>
            </a:xfrm>
          </p:grpSpPr>
          <p:sp>
            <p:nvSpPr>
              <p:cNvPr id="97" name="Google Shape;3785;p92">
                <a:extLst>
                  <a:ext uri="{FF2B5EF4-FFF2-40B4-BE49-F238E27FC236}">
                    <a16:creationId xmlns:a16="http://schemas.microsoft.com/office/drawing/2014/main" id="{3001627B-71DA-0163-BF42-F35E87C2B67D}"/>
                  </a:ext>
                </a:extLst>
              </p:cNvPr>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86;p92">
                <a:extLst>
                  <a:ext uri="{FF2B5EF4-FFF2-40B4-BE49-F238E27FC236}">
                    <a16:creationId xmlns:a16="http://schemas.microsoft.com/office/drawing/2014/main" id="{72E850F3-9116-FD9E-0AA7-049E54FC9AE0}"/>
                  </a:ext>
                </a:extLst>
              </p:cNvPr>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87;p92">
                <a:extLst>
                  <a:ext uri="{FF2B5EF4-FFF2-40B4-BE49-F238E27FC236}">
                    <a16:creationId xmlns:a16="http://schemas.microsoft.com/office/drawing/2014/main" id="{5F420FE6-2C6C-8BD3-4F67-61E9F8DD5128}"/>
                  </a:ext>
                </a:extLst>
              </p:cNvPr>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88;p92">
                <a:extLst>
                  <a:ext uri="{FF2B5EF4-FFF2-40B4-BE49-F238E27FC236}">
                    <a16:creationId xmlns:a16="http://schemas.microsoft.com/office/drawing/2014/main" id="{B32E94BD-DFD4-27F8-0819-22C5B05B6549}"/>
                  </a:ext>
                </a:extLst>
              </p:cNvPr>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89;p92">
                <a:extLst>
                  <a:ext uri="{FF2B5EF4-FFF2-40B4-BE49-F238E27FC236}">
                    <a16:creationId xmlns:a16="http://schemas.microsoft.com/office/drawing/2014/main" id="{C45F01D7-D17B-C679-76E7-D3CD651E0075}"/>
                  </a:ext>
                </a:extLst>
              </p:cNvPr>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90;p92">
                <a:extLst>
                  <a:ext uri="{FF2B5EF4-FFF2-40B4-BE49-F238E27FC236}">
                    <a16:creationId xmlns:a16="http://schemas.microsoft.com/office/drawing/2014/main" id="{AB57DA02-955D-D74E-E700-268B67F0620F}"/>
                  </a:ext>
                </a:extLst>
              </p:cNvPr>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91;p92">
                <a:extLst>
                  <a:ext uri="{FF2B5EF4-FFF2-40B4-BE49-F238E27FC236}">
                    <a16:creationId xmlns:a16="http://schemas.microsoft.com/office/drawing/2014/main" id="{17167D76-A476-8FA7-4B96-06F2828497F0}"/>
                  </a:ext>
                </a:extLst>
              </p:cNvPr>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92;p92">
                <a:extLst>
                  <a:ext uri="{FF2B5EF4-FFF2-40B4-BE49-F238E27FC236}">
                    <a16:creationId xmlns:a16="http://schemas.microsoft.com/office/drawing/2014/main" id="{01B89316-0BA1-7825-F8FE-0B043B930B5D}"/>
                  </a:ext>
                </a:extLst>
              </p:cNvPr>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93;p92">
                <a:extLst>
                  <a:ext uri="{FF2B5EF4-FFF2-40B4-BE49-F238E27FC236}">
                    <a16:creationId xmlns:a16="http://schemas.microsoft.com/office/drawing/2014/main" id="{0D2F32B7-654F-C790-1B70-49266FDE2630}"/>
                  </a:ext>
                </a:extLst>
              </p:cNvPr>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94;p92">
                <a:extLst>
                  <a:ext uri="{FF2B5EF4-FFF2-40B4-BE49-F238E27FC236}">
                    <a16:creationId xmlns:a16="http://schemas.microsoft.com/office/drawing/2014/main" id="{7DED2524-7091-DEE9-6BA2-829CC175C82A}"/>
                  </a:ext>
                </a:extLst>
              </p:cNvPr>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95;p92">
                <a:extLst>
                  <a:ext uri="{FF2B5EF4-FFF2-40B4-BE49-F238E27FC236}">
                    <a16:creationId xmlns:a16="http://schemas.microsoft.com/office/drawing/2014/main" id="{C58EA533-4069-4783-6F02-75B6280AED3D}"/>
                  </a:ext>
                </a:extLst>
              </p:cNvPr>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96;p92">
                <a:extLst>
                  <a:ext uri="{FF2B5EF4-FFF2-40B4-BE49-F238E27FC236}">
                    <a16:creationId xmlns:a16="http://schemas.microsoft.com/office/drawing/2014/main" id="{753FBF3F-494D-A2BF-49D6-74CDEC4BCBD0}"/>
                  </a:ext>
                </a:extLst>
              </p:cNvPr>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97;p92">
                <a:extLst>
                  <a:ext uri="{FF2B5EF4-FFF2-40B4-BE49-F238E27FC236}">
                    <a16:creationId xmlns:a16="http://schemas.microsoft.com/office/drawing/2014/main" id="{A04945B9-B930-D5F3-0012-0FCF2F9FE07A}"/>
                  </a:ext>
                </a:extLst>
              </p:cNvPr>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98;p92">
                <a:extLst>
                  <a:ext uri="{FF2B5EF4-FFF2-40B4-BE49-F238E27FC236}">
                    <a16:creationId xmlns:a16="http://schemas.microsoft.com/office/drawing/2014/main" id="{1F833C65-81FF-9D25-E233-5905D7130863}"/>
                  </a:ext>
                </a:extLst>
              </p:cNvPr>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799;p92">
                <a:extLst>
                  <a:ext uri="{FF2B5EF4-FFF2-40B4-BE49-F238E27FC236}">
                    <a16:creationId xmlns:a16="http://schemas.microsoft.com/office/drawing/2014/main" id="{BDB17373-EB8B-A485-A0F1-063496C225C4}"/>
                  </a:ext>
                </a:extLst>
              </p:cNvPr>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800;p92">
                <a:extLst>
                  <a:ext uri="{FF2B5EF4-FFF2-40B4-BE49-F238E27FC236}">
                    <a16:creationId xmlns:a16="http://schemas.microsoft.com/office/drawing/2014/main" id="{DB6C2A5D-55A4-3572-84EA-5ABC7481BF47}"/>
                  </a:ext>
                </a:extLst>
              </p:cNvPr>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801;p92">
                <a:extLst>
                  <a:ext uri="{FF2B5EF4-FFF2-40B4-BE49-F238E27FC236}">
                    <a16:creationId xmlns:a16="http://schemas.microsoft.com/office/drawing/2014/main" id="{81ADDAC4-D805-D753-3C9B-2DEB04A754F0}"/>
                  </a:ext>
                </a:extLst>
              </p:cNvPr>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802;p92">
                <a:extLst>
                  <a:ext uri="{FF2B5EF4-FFF2-40B4-BE49-F238E27FC236}">
                    <a16:creationId xmlns:a16="http://schemas.microsoft.com/office/drawing/2014/main" id="{7E3FA4E0-F6E9-DC99-30A9-4C08C35B7EF8}"/>
                  </a:ext>
                </a:extLst>
              </p:cNvPr>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803;p92">
                <a:extLst>
                  <a:ext uri="{FF2B5EF4-FFF2-40B4-BE49-F238E27FC236}">
                    <a16:creationId xmlns:a16="http://schemas.microsoft.com/office/drawing/2014/main" id="{AEB4410B-1B84-F580-2D58-38A3ED969FD6}"/>
                  </a:ext>
                </a:extLst>
              </p:cNvPr>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804;p92">
                <a:extLst>
                  <a:ext uri="{FF2B5EF4-FFF2-40B4-BE49-F238E27FC236}">
                    <a16:creationId xmlns:a16="http://schemas.microsoft.com/office/drawing/2014/main" id="{0D0C9CBC-CC20-F3B6-3149-55B0CBBC927B}"/>
                  </a:ext>
                </a:extLst>
              </p:cNvPr>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805;p92">
                <a:extLst>
                  <a:ext uri="{FF2B5EF4-FFF2-40B4-BE49-F238E27FC236}">
                    <a16:creationId xmlns:a16="http://schemas.microsoft.com/office/drawing/2014/main" id="{00E7A52A-092C-DB2A-3B0A-B66C7176813D}"/>
                  </a:ext>
                </a:extLst>
              </p:cNvPr>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806;p92">
                <a:extLst>
                  <a:ext uri="{FF2B5EF4-FFF2-40B4-BE49-F238E27FC236}">
                    <a16:creationId xmlns:a16="http://schemas.microsoft.com/office/drawing/2014/main" id="{7FC4CB7D-1ED2-5F57-E227-16C73ACA1EDA}"/>
                  </a:ext>
                </a:extLst>
              </p:cNvPr>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807;p92">
                <a:extLst>
                  <a:ext uri="{FF2B5EF4-FFF2-40B4-BE49-F238E27FC236}">
                    <a16:creationId xmlns:a16="http://schemas.microsoft.com/office/drawing/2014/main" id="{9E50E08B-F147-276A-D9AF-47921564033A}"/>
                  </a:ext>
                </a:extLst>
              </p:cNvPr>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808;p92">
                <a:extLst>
                  <a:ext uri="{FF2B5EF4-FFF2-40B4-BE49-F238E27FC236}">
                    <a16:creationId xmlns:a16="http://schemas.microsoft.com/office/drawing/2014/main" id="{BC25FC6E-2E7D-AB69-39D9-D863E2515161}"/>
                  </a:ext>
                </a:extLst>
              </p:cNvPr>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809;p92">
                <a:extLst>
                  <a:ext uri="{FF2B5EF4-FFF2-40B4-BE49-F238E27FC236}">
                    <a16:creationId xmlns:a16="http://schemas.microsoft.com/office/drawing/2014/main" id="{96EC04AF-0157-A00C-FBE7-2B2784FBF6BC}"/>
                  </a:ext>
                </a:extLst>
              </p:cNvPr>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810;p92">
                <a:extLst>
                  <a:ext uri="{FF2B5EF4-FFF2-40B4-BE49-F238E27FC236}">
                    <a16:creationId xmlns:a16="http://schemas.microsoft.com/office/drawing/2014/main" id="{B12A94DB-31A8-0E63-BF1C-34E3B8881B9A}"/>
                  </a:ext>
                </a:extLst>
              </p:cNvPr>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811;p92">
                <a:extLst>
                  <a:ext uri="{FF2B5EF4-FFF2-40B4-BE49-F238E27FC236}">
                    <a16:creationId xmlns:a16="http://schemas.microsoft.com/office/drawing/2014/main" id="{58B2BE5F-07B9-F036-9EF6-CBD20AB8ADBC}"/>
                  </a:ext>
                </a:extLst>
              </p:cNvPr>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812;p92">
                <a:extLst>
                  <a:ext uri="{FF2B5EF4-FFF2-40B4-BE49-F238E27FC236}">
                    <a16:creationId xmlns:a16="http://schemas.microsoft.com/office/drawing/2014/main" id="{4B234F47-5757-89BF-CC68-5C26A09DE4E5}"/>
                  </a:ext>
                </a:extLst>
              </p:cNvPr>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813;p92">
                <a:extLst>
                  <a:ext uri="{FF2B5EF4-FFF2-40B4-BE49-F238E27FC236}">
                    <a16:creationId xmlns:a16="http://schemas.microsoft.com/office/drawing/2014/main" id="{3F818999-E789-60B7-77D2-7D9A8123012B}"/>
                  </a:ext>
                </a:extLst>
              </p:cNvPr>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814;p92">
                <a:extLst>
                  <a:ext uri="{FF2B5EF4-FFF2-40B4-BE49-F238E27FC236}">
                    <a16:creationId xmlns:a16="http://schemas.microsoft.com/office/drawing/2014/main" id="{A8D0C7BC-1007-54B2-6970-00721B474915}"/>
                  </a:ext>
                </a:extLst>
              </p:cNvPr>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815;p92">
                <a:extLst>
                  <a:ext uri="{FF2B5EF4-FFF2-40B4-BE49-F238E27FC236}">
                    <a16:creationId xmlns:a16="http://schemas.microsoft.com/office/drawing/2014/main" id="{DF3F76ED-734A-4AB0-6D4C-8BA20225B44B}"/>
                  </a:ext>
                </a:extLst>
              </p:cNvPr>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816;p92">
                <a:extLst>
                  <a:ext uri="{FF2B5EF4-FFF2-40B4-BE49-F238E27FC236}">
                    <a16:creationId xmlns:a16="http://schemas.microsoft.com/office/drawing/2014/main" id="{89F21146-B44F-6688-EE4C-DB344E0C906C}"/>
                  </a:ext>
                </a:extLst>
              </p:cNvPr>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817;p92">
                <a:extLst>
                  <a:ext uri="{FF2B5EF4-FFF2-40B4-BE49-F238E27FC236}">
                    <a16:creationId xmlns:a16="http://schemas.microsoft.com/office/drawing/2014/main" id="{D34672F1-F6E7-6CB1-FB19-7D350BB51842}"/>
                  </a:ext>
                </a:extLst>
              </p:cNvPr>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818;p92">
                <a:extLst>
                  <a:ext uri="{FF2B5EF4-FFF2-40B4-BE49-F238E27FC236}">
                    <a16:creationId xmlns:a16="http://schemas.microsoft.com/office/drawing/2014/main" id="{348591F9-1276-0E49-C17C-2B085820C1C1}"/>
                  </a:ext>
                </a:extLst>
              </p:cNvPr>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819;p92">
                <a:extLst>
                  <a:ext uri="{FF2B5EF4-FFF2-40B4-BE49-F238E27FC236}">
                    <a16:creationId xmlns:a16="http://schemas.microsoft.com/office/drawing/2014/main" id="{D881AD5B-AFB7-F25D-4D05-EEF5FAAC0686}"/>
                  </a:ext>
                </a:extLst>
              </p:cNvPr>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820;p92">
                <a:extLst>
                  <a:ext uri="{FF2B5EF4-FFF2-40B4-BE49-F238E27FC236}">
                    <a16:creationId xmlns:a16="http://schemas.microsoft.com/office/drawing/2014/main" id="{74D67E4D-7FCF-CFB3-0604-4FA9BC55195D}"/>
                  </a:ext>
                </a:extLst>
              </p:cNvPr>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821;p92">
                <a:extLst>
                  <a:ext uri="{FF2B5EF4-FFF2-40B4-BE49-F238E27FC236}">
                    <a16:creationId xmlns:a16="http://schemas.microsoft.com/office/drawing/2014/main" id="{427E3972-6DE5-9803-0A08-B381323C143C}"/>
                  </a:ext>
                </a:extLst>
              </p:cNvPr>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822;p92">
                <a:extLst>
                  <a:ext uri="{FF2B5EF4-FFF2-40B4-BE49-F238E27FC236}">
                    <a16:creationId xmlns:a16="http://schemas.microsoft.com/office/drawing/2014/main" id="{4CCDB877-3CA8-F448-E55C-87E3D2590C51}"/>
                  </a:ext>
                </a:extLst>
              </p:cNvPr>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823;p92">
                <a:extLst>
                  <a:ext uri="{FF2B5EF4-FFF2-40B4-BE49-F238E27FC236}">
                    <a16:creationId xmlns:a16="http://schemas.microsoft.com/office/drawing/2014/main" id="{6286ED6E-3D29-2D15-1EAD-CFB968E46210}"/>
                  </a:ext>
                </a:extLst>
              </p:cNvPr>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824;p92">
                <a:extLst>
                  <a:ext uri="{FF2B5EF4-FFF2-40B4-BE49-F238E27FC236}">
                    <a16:creationId xmlns:a16="http://schemas.microsoft.com/office/drawing/2014/main" id="{ED19D6C5-890E-2A71-6FCA-FB220EA69C00}"/>
                  </a:ext>
                </a:extLst>
              </p:cNvPr>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825;p92">
                <a:extLst>
                  <a:ext uri="{FF2B5EF4-FFF2-40B4-BE49-F238E27FC236}">
                    <a16:creationId xmlns:a16="http://schemas.microsoft.com/office/drawing/2014/main" id="{6659164D-65FD-7C15-91B1-CB9E4476FC58}"/>
                  </a:ext>
                </a:extLst>
              </p:cNvPr>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826;p92">
                <a:extLst>
                  <a:ext uri="{FF2B5EF4-FFF2-40B4-BE49-F238E27FC236}">
                    <a16:creationId xmlns:a16="http://schemas.microsoft.com/office/drawing/2014/main" id="{B3007AD5-88F9-1B90-5E76-97CCEC83658C}"/>
                  </a:ext>
                </a:extLst>
              </p:cNvPr>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827;p92">
                <a:extLst>
                  <a:ext uri="{FF2B5EF4-FFF2-40B4-BE49-F238E27FC236}">
                    <a16:creationId xmlns:a16="http://schemas.microsoft.com/office/drawing/2014/main" id="{354685B6-0D5A-1AA3-2411-DD9A32BFA16F}"/>
                  </a:ext>
                </a:extLst>
              </p:cNvPr>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828;p92">
                <a:extLst>
                  <a:ext uri="{FF2B5EF4-FFF2-40B4-BE49-F238E27FC236}">
                    <a16:creationId xmlns:a16="http://schemas.microsoft.com/office/drawing/2014/main" id="{48281AF8-34A9-D4AD-67EB-AA2F7E0CDF16}"/>
                  </a:ext>
                </a:extLst>
              </p:cNvPr>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829;p92">
                <a:extLst>
                  <a:ext uri="{FF2B5EF4-FFF2-40B4-BE49-F238E27FC236}">
                    <a16:creationId xmlns:a16="http://schemas.microsoft.com/office/drawing/2014/main" id="{78E34064-EB97-3BFE-BFB5-65AAE4B2E1E0}"/>
                  </a:ext>
                </a:extLst>
              </p:cNvPr>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830;p92">
                <a:extLst>
                  <a:ext uri="{FF2B5EF4-FFF2-40B4-BE49-F238E27FC236}">
                    <a16:creationId xmlns:a16="http://schemas.microsoft.com/office/drawing/2014/main" id="{2DDA91CA-E197-471E-C052-5EF84BCDBA92}"/>
                  </a:ext>
                </a:extLst>
              </p:cNvPr>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831;p92">
                <a:extLst>
                  <a:ext uri="{FF2B5EF4-FFF2-40B4-BE49-F238E27FC236}">
                    <a16:creationId xmlns:a16="http://schemas.microsoft.com/office/drawing/2014/main" id="{3D82D1B5-2537-22CE-B73F-F97BAEFA1A02}"/>
                  </a:ext>
                </a:extLst>
              </p:cNvPr>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832;p92">
                <a:extLst>
                  <a:ext uri="{FF2B5EF4-FFF2-40B4-BE49-F238E27FC236}">
                    <a16:creationId xmlns:a16="http://schemas.microsoft.com/office/drawing/2014/main" id="{738B7237-9A7E-AAAC-23E2-2330BEC52084}"/>
                  </a:ext>
                </a:extLst>
              </p:cNvPr>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833;p92">
                <a:extLst>
                  <a:ext uri="{FF2B5EF4-FFF2-40B4-BE49-F238E27FC236}">
                    <a16:creationId xmlns:a16="http://schemas.microsoft.com/office/drawing/2014/main" id="{BC68A0BE-1ADB-63E2-4878-F7DDD0FF2877}"/>
                  </a:ext>
                </a:extLst>
              </p:cNvPr>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834;p92">
                <a:extLst>
                  <a:ext uri="{FF2B5EF4-FFF2-40B4-BE49-F238E27FC236}">
                    <a16:creationId xmlns:a16="http://schemas.microsoft.com/office/drawing/2014/main" id="{0FC39EE2-E57B-1639-1FB9-D9D2C9B1DB46}"/>
                  </a:ext>
                </a:extLst>
              </p:cNvPr>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835;p92">
                <a:extLst>
                  <a:ext uri="{FF2B5EF4-FFF2-40B4-BE49-F238E27FC236}">
                    <a16:creationId xmlns:a16="http://schemas.microsoft.com/office/drawing/2014/main" id="{176CF979-1B2A-6199-670D-E60201AA8587}"/>
                  </a:ext>
                </a:extLst>
              </p:cNvPr>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836;p92">
                <a:extLst>
                  <a:ext uri="{FF2B5EF4-FFF2-40B4-BE49-F238E27FC236}">
                    <a16:creationId xmlns:a16="http://schemas.microsoft.com/office/drawing/2014/main" id="{3C248872-3371-A4E3-009A-190229A835D8}"/>
                  </a:ext>
                </a:extLst>
              </p:cNvPr>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37;p92">
                <a:extLst>
                  <a:ext uri="{FF2B5EF4-FFF2-40B4-BE49-F238E27FC236}">
                    <a16:creationId xmlns:a16="http://schemas.microsoft.com/office/drawing/2014/main" id="{0C25C8D7-77A2-4EC2-85F5-68DF3C63C19F}"/>
                  </a:ext>
                </a:extLst>
              </p:cNvPr>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38;p92">
                <a:extLst>
                  <a:ext uri="{FF2B5EF4-FFF2-40B4-BE49-F238E27FC236}">
                    <a16:creationId xmlns:a16="http://schemas.microsoft.com/office/drawing/2014/main" id="{65349276-8DDA-7F4D-C7EA-BB2337344919}"/>
                  </a:ext>
                </a:extLst>
              </p:cNvPr>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39;p92">
                <a:extLst>
                  <a:ext uri="{FF2B5EF4-FFF2-40B4-BE49-F238E27FC236}">
                    <a16:creationId xmlns:a16="http://schemas.microsoft.com/office/drawing/2014/main" id="{7F12BC9E-0B7C-00C4-DD6A-051F23990C1D}"/>
                  </a:ext>
                </a:extLst>
              </p:cNvPr>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40;p92">
                <a:extLst>
                  <a:ext uri="{FF2B5EF4-FFF2-40B4-BE49-F238E27FC236}">
                    <a16:creationId xmlns:a16="http://schemas.microsoft.com/office/drawing/2014/main" id="{580C2848-63BE-66FD-072E-06E513E41324}"/>
                  </a:ext>
                </a:extLst>
              </p:cNvPr>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41;p92">
                <a:extLst>
                  <a:ext uri="{FF2B5EF4-FFF2-40B4-BE49-F238E27FC236}">
                    <a16:creationId xmlns:a16="http://schemas.microsoft.com/office/drawing/2014/main" id="{7E36C4C1-7F93-2D22-4810-AC8CAB3581CE}"/>
                  </a:ext>
                </a:extLst>
              </p:cNvPr>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42;p92">
                <a:extLst>
                  <a:ext uri="{FF2B5EF4-FFF2-40B4-BE49-F238E27FC236}">
                    <a16:creationId xmlns:a16="http://schemas.microsoft.com/office/drawing/2014/main" id="{2B5B1A73-919C-77CD-5F29-9972C603044B}"/>
                  </a:ext>
                </a:extLst>
              </p:cNvPr>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43;p92">
                <a:extLst>
                  <a:ext uri="{FF2B5EF4-FFF2-40B4-BE49-F238E27FC236}">
                    <a16:creationId xmlns:a16="http://schemas.microsoft.com/office/drawing/2014/main" id="{A3F658D7-62BB-19F5-9BC2-64E0C83FD37B}"/>
                  </a:ext>
                </a:extLst>
              </p:cNvPr>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44;p92">
                <a:extLst>
                  <a:ext uri="{FF2B5EF4-FFF2-40B4-BE49-F238E27FC236}">
                    <a16:creationId xmlns:a16="http://schemas.microsoft.com/office/drawing/2014/main" id="{33DC3E85-1EE6-EF35-EEB9-B87E42097AB3}"/>
                  </a:ext>
                </a:extLst>
              </p:cNvPr>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45;p92">
                <a:extLst>
                  <a:ext uri="{FF2B5EF4-FFF2-40B4-BE49-F238E27FC236}">
                    <a16:creationId xmlns:a16="http://schemas.microsoft.com/office/drawing/2014/main" id="{0F7D3189-742B-8ED7-881C-330E3659B5FC}"/>
                  </a:ext>
                </a:extLst>
              </p:cNvPr>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46;p92">
                <a:extLst>
                  <a:ext uri="{FF2B5EF4-FFF2-40B4-BE49-F238E27FC236}">
                    <a16:creationId xmlns:a16="http://schemas.microsoft.com/office/drawing/2014/main" id="{C8343BE3-121E-B3C1-3F42-E1ABA80D2CCE}"/>
                  </a:ext>
                </a:extLst>
              </p:cNvPr>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47;p92">
                <a:extLst>
                  <a:ext uri="{FF2B5EF4-FFF2-40B4-BE49-F238E27FC236}">
                    <a16:creationId xmlns:a16="http://schemas.microsoft.com/office/drawing/2014/main" id="{914C045F-217A-1282-B228-96F61925F838}"/>
                  </a:ext>
                </a:extLst>
              </p:cNvPr>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848;p92">
                <a:extLst>
                  <a:ext uri="{FF2B5EF4-FFF2-40B4-BE49-F238E27FC236}">
                    <a16:creationId xmlns:a16="http://schemas.microsoft.com/office/drawing/2014/main" id="{07BE87CF-47F6-AE16-1E74-F35F432B4C7A}"/>
                  </a:ext>
                </a:extLst>
              </p:cNvPr>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849;p92">
                <a:extLst>
                  <a:ext uri="{FF2B5EF4-FFF2-40B4-BE49-F238E27FC236}">
                    <a16:creationId xmlns:a16="http://schemas.microsoft.com/office/drawing/2014/main" id="{9D0B661F-E655-127F-9CBD-D7181721390F}"/>
                  </a:ext>
                </a:extLst>
              </p:cNvPr>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850;p92">
                <a:extLst>
                  <a:ext uri="{FF2B5EF4-FFF2-40B4-BE49-F238E27FC236}">
                    <a16:creationId xmlns:a16="http://schemas.microsoft.com/office/drawing/2014/main" id="{8F6EABE2-4ED3-E7E5-CF72-F1EE108A3581}"/>
                  </a:ext>
                </a:extLst>
              </p:cNvPr>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851;p92">
                <a:extLst>
                  <a:ext uri="{FF2B5EF4-FFF2-40B4-BE49-F238E27FC236}">
                    <a16:creationId xmlns:a16="http://schemas.microsoft.com/office/drawing/2014/main" id="{D518E97A-1A3A-21AF-641B-EEF487E91F29}"/>
                  </a:ext>
                </a:extLst>
              </p:cNvPr>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852;p92">
                <a:extLst>
                  <a:ext uri="{FF2B5EF4-FFF2-40B4-BE49-F238E27FC236}">
                    <a16:creationId xmlns:a16="http://schemas.microsoft.com/office/drawing/2014/main" id="{63E24716-785F-A09B-C429-5B69D52F072D}"/>
                  </a:ext>
                </a:extLst>
              </p:cNvPr>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853;p92">
                <a:extLst>
                  <a:ext uri="{FF2B5EF4-FFF2-40B4-BE49-F238E27FC236}">
                    <a16:creationId xmlns:a16="http://schemas.microsoft.com/office/drawing/2014/main" id="{222D2255-79FA-2CE3-C03A-0A2CFE60CEEC}"/>
                  </a:ext>
                </a:extLst>
              </p:cNvPr>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854;p92">
                <a:extLst>
                  <a:ext uri="{FF2B5EF4-FFF2-40B4-BE49-F238E27FC236}">
                    <a16:creationId xmlns:a16="http://schemas.microsoft.com/office/drawing/2014/main" id="{B9CA5697-6122-8CE9-816A-9AE97BA1B9F9}"/>
                  </a:ext>
                </a:extLst>
              </p:cNvPr>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3855;p92">
              <a:extLst>
                <a:ext uri="{FF2B5EF4-FFF2-40B4-BE49-F238E27FC236}">
                  <a16:creationId xmlns:a16="http://schemas.microsoft.com/office/drawing/2014/main" id="{9E6A58A1-8983-622B-A984-5EA6E4B7359B}"/>
                </a:ext>
              </a:extLst>
            </p:cNvPr>
            <p:cNvGrpSpPr/>
            <p:nvPr/>
          </p:nvGrpSpPr>
          <p:grpSpPr>
            <a:xfrm>
              <a:off x="956483" y="1401035"/>
              <a:ext cx="1511486" cy="954603"/>
              <a:chOff x="4361525" y="543750"/>
              <a:chExt cx="1106100" cy="698575"/>
            </a:xfrm>
          </p:grpSpPr>
          <p:sp>
            <p:nvSpPr>
              <p:cNvPr id="75" name="Google Shape;3856;p92">
                <a:extLst>
                  <a:ext uri="{FF2B5EF4-FFF2-40B4-BE49-F238E27FC236}">
                    <a16:creationId xmlns:a16="http://schemas.microsoft.com/office/drawing/2014/main" id="{BD44189C-D952-22DE-C987-3E10783185A0}"/>
                  </a:ext>
                </a:extLst>
              </p:cNvPr>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857;p92">
                <a:extLst>
                  <a:ext uri="{FF2B5EF4-FFF2-40B4-BE49-F238E27FC236}">
                    <a16:creationId xmlns:a16="http://schemas.microsoft.com/office/drawing/2014/main" id="{95FF4D9B-AE47-BA1F-07D6-DA88F3B23630}"/>
                  </a:ext>
                </a:extLst>
              </p:cNvPr>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858;p92">
                <a:extLst>
                  <a:ext uri="{FF2B5EF4-FFF2-40B4-BE49-F238E27FC236}">
                    <a16:creationId xmlns:a16="http://schemas.microsoft.com/office/drawing/2014/main" id="{14BD9548-BA61-E9AD-14A8-757EBD408192}"/>
                  </a:ext>
                </a:extLst>
              </p:cNvPr>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859;p92">
                <a:extLst>
                  <a:ext uri="{FF2B5EF4-FFF2-40B4-BE49-F238E27FC236}">
                    <a16:creationId xmlns:a16="http://schemas.microsoft.com/office/drawing/2014/main" id="{963406DC-4E68-8334-F278-76C3C56DDB64}"/>
                  </a:ext>
                </a:extLst>
              </p:cNvPr>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860;p92">
                <a:extLst>
                  <a:ext uri="{FF2B5EF4-FFF2-40B4-BE49-F238E27FC236}">
                    <a16:creationId xmlns:a16="http://schemas.microsoft.com/office/drawing/2014/main" id="{B25360A7-22E3-4066-5AB4-F73238944BB4}"/>
                  </a:ext>
                </a:extLst>
              </p:cNvPr>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861;p92">
                <a:extLst>
                  <a:ext uri="{FF2B5EF4-FFF2-40B4-BE49-F238E27FC236}">
                    <a16:creationId xmlns:a16="http://schemas.microsoft.com/office/drawing/2014/main" id="{B1E39F9F-D1A8-F269-3B7F-976EF58D6446}"/>
                  </a:ext>
                </a:extLst>
              </p:cNvPr>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862;p92">
                <a:extLst>
                  <a:ext uri="{FF2B5EF4-FFF2-40B4-BE49-F238E27FC236}">
                    <a16:creationId xmlns:a16="http://schemas.microsoft.com/office/drawing/2014/main" id="{1F3143CA-7530-7FA3-D916-0F9042ADC234}"/>
                  </a:ext>
                </a:extLst>
              </p:cNvPr>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863;p92">
                <a:extLst>
                  <a:ext uri="{FF2B5EF4-FFF2-40B4-BE49-F238E27FC236}">
                    <a16:creationId xmlns:a16="http://schemas.microsoft.com/office/drawing/2014/main" id="{18C637BF-9C01-9852-1AD2-6073C119336D}"/>
                  </a:ext>
                </a:extLst>
              </p:cNvPr>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864;p92">
                <a:extLst>
                  <a:ext uri="{FF2B5EF4-FFF2-40B4-BE49-F238E27FC236}">
                    <a16:creationId xmlns:a16="http://schemas.microsoft.com/office/drawing/2014/main" id="{5B56BDF9-94BF-83C0-143A-6AAC2B8F7699}"/>
                  </a:ext>
                </a:extLst>
              </p:cNvPr>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865;p92">
                <a:extLst>
                  <a:ext uri="{FF2B5EF4-FFF2-40B4-BE49-F238E27FC236}">
                    <a16:creationId xmlns:a16="http://schemas.microsoft.com/office/drawing/2014/main" id="{AE9A9A7D-4DC7-5BCB-3AF2-7A214CB9F35E}"/>
                  </a:ext>
                </a:extLst>
              </p:cNvPr>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866;p92">
                <a:extLst>
                  <a:ext uri="{FF2B5EF4-FFF2-40B4-BE49-F238E27FC236}">
                    <a16:creationId xmlns:a16="http://schemas.microsoft.com/office/drawing/2014/main" id="{B9C47369-5FAB-6ACD-8D96-602F863E7940}"/>
                  </a:ext>
                </a:extLst>
              </p:cNvPr>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867;p92">
                <a:extLst>
                  <a:ext uri="{FF2B5EF4-FFF2-40B4-BE49-F238E27FC236}">
                    <a16:creationId xmlns:a16="http://schemas.microsoft.com/office/drawing/2014/main" id="{2B4958D5-134A-F0E2-FA01-AA6ABF4A66E2}"/>
                  </a:ext>
                </a:extLst>
              </p:cNvPr>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868;p92">
                <a:extLst>
                  <a:ext uri="{FF2B5EF4-FFF2-40B4-BE49-F238E27FC236}">
                    <a16:creationId xmlns:a16="http://schemas.microsoft.com/office/drawing/2014/main" id="{CC54F310-86AB-8412-9D58-3F6329A52460}"/>
                  </a:ext>
                </a:extLst>
              </p:cNvPr>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869;p92">
                <a:extLst>
                  <a:ext uri="{FF2B5EF4-FFF2-40B4-BE49-F238E27FC236}">
                    <a16:creationId xmlns:a16="http://schemas.microsoft.com/office/drawing/2014/main" id="{308249CB-0176-EC47-2E94-4D8AF4908084}"/>
                  </a:ext>
                </a:extLst>
              </p:cNvPr>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870;p92">
                <a:extLst>
                  <a:ext uri="{FF2B5EF4-FFF2-40B4-BE49-F238E27FC236}">
                    <a16:creationId xmlns:a16="http://schemas.microsoft.com/office/drawing/2014/main" id="{2883F496-9277-9FA6-5ECC-72535DFDE9BB}"/>
                  </a:ext>
                </a:extLst>
              </p:cNvPr>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871;p92">
                <a:extLst>
                  <a:ext uri="{FF2B5EF4-FFF2-40B4-BE49-F238E27FC236}">
                    <a16:creationId xmlns:a16="http://schemas.microsoft.com/office/drawing/2014/main" id="{C6F8E5C9-592B-1730-8927-B8068EA8EA89}"/>
                  </a:ext>
                </a:extLst>
              </p:cNvPr>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872;p92">
                <a:extLst>
                  <a:ext uri="{FF2B5EF4-FFF2-40B4-BE49-F238E27FC236}">
                    <a16:creationId xmlns:a16="http://schemas.microsoft.com/office/drawing/2014/main" id="{DE06984E-E958-BDE2-840E-6586AF046DA7}"/>
                  </a:ext>
                </a:extLst>
              </p:cNvPr>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873;p92">
                <a:extLst>
                  <a:ext uri="{FF2B5EF4-FFF2-40B4-BE49-F238E27FC236}">
                    <a16:creationId xmlns:a16="http://schemas.microsoft.com/office/drawing/2014/main" id="{E58A43B2-2B9E-3C55-B36C-0D434ADE8AFB}"/>
                  </a:ext>
                </a:extLst>
              </p:cNvPr>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874;p92">
                <a:extLst>
                  <a:ext uri="{FF2B5EF4-FFF2-40B4-BE49-F238E27FC236}">
                    <a16:creationId xmlns:a16="http://schemas.microsoft.com/office/drawing/2014/main" id="{03C0AC59-8366-3C5F-2B00-A3382DE0902D}"/>
                  </a:ext>
                </a:extLst>
              </p:cNvPr>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875;p92">
                <a:extLst>
                  <a:ext uri="{FF2B5EF4-FFF2-40B4-BE49-F238E27FC236}">
                    <a16:creationId xmlns:a16="http://schemas.microsoft.com/office/drawing/2014/main" id="{7CE5C2BD-FBE0-0F9C-6042-4F16F7B05A72}"/>
                  </a:ext>
                </a:extLst>
              </p:cNvPr>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876;p92">
                <a:extLst>
                  <a:ext uri="{FF2B5EF4-FFF2-40B4-BE49-F238E27FC236}">
                    <a16:creationId xmlns:a16="http://schemas.microsoft.com/office/drawing/2014/main" id="{0904EE85-22C1-3060-E3AB-179DB0DF19EC}"/>
                  </a:ext>
                </a:extLst>
              </p:cNvPr>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877;p92">
                <a:extLst>
                  <a:ext uri="{FF2B5EF4-FFF2-40B4-BE49-F238E27FC236}">
                    <a16:creationId xmlns:a16="http://schemas.microsoft.com/office/drawing/2014/main" id="{A280CA2C-B2F2-5411-8E8B-78DE0C4D4D56}"/>
                  </a:ext>
                </a:extLst>
              </p:cNvPr>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 name="Google Shape;3878;p92">
            <a:extLst>
              <a:ext uri="{FF2B5EF4-FFF2-40B4-BE49-F238E27FC236}">
                <a16:creationId xmlns:a16="http://schemas.microsoft.com/office/drawing/2014/main" id="{C78F9453-377D-94EE-C1CF-E5A021C37F74}"/>
              </a:ext>
            </a:extLst>
          </p:cNvPr>
          <p:cNvGrpSpPr/>
          <p:nvPr/>
        </p:nvGrpSpPr>
        <p:grpSpPr>
          <a:xfrm>
            <a:off x="7788546" y="3122905"/>
            <a:ext cx="99806" cy="99809"/>
            <a:chOff x="3688596" y="3879680"/>
            <a:chExt cx="99806" cy="99809"/>
          </a:xfrm>
        </p:grpSpPr>
        <p:sp>
          <p:nvSpPr>
            <p:cNvPr id="223" name="Google Shape;3879;p92">
              <a:extLst>
                <a:ext uri="{FF2B5EF4-FFF2-40B4-BE49-F238E27FC236}">
                  <a16:creationId xmlns:a16="http://schemas.microsoft.com/office/drawing/2014/main" id="{01A7D5EF-6D38-BDB2-11D7-514F2B6C0775}"/>
                </a:ext>
              </a:extLst>
            </p:cNvPr>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880;p92">
              <a:extLst>
                <a:ext uri="{FF2B5EF4-FFF2-40B4-BE49-F238E27FC236}">
                  <a16:creationId xmlns:a16="http://schemas.microsoft.com/office/drawing/2014/main" id="{A1845BA5-4EC8-27C5-79D2-C33F19E4C16F}"/>
                </a:ext>
              </a:extLst>
            </p:cNvPr>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33"/>
        <p:cNvGrpSpPr/>
        <p:nvPr/>
      </p:nvGrpSpPr>
      <p:grpSpPr>
        <a:xfrm>
          <a:off x="0" y="0"/>
          <a:ext cx="0" cy="0"/>
          <a:chOff x="0" y="0"/>
          <a:chExt cx="0" cy="0"/>
        </a:xfrm>
      </p:grpSpPr>
      <p:sp>
        <p:nvSpPr>
          <p:cNvPr id="1234" name="Google Shape;1234;p56"/>
          <p:cNvSpPr txBox="1">
            <a:spLocks noGrp="1"/>
          </p:cNvSpPr>
          <p:nvPr>
            <p:ph type="title"/>
          </p:nvPr>
        </p:nvSpPr>
        <p:spPr>
          <a:xfrm>
            <a:off x="719999" y="681325"/>
            <a:ext cx="4388713" cy="177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a:t>
            </a:r>
            <a:br>
              <a:rPr lang="en" dirty="0"/>
            </a:br>
            <a:r>
              <a:rPr lang="en" dirty="0"/>
              <a:t>description</a:t>
            </a:r>
            <a:endParaRPr dirty="0"/>
          </a:p>
        </p:txBody>
      </p:sp>
      <p:sp>
        <p:nvSpPr>
          <p:cNvPr id="1235" name="Google Shape;1235;p56"/>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36" name="Google Shape;1236;p56"/>
          <p:cNvSpPr txBox="1">
            <a:spLocks noGrp="1"/>
          </p:cNvSpPr>
          <p:nvPr>
            <p:ph type="subTitle" idx="1"/>
          </p:nvPr>
        </p:nvSpPr>
        <p:spPr>
          <a:xfrm>
            <a:off x="808899" y="2451625"/>
            <a:ext cx="4014891" cy="508500"/>
          </a:xfrm>
          <a:prstGeom prst="rect">
            <a:avLst/>
          </a:prstGeom>
        </p:spPr>
        <p:txBody>
          <a:bodyPr spcFirstLastPara="1" wrap="square" lIns="91425" tIns="91425" rIns="91425" bIns="91425" anchor="ctr" anchorCtr="0">
            <a:noAutofit/>
          </a:bodyPr>
          <a:lstStyle/>
          <a:p>
            <a:pPr marL="0" lvl="0" indent="0"/>
            <a:r>
              <a:rPr lang="en-US" dirty="0"/>
              <a:t>Where did our dataset come from?</a:t>
            </a:r>
          </a:p>
        </p:txBody>
      </p:sp>
      <p:grpSp>
        <p:nvGrpSpPr>
          <p:cNvPr id="1237" name="Google Shape;1237;p56"/>
          <p:cNvGrpSpPr/>
          <p:nvPr/>
        </p:nvGrpSpPr>
        <p:grpSpPr>
          <a:xfrm>
            <a:off x="921306" y="3358952"/>
            <a:ext cx="3247984" cy="982503"/>
            <a:chOff x="892731" y="3511352"/>
            <a:chExt cx="3247984" cy="982503"/>
          </a:xfrm>
        </p:grpSpPr>
        <p:grpSp>
          <p:nvGrpSpPr>
            <p:cNvPr id="1238" name="Google Shape;1238;p56"/>
            <p:cNvGrpSpPr/>
            <p:nvPr/>
          </p:nvGrpSpPr>
          <p:grpSpPr>
            <a:xfrm>
              <a:off x="3501371" y="3511352"/>
              <a:ext cx="639344" cy="800140"/>
              <a:chOff x="1486921" y="3847202"/>
              <a:chExt cx="639344" cy="800140"/>
            </a:xfrm>
          </p:grpSpPr>
          <p:sp>
            <p:nvSpPr>
              <p:cNvPr id="1239" name="Google Shape;1239;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6"/>
            <p:cNvGrpSpPr/>
            <p:nvPr/>
          </p:nvGrpSpPr>
          <p:grpSpPr>
            <a:xfrm>
              <a:off x="1367771" y="3511352"/>
              <a:ext cx="639344" cy="800140"/>
              <a:chOff x="1486921" y="3847202"/>
              <a:chExt cx="639344" cy="800140"/>
            </a:xfrm>
          </p:grpSpPr>
          <p:sp>
            <p:nvSpPr>
              <p:cNvPr id="1275" name="Google Shape;1275;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6"/>
            <p:cNvGrpSpPr/>
            <p:nvPr/>
          </p:nvGrpSpPr>
          <p:grpSpPr>
            <a:xfrm>
              <a:off x="892731" y="3890517"/>
              <a:ext cx="639344" cy="603209"/>
              <a:chOff x="5127806" y="3642167"/>
              <a:chExt cx="639344" cy="603209"/>
            </a:xfrm>
          </p:grpSpPr>
          <p:sp>
            <p:nvSpPr>
              <p:cNvPr id="1311" name="Google Shape;1311;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56"/>
            <p:cNvGrpSpPr/>
            <p:nvPr/>
          </p:nvGrpSpPr>
          <p:grpSpPr>
            <a:xfrm>
              <a:off x="2080721" y="3806577"/>
              <a:ext cx="639344" cy="504922"/>
              <a:chOff x="2206646" y="4177177"/>
              <a:chExt cx="639344" cy="504922"/>
            </a:xfrm>
          </p:grpSpPr>
          <p:sp>
            <p:nvSpPr>
              <p:cNvPr id="1333" name="Google Shape;1333;p56"/>
              <p:cNvSpPr/>
              <p:nvPr/>
            </p:nvSpPr>
            <p:spPr>
              <a:xfrm>
                <a:off x="2235284" y="4443178"/>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2206646" y="4275598"/>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2298187" y="4315226"/>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2304755" y="4341674"/>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2298187" y="4302359"/>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2304755" y="4329165"/>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2418321" y="4388718"/>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2235284" y="4345114"/>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2206646" y="4177177"/>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2298187" y="4216850"/>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2304755" y="4243253"/>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2298187" y="4204296"/>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2304755" y="4230565"/>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2418321" y="4290163"/>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56"/>
            <p:cNvGrpSpPr/>
            <p:nvPr/>
          </p:nvGrpSpPr>
          <p:grpSpPr>
            <a:xfrm>
              <a:off x="2490921" y="3693715"/>
              <a:ext cx="639344" cy="800140"/>
              <a:chOff x="1486921" y="3847202"/>
              <a:chExt cx="639344" cy="800140"/>
            </a:xfrm>
          </p:grpSpPr>
          <p:sp>
            <p:nvSpPr>
              <p:cNvPr id="1348" name="Google Shape;1348;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6"/>
            <p:cNvGrpSpPr/>
            <p:nvPr/>
          </p:nvGrpSpPr>
          <p:grpSpPr>
            <a:xfrm>
              <a:off x="3130281" y="3890517"/>
              <a:ext cx="639344" cy="603209"/>
              <a:chOff x="5127806" y="3642167"/>
              <a:chExt cx="639344" cy="603209"/>
            </a:xfrm>
          </p:grpSpPr>
          <p:sp>
            <p:nvSpPr>
              <p:cNvPr id="1384" name="Google Shape;1384;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3156450" y="1604305"/>
            <a:ext cx="2831100" cy="704700"/>
          </a:xfrm>
          <a:prstGeom prst="rect">
            <a:avLst/>
          </a:prstGeom>
          <a:solidFill>
            <a:schemeClr val="bg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Dataset</a:t>
            </a:r>
            <a:endParaRPr dirty="0"/>
          </a:p>
        </p:txBody>
      </p:sp>
      <p:sp>
        <p:nvSpPr>
          <p:cNvPr id="1476" name="Google Shape;1476;p58"/>
          <p:cNvSpPr txBox="1">
            <a:spLocks noGrp="1"/>
          </p:cNvSpPr>
          <p:nvPr>
            <p:ph type="subTitle" idx="1"/>
          </p:nvPr>
        </p:nvSpPr>
        <p:spPr>
          <a:xfrm>
            <a:off x="642780" y="2345917"/>
            <a:ext cx="8024192" cy="1209000"/>
          </a:xfrm>
          <a:prstGeom prst="rect">
            <a:avLst/>
          </a:prstGeom>
          <a:solidFill>
            <a:schemeClr val="bg1"/>
          </a:solidFill>
        </p:spPr>
        <p:txBody>
          <a:bodyPr spcFirstLastPara="1" wrap="square" lIns="91425" tIns="91425" rIns="91425" bIns="91425" anchor="t" anchorCtr="0">
            <a:noAutofit/>
          </a:bodyPr>
          <a:lstStyle/>
          <a:p>
            <a:pPr marL="0" lvl="0" indent="0"/>
            <a:r>
              <a:rPr lang="en-US" dirty="0"/>
              <a:t>Social Development Bank dataset is an open-source data provided by the Open Data portal of Saudi Arabia initiative. The social funding products are designed to target an important community segment in Saudi Arabia, the underprivileged citizens, offering them an opportunity to obtain simple and easy loans which enable them to meet necessary obligations.</a:t>
            </a:r>
            <a:endParaRPr dirty="0"/>
          </a:p>
        </p:txBody>
      </p:sp>
      <p:grpSp>
        <p:nvGrpSpPr>
          <p:cNvPr id="1477" name="Google Shape;1477;p58"/>
          <p:cNvGrpSpPr/>
          <p:nvPr/>
        </p:nvGrpSpPr>
        <p:grpSpPr>
          <a:xfrm>
            <a:off x="3765393" y="613278"/>
            <a:ext cx="1402092" cy="885514"/>
            <a:chOff x="4361525" y="543750"/>
            <a:chExt cx="1106100" cy="698575"/>
          </a:xfrm>
        </p:grpSpPr>
        <p:sp>
          <p:nvSpPr>
            <p:cNvPr id="1478" name="Google Shape;1478;p5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0" name="Google Shape;1500;p58"/>
          <p:cNvCxnSpPr/>
          <p:nvPr/>
        </p:nvCxnSpPr>
        <p:spPr>
          <a:xfrm>
            <a:off x="3713150" y="1498792"/>
            <a:ext cx="17178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Google Shape;1776;p66"/>
          <p:cNvSpPr txBox="1">
            <a:spLocks noGrp="1"/>
          </p:cNvSpPr>
          <p:nvPr>
            <p:ph type="title"/>
          </p:nvPr>
        </p:nvSpPr>
        <p:spPr>
          <a:xfrm>
            <a:off x="682126" y="1063246"/>
            <a:ext cx="4893300" cy="788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sp>
        <p:nvSpPr>
          <p:cNvPr id="1777" name="Google Shape;1777;p66"/>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grpSp>
        <p:nvGrpSpPr>
          <p:cNvPr id="1779" name="Google Shape;1779;p66"/>
          <p:cNvGrpSpPr/>
          <p:nvPr/>
        </p:nvGrpSpPr>
        <p:grpSpPr>
          <a:xfrm>
            <a:off x="5613293" y="835563"/>
            <a:ext cx="2429709" cy="1862643"/>
            <a:chOff x="5613293" y="835563"/>
            <a:chExt cx="2429709" cy="1862643"/>
          </a:xfrm>
        </p:grpSpPr>
        <p:grpSp>
          <p:nvGrpSpPr>
            <p:cNvPr id="1780" name="Google Shape;1780;p66"/>
            <p:cNvGrpSpPr/>
            <p:nvPr/>
          </p:nvGrpSpPr>
          <p:grpSpPr>
            <a:xfrm>
              <a:off x="6928619" y="1430602"/>
              <a:ext cx="1114384" cy="1198247"/>
              <a:chOff x="2342231" y="2896027"/>
              <a:chExt cx="1114384" cy="1198247"/>
            </a:xfrm>
          </p:grpSpPr>
          <p:sp>
            <p:nvSpPr>
              <p:cNvPr id="1781" name="Google Shape;1781;p66"/>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6"/>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6"/>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6"/>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6"/>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6"/>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6"/>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6"/>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6"/>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6"/>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6"/>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6"/>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6"/>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6"/>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6"/>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6"/>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6"/>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6"/>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6"/>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6"/>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6"/>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6"/>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6"/>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6"/>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6"/>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6"/>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6"/>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6"/>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6"/>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6"/>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6"/>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6"/>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6"/>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6"/>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6"/>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6"/>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6"/>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6"/>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6"/>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6"/>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6"/>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6"/>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6"/>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6"/>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6"/>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6"/>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6"/>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6"/>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6"/>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6"/>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6"/>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6"/>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6"/>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6"/>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6"/>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6"/>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6"/>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6"/>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6"/>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6"/>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6"/>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6"/>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6"/>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6"/>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6"/>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6"/>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6"/>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6"/>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6"/>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6"/>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1" name="Google Shape;1851;p66"/>
            <p:cNvGrpSpPr/>
            <p:nvPr/>
          </p:nvGrpSpPr>
          <p:grpSpPr>
            <a:xfrm>
              <a:off x="5613293" y="835563"/>
              <a:ext cx="1906271" cy="1862643"/>
              <a:chOff x="1409018" y="1036375"/>
              <a:chExt cx="1906271" cy="1862643"/>
            </a:xfrm>
          </p:grpSpPr>
          <p:sp>
            <p:nvSpPr>
              <p:cNvPr id="1852" name="Google Shape;1852;p66"/>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6"/>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6"/>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6"/>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6"/>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6"/>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6"/>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6"/>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55A0D5D8-550B-343D-A8A8-DBDCD6F9ED39}"/>
              </a:ext>
            </a:extLst>
          </p:cNvPr>
          <p:cNvSpPr>
            <a:spLocks noGrp="1"/>
          </p:cNvSpPr>
          <p:nvPr>
            <p:ph type="subTitle" idx="1"/>
          </p:nvPr>
        </p:nvSpPr>
        <p:spPr>
          <a:xfrm>
            <a:off x="771337" y="2170414"/>
            <a:ext cx="3901707" cy="508500"/>
          </a:xfrm>
          <a:solidFill>
            <a:schemeClr val="bg1"/>
          </a:solidFill>
        </p:spPr>
        <p:txBody>
          <a:bodyPr/>
          <a:lstStyle/>
          <a:p>
            <a:pPr rtl="1"/>
            <a:r>
              <a:rPr lang="en-US" dirty="0"/>
              <a:t>Which questions do we attempt to answer? </a:t>
            </a:r>
          </a:p>
          <a:p>
            <a:pPr marL="457200" marR="0" indent="-317500" algn="l" rtl="1">
              <a:lnSpc>
                <a:spcPct val="100000"/>
              </a:lnSpc>
              <a:spcBef>
                <a:spcPts val="0"/>
              </a:spcBef>
              <a:spcAft>
                <a:spcPts val="0"/>
              </a:spcAft>
              <a:buClr>
                <a:schemeClr val="dk1"/>
              </a:buClr>
              <a:buSzPts val="1400"/>
              <a:buFont typeface="Montserrat"/>
              <a:buNone/>
            </a:pPr>
            <a:endParaRPr lang="en-US" dirty="0"/>
          </a:p>
        </p:txBody>
      </p:sp>
      <p:pic>
        <p:nvPicPr>
          <p:cNvPr id="1026" name="Picture 2">
            <a:extLst>
              <a:ext uri="{FF2B5EF4-FFF2-40B4-BE49-F238E27FC236}">
                <a16:creationId xmlns:a16="http://schemas.microsoft.com/office/drawing/2014/main" id="{0D4BE88D-30C9-9514-5FB4-975B2E596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860" y="2628850"/>
            <a:ext cx="1736726" cy="1166457"/>
          </a:xfrm>
          <a:prstGeom prst="rect">
            <a:avLst/>
          </a:prstGeom>
          <a:solidFill>
            <a:schemeClr val="bg1"/>
          </a:solidFill>
        </p:spPr>
      </p:pic>
    </p:spTree>
    <p:extLst>
      <p:ext uri="{BB962C8B-B14F-4D97-AF65-F5344CB8AC3E}">
        <p14:creationId xmlns:p14="http://schemas.microsoft.com/office/powerpoint/2010/main" val="182821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grpSp>
        <p:nvGrpSpPr>
          <p:cNvPr id="1956" name="Google Shape;1956;p69"/>
          <p:cNvGrpSpPr/>
          <p:nvPr/>
        </p:nvGrpSpPr>
        <p:grpSpPr>
          <a:xfrm>
            <a:off x="6915908" y="3150927"/>
            <a:ext cx="1114384" cy="1198247"/>
            <a:chOff x="2342231" y="2896027"/>
            <a:chExt cx="1114384" cy="1198247"/>
          </a:xfrm>
          <a:solidFill>
            <a:schemeClr val="bg1"/>
          </a:solidFill>
        </p:grpSpPr>
        <p:sp>
          <p:nvSpPr>
            <p:cNvPr id="1957" name="Google Shape;1957;p69"/>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9"/>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9"/>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9"/>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9"/>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9"/>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9"/>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9"/>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9"/>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9"/>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9"/>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9"/>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9"/>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9"/>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9"/>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9"/>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9"/>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9"/>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9"/>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9"/>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9"/>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9"/>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9"/>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9"/>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9"/>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9"/>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9"/>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9"/>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9"/>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9"/>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9"/>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9"/>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9"/>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9"/>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9"/>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9"/>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9"/>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9"/>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9"/>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9"/>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9"/>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9"/>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9"/>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9"/>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9"/>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9"/>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9"/>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9"/>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9"/>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9"/>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9"/>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9"/>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9"/>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9"/>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9"/>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9"/>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9"/>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9"/>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9"/>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9"/>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9"/>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9"/>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9"/>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9"/>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9"/>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9"/>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grp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9"/>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9"/>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9"/>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9"/>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396249BA-5649-504D-C7E7-7EEB77F52847}"/>
              </a:ext>
            </a:extLst>
          </p:cNvPr>
          <p:cNvGrpSpPr/>
          <p:nvPr/>
        </p:nvGrpSpPr>
        <p:grpSpPr>
          <a:xfrm>
            <a:off x="1154630" y="739736"/>
            <a:ext cx="7013424" cy="852900"/>
            <a:chOff x="1154630" y="739736"/>
            <a:chExt cx="7013424" cy="852900"/>
          </a:xfrm>
          <a:solidFill>
            <a:schemeClr val="bg1"/>
          </a:solidFill>
        </p:grpSpPr>
        <p:grpSp>
          <p:nvGrpSpPr>
            <p:cNvPr id="96" name="Google Shape;1653;p63">
              <a:extLst>
                <a:ext uri="{FF2B5EF4-FFF2-40B4-BE49-F238E27FC236}">
                  <a16:creationId xmlns:a16="http://schemas.microsoft.com/office/drawing/2014/main" id="{A254B310-CCAC-54BA-035D-7120F5200B72}"/>
                </a:ext>
              </a:extLst>
            </p:cNvPr>
            <p:cNvGrpSpPr/>
            <p:nvPr/>
          </p:nvGrpSpPr>
          <p:grpSpPr>
            <a:xfrm>
              <a:off x="1154630" y="962983"/>
              <a:ext cx="239610" cy="365517"/>
              <a:chOff x="-64343900" y="2282125"/>
              <a:chExt cx="207150" cy="316000"/>
            </a:xfrm>
            <a:grpFill/>
          </p:grpSpPr>
          <p:sp>
            <p:nvSpPr>
              <p:cNvPr id="97" name="Google Shape;1654;p63">
                <a:extLst>
                  <a:ext uri="{FF2B5EF4-FFF2-40B4-BE49-F238E27FC236}">
                    <a16:creationId xmlns:a16="http://schemas.microsoft.com/office/drawing/2014/main" id="{893F9C3D-05A8-3994-017F-3B7CC4F12ACE}"/>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sp>
            <p:nvSpPr>
              <p:cNvPr id="98" name="Google Shape;1655;p63">
                <a:extLst>
                  <a:ext uri="{FF2B5EF4-FFF2-40B4-BE49-F238E27FC236}">
                    <a16:creationId xmlns:a16="http://schemas.microsoft.com/office/drawing/2014/main" id="{999ABFC0-3D87-18CE-4FF5-BA4CF41F9AC2}"/>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grpSp>
        <p:sp>
          <p:nvSpPr>
            <p:cNvPr id="111" name="Google Shape;1516;p60">
              <a:extLst>
                <a:ext uri="{FF2B5EF4-FFF2-40B4-BE49-F238E27FC236}">
                  <a16:creationId xmlns:a16="http://schemas.microsoft.com/office/drawing/2014/main" id="{BFF42977-A33C-381B-5CCF-9445A376BE5D}"/>
                </a:ext>
              </a:extLst>
            </p:cNvPr>
            <p:cNvSpPr txBox="1"/>
            <p:nvPr/>
          </p:nvSpPr>
          <p:spPr>
            <a:xfrm>
              <a:off x="1555863" y="739736"/>
              <a:ext cx="6612191" cy="852900"/>
            </a:xfrm>
            <a:prstGeom prst="rect">
              <a:avLst/>
            </a:prstGeom>
            <a:grpFill/>
            <a:ln>
              <a:noFill/>
            </a:ln>
          </p:spPr>
          <p:txBody>
            <a:bodyPr spcFirstLastPara="1" wrap="square" lIns="91425" tIns="91425" rIns="91425" bIns="91425" anchor="t" anchorCtr="0">
              <a:noAutofit/>
            </a:bodyPr>
            <a:lstStyle/>
            <a:p>
              <a:pPr lvl="0">
                <a:spcAft>
                  <a:spcPts val="1200"/>
                </a:spcAft>
              </a:pPr>
              <a:r>
                <a:rPr lang="en-US" dirty="0">
                  <a:latin typeface="Montserrat"/>
                  <a:ea typeface="Montserrat"/>
                  <a:cs typeface="Montserrat"/>
                  <a:sym typeface="Montserrat"/>
                </a:rPr>
                <a:t>Did the Social Development Bank (SDB) help promote and enhance the culture of innovation and entrepreneurship (e.g., productive families, small-to-medium enterprise (SME))?</a:t>
              </a:r>
            </a:p>
            <a:p>
              <a:pPr lvl="0">
                <a:spcAft>
                  <a:spcPts val="1200"/>
                </a:spcAft>
              </a:pPr>
              <a:endParaRPr lang="en-US" dirty="0">
                <a:latin typeface="Montserrat"/>
                <a:ea typeface="Montserrat"/>
                <a:cs typeface="Montserrat"/>
                <a:sym typeface="Montserrat"/>
              </a:endParaRPr>
            </a:p>
          </p:txBody>
        </p:sp>
      </p:grpSp>
      <p:grpSp>
        <p:nvGrpSpPr>
          <p:cNvPr id="8" name="Group 7">
            <a:extLst>
              <a:ext uri="{FF2B5EF4-FFF2-40B4-BE49-F238E27FC236}">
                <a16:creationId xmlns:a16="http://schemas.microsoft.com/office/drawing/2014/main" id="{814EE881-1120-9B4C-8A54-A4343A0674FF}"/>
              </a:ext>
            </a:extLst>
          </p:cNvPr>
          <p:cNvGrpSpPr/>
          <p:nvPr/>
        </p:nvGrpSpPr>
        <p:grpSpPr>
          <a:xfrm>
            <a:off x="1092426" y="1798351"/>
            <a:ext cx="7075625" cy="584615"/>
            <a:chOff x="1092429" y="1691928"/>
            <a:chExt cx="7075625" cy="584615"/>
          </a:xfrm>
          <a:solidFill>
            <a:schemeClr val="bg1"/>
          </a:solidFill>
        </p:grpSpPr>
        <p:grpSp>
          <p:nvGrpSpPr>
            <p:cNvPr id="102" name="Google Shape;1659;p63">
              <a:extLst>
                <a:ext uri="{FF2B5EF4-FFF2-40B4-BE49-F238E27FC236}">
                  <a16:creationId xmlns:a16="http://schemas.microsoft.com/office/drawing/2014/main" id="{529C688C-89CB-E27A-4CBE-1DB1AA47B058}"/>
                </a:ext>
              </a:extLst>
            </p:cNvPr>
            <p:cNvGrpSpPr/>
            <p:nvPr/>
          </p:nvGrpSpPr>
          <p:grpSpPr>
            <a:xfrm>
              <a:off x="1092429" y="1861195"/>
              <a:ext cx="369913" cy="368554"/>
              <a:chOff x="-63666550" y="2278975"/>
              <a:chExt cx="319800" cy="318625"/>
            </a:xfrm>
            <a:grpFill/>
          </p:grpSpPr>
          <p:sp>
            <p:nvSpPr>
              <p:cNvPr id="103" name="Google Shape;1660;p63">
                <a:extLst>
                  <a:ext uri="{FF2B5EF4-FFF2-40B4-BE49-F238E27FC236}">
                    <a16:creationId xmlns:a16="http://schemas.microsoft.com/office/drawing/2014/main" id="{A7095D7C-E644-EA8D-FDA5-2F2D6D69571A}"/>
                  </a:ext>
                </a:extLst>
              </p:cNvPr>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sp>
            <p:nvSpPr>
              <p:cNvPr id="104" name="Google Shape;1661;p63">
                <a:extLst>
                  <a:ext uri="{FF2B5EF4-FFF2-40B4-BE49-F238E27FC236}">
                    <a16:creationId xmlns:a16="http://schemas.microsoft.com/office/drawing/2014/main" id="{CB467D75-6605-079A-8E8A-03A0256422E0}"/>
                  </a:ext>
                </a:extLst>
              </p:cNvPr>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grpSp>
        <p:sp>
          <p:nvSpPr>
            <p:cNvPr id="112" name="Google Shape;1516;p60">
              <a:extLst>
                <a:ext uri="{FF2B5EF4-FFF2-40B4-BE49-F238E27FC236}">
                  <a16:creationId xmlns:a16="http://schemas.microsoft.com/office/drawing/2014/main" id="{856AB946-C419-E2F9-EF73-911B073C06F8}"/>
                </a:ext>
              </a:extLst>
            </p:cNvPr>
            <p:cNvSpPr txBox="1"/>
            <p:nvPr/>
          </p:nvSpPr>
          <p:spPr>
            <a:xfrm>
              <a:off x="1555862" y="1691928"/>
              <a:ext cx="6612192" cy="584615"/>
            </a:xfrm>
            <a:prstGeom prst="rect">
              <a:avLst/>
            </a:prstGeom>
            <a:grpFill/>
            <a:ln>
              <a:noFill/>
            </a:ln>
          </p:spPr>
          <p:txBody>
            <a:bodyPr spcFirstLastPara="1" wrap="square" lIns="91425" tIns="91425" rIns="91425" bIns="91425" anchor="t" anchorCtr="0">
              <a:noAutofit/>
            </a:bodyPr>
            <a:lstStyle/>
            <a:p>
              <a:pPr lvl="0">
                <a:spcAft>
                  <a:spcPts val="1200"/>
                </a:spcAft>
              </a:pPr>
              <a:r>
                <a:rPr lang="en-US" dirty="0">
                  <a:latin typeface="Montserrat"/>
                  <a:ea typeface="Montserrat"/>
                  <a:cs typeface="Montserrat"/>
                  <a:sym typeface="Montserrat"/>
                </a:rPr>
                <a:t>Did the Social Development Bank (SDB) help increase the contribution of women to the economy? </a:t>
              </a:r>
            </a:p>
            <a:p>
              <a:pPr lvl="0">
                <a:spcAft>
                  <a:spcPts val="1200"/>
                </a:spcAft>
              </a:pPr>
              <a:endParaRPr lang="en-US" dirty="0">
                <a:latin typeface="Montserrat"/>
                <a:ea typeface="Montserrat"/>
                <a:cs typeface="Montserrat"/>
                <a:sym typeface="Montserrat"/>
              </a:endParaRPr>
            </a:p>
          </p:txBody>
        </p:sp>
      </p:grpSp>
      <p:grpSp>
        <p:nvGrpSpPr>
          <p:cNvPr id="7" name="Group 6">
            <a:extLst>
              <a:ext uri="{FF2B5EF4-FFF2-40B4-BE49-F238E27FC236}">
                <a16:creationId xmlns:a16="http://schemas.microsoft.com/office/drawing/2014/main" id="{6DCEC95F-BF10-CC89-65D7-7F41E05E76BC}"/>
              </a:ext>
            </a:extLst>
          </p:cNvPr>
          <p:cNvGrpSpPr/>
          <p:nvPr/>
        </p:nvGrpSpPr>
        <p:grpSpPr>
          <a:xfrm>
            <a:off x="1092100" y="2634189"/>
            <a:ext cx="7073800" cy="607333"/>
            <a:chOff x="1094251" y="2505299"/>
            <a:chExt cx="7073800" cy="607333"/>
          </a:xfrm>
          <a:solidFill>
            <a:schemeClr val="bg1"/>
          </a:solidFill>
        </p:grpSpPr>
        <p:grpSp>
          <p:nvGrpSpPr>
            <p:cNvPr id="99" name="Google Shape;1656;p63">
              <a:extLst>
                <a:ext uri="{FF2B5EF4-FFF2-40B4-BE49-F238E27FC236}">
                  <a16:creationId xmlns:a16="http://schemas.microsoft.com/office/drawing/2014/main" id="{2AA8BAD5-7494-6734-F4E4-B294DC3A881D}"/>
                </a:ext>
              </a:extLst>
            </p:cNvPr>
            <p:cNvGrpSpPr/>
            <p:nvPr/>
          </p:nvGrpSpPr>
          <p:grpSpPr>
            <a:xfrm>
              <a:off x="1094251" y="2677108"/>
              <a:ext cx="368091" cy="334402"/>
              <a:chOff x="-62518200" y="2692475"/>
              <a:chExt cx="318225" cy="289100"/>
            </a:xfrm>
            <a:grpFill/>
          </p:grpSpPr>
          <p:sp>
            <p:nvSpPr>
              <p:cNvPr id="100" name="Google Shape;1657;p63">
                <a:extLst>
                  <a:ext uri="{FF2B5EF4-FFF2-40B4-BE49-F238E27FC236}">
                    <a16:creationId xmlns:a16="http://schemas.microsoft.com/office/drawing/2014/main" id="{CF9B0073-069A-894F-4BDC-79BE708B88EC}"/>
                  </a:ext>
                </a:extLst>
              </p:cNvPr>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sp>
            <p:nvSpPr>
              <p:cNvPr id="101" name="Google Shape;1658;p63">
                <a:extLst>
                  <a:ext uri="{FF2B5EF4-FFF2-40B4-BE49-F238E27FC236}">
                    <a16:creationId xmlns:a16="http://schemas.microsoft.com/office/drawing/2014/main" id="{510D5A09-EB45-AA35-7036-653C7FB49B44}"/>
                  </a:ext>
                </a:extLst>
              </p:cNvPr>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grpSp>
        <p:sp>
          <p:nvSpPr>
            <p:cNvPr id="113" name="Google Shape;1516;p60">
              <a:extLst>
                <a:ext uri="{FF2B5EF4-FFF2-40B4-BE49-F238E27FC236}">
                  <a16:creationId xmlns:a16="http://schemas.microsoft.com/office/drawing/2014/main" id="{CB906424-A630-3BC7-9A7C-D2DE6A9118EA}"/>
                </a:ext>
              </a:extLst>
            </p:cNvPr>
            <p:cNvSpPr txBox="1"/>
            <p:nvPr/>
          </p:nvSpPr>
          <p:spPr>
            <a:xfrm>
              <a:off x="1555860" y="2505299"/>
              <a:ext cx="6612191" cy="607333"/>
            </a:xfrm>
            <a:prstGeom prst="rect">
              <a:avLst/>
            </a:prstGeom>
            <a:grpFill/>
            <a:ln>
              <a:noFill/>
            </a:ln>
          </p:spPr>
          <p:txBody>
            <a:bodyPr spcFirstLastPara="1" wrap="square" lIns="91425" tIns="91425" rIns="91425" bIns="91425" anchor="t" anchorCtr="0">
              <a:noAutofit/>
            </a:bodyPr>
            <a:lstStyle/>
            <a:p>
              <a:pPr lvl="0">
                <a:spcAft>
                  <a:spcPts val="1200"/>
                </a:spcAft>
              </a:pPr>
              <a:r>
                <a:rPr lang="en-US" dirty="0">
                  <a:latin typeface="Montserrat"/>
                  <a:ea typeface="Montserrat"/>
                  <a:cs typeface="Montserrat"/>
                  <a:sym typeface="Montserrat"/>
                </a:rPr>
                <a:t>Did the Social Development Bank (SDB) develop products specifically designed for low-income categories?</a:t>
              </a:r>
            </a:p>
          </p:txBody>
        </p:sp>
      </p:grpSp>
      <p:grpSp>
        <p:nvGrpSpPr>
          <p:cNvPr id="6" name="Group 5">
            <a:extLst>
              <a:ext uri="{FF2B5EF4-FFF2-40B4-BE49-F238E27FC236}">
                <a16:creationId xmlns:a16="http://schemas.microsoft.com/office/drawing/2014/main" id="{C4C85FC0-517F-AF51-19BB-21F9E3D32D17}"/>
              </a:ext>
            </a:extLst>
          </p:cNvPr>
          <p:cNvGrpSpPr/>
          <p:nvPr/>
        </p:nvGrpSpPr>
        <p:grpSpPr>
          <a:xfrm>
            <a:off x="1089949" y="3555520"/>
            <a:ext cx="6187885" cy="577385"/>
            <a:chOff x="1092100" y="3370654"/>
            <a:chExt cx="6187885" cy="577385"/>
          </a:xfrm>
          <a:solidFill>
            <a:schemeClr val="bg1"/>
          </a:solidFill>
        </p:grpSpPr>
        <p:grpSp>
          <p:nvGrpSpPr>
            <p:cNvPr id="105" name="Google Shape;2311;p74">
              <a:extLst>
                <a:ext uri="{FF2B5EF4-FFF2-40B4-BE49-F238E27FC236}">
                  <a16:creationId xmlns:a16="http://schemas.microsoft.com/office/drawing/2014/main" id="{D3F83378-0A46-87A4-964B-F2D456AB60D0}"/>
                </a:ext>
              </a:extLst>
            </p:cNvPr>
            <p:cNvGrpSpPr/>
            <p:nvPr/>
          </p:nvGrpSpPr>
          <p:grpSpPr>
            <a:xfrm>
              <a:off x="1092100" y="3458869"/>
              <a:ext cx="340168" cy="340186"/>
              <a:chOff x="1487200" y="2615925"/>
              <a:chExt cx="483125" cy="483150"/>
            </a:xfrm>
            <a:grpFill/>
          </p:grpSpPr>
          <p:sp>
            <p:nvSpPr>
              <p:cNvPr id="106" name="Google Shape;2312;p74">
                <a:extLst>
                  <a:ext uri="{FF2B5EF4-FFF2-40B4-BE49-F238E27FC236}">
                    <a16:creationId xmlns:a16="http://schemas.microsoft.com/office/drawing/2014/main" id="{45677462-5B50-25D9-064C-1EF071CBA782}"/>
                  </a:ext>
                </a:extLst>
              </p:cNvPr>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grpFill/>
              <a:ln>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7" name="Google Shape;2313;p74">
                <a:extLst>
                  <a:ext uri="{FF2B5EF4-FFF2-40B4-BE49-F238E27FC236}">
                    <a16:creationId xmlns:a16="http://schemas.microsoft.com/office/drawing/2014/main" id="{C4D33A7E-E243-5661-D383-EAA23FA28D66}"/>
                  </a:ext>
                </a:extLst>
              </p:cNvPr>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grpFill/>
              <a:ln>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8" name="Google Shape;2314;p74">
                <a:extLst>
                  <a:ext uri="{FF2B5EF4-FFF2-40B4-BE49-F238E27FC236}">
                    <a16:creationId xmlns:a16="http://schemas.microsoft.com/office/drawing/2014/main" id="{249F7E4C-16D3-CF7A-2C88-76FB377E73DB}"/>
                  </a:ext>
                </a:extLst>
              </p:cNvPr>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grpFill/>
              <a:ln>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14" name="Google Shape;1516;p60">
              <a:extLst>
                <a:ext uri="{FF2B5EF4-FFF2-40B4-BE49-F238E27FC236}">
                  <a16:creationId xmlns:a16="http://schemas.microsoft.com/office/drawing/2014/main" id="{0FAD369A-D095-62FC-FCCB-90322B41702E}"/>
                </a:ext>
              </a:extLst>
            </p:cNvPr>
            <p:cNvSpPr txBox="1"/>
            <p:nvPr/>
          </p:nvSpPr>
          <p:spPr>
            <a:xfrm>
              <a:off x="1555861" y="3370654"/>
              <a:ext cx="5724124" cy="577385"/>
            </a:xfrm>
            <a:prstGeom prst="rect">
              <a:avLst/>
            </a:prstGeom>
            <a:grpFill/>
            <a:ln>
              <a:noFill/>
            </a:ln>
          </p:spPr>
          <p:txBody>
            <a:bodyPr spcFirstLastPara="1" wrap="square" lIns="91425" tIns="91425" rIns="91425" bIns="91425" anchor="t" anchorCtr="0">
              <a:noAutofit/>
            </a:bodyPr>
            <a:lstStyle/>
            <a:p>
              <a:pPr lvl="0">
                <a:spcAft>
                  <a:spcPts val="1200"/>
                </a:spcAft>
              </a:pPr>
              <a:r>
                <a:rPr lang="en-GB" dirty="0">
                  <a:latin typeface="Montserrat"/>
                  <a:ea typeface="Montserrat"/>
                  <a:cs typeface="Montserrat"/>
                  <a:sym typeface="Montserrat"/>
                </a:rPr>
                <a:t>Did the Social Development Bank (SDB) enable the financial institutions to support the growth in the private sector? </a:t>
              </a:r>
              <a:endParaRPr lang="en-US" dirty="0">
                <a:latin typeface="Montserrat"/>
                <a:ea typeface="Montserrat"/>
                <a:cs typeface="Montserrat"/>
                <a:sym typeface="Montserrat"/>
              </a:endParaRPr>
            </a:p>
          </p:txBody>
        </p:sp>
      </p:grpSp>
    </p:spTree>
    <p:extLst>
      <p:ext uri="{BB962C8B-B14F-4D97-AF65-F5344CB8AC3E}">
        <p14:creationId xmlns:p14="http://schemas.microsoft.com/office/powerpoint/2010/main" val="273224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9"/>
        <p:cNvGrpSpPr/>
        <p:nvPr/>
      </p:nvGrpSpPr>
      <p:grpSpPr>
        <a:xfrm>
          <a:off x="0" y="0"/>
          <a:ext cx="0" cy="0"/>
          <a:chOff x="0" y="0"/>
          <a:chExt cx="0" cy="0"/>
        </a:xfrm>
      </p:grpSpPr>
      <p:sp>
        <p:nvSpPr>
          <p:cNvPr id="2250" name="Google Shape;2250;p73"/>
          <p:cNvSpPr txBox="1">
            <a:spLocks noGrp="1"/>
          </p:cNvSpPr>
          <p:nvPr>
            <p:ph type="title"/>
          </p:nvPr>
        </p:nvSpPr>
        <p:spPr>
          <a:xfrm>
            <a:off x="720000" y="681325"/>
            <a:ext cx="6035700" cy="181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Descriptive </a:t>
            </a:r>
            <a:br>
              <a:rPr lang="en" dirty="0"/>
            </a:br>
            <a:r>
              <a:rPr lang="en" dirty="0"/>
              <a:t>statistics</a:t>
            </a:r>
            <a:endParaRPr dirty="0"/>
          </a:p>
        </p:txBody>
      </p:sp>
      <p:sp>
        <p:nvSpPr>
          <p:cNvPr id="2251" name="Google Shape;2251;p73"/>
          <p:cNvSpPr txBox="1">
            <a:spLocks noGrp="1"/>
          </p:cNvSpPr>
          <p:nvPr>
            <p:ph type="title" idx="2"/>
          </p:nvPr>
        </p:nvSpPr>
        <p:spPr>
          <a:xfrm>
            <a:off x="5814025" y="2879250"/>
            <a:ext cx="25236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252" name="Google Shape;2252;p73"/>
          <p:cNvSpPr txBox="1">
            <a:spLocks noGrp="1"/>
          </p:cNvSpPr>
          <p:nvPr>
            <p:ph type="subTitle" idx="1"/>
          </p:nvPr>
        </p:nvSpPr>
        <p:spPr>
          <a:xfrm>
            <a:off x="787175" y="2317500"/>
            <a:ext cx="2888400" cy="508500"/>
          </a:xfrm>
          <a:prstGeom prst="rect">
            <a:avLst/>
          </a:prstGeom>
        </p:spPr>
        <p:txBody>
          <a:bodyPr spcFirstLastPara="1" wrap="square" lIns="91425" tIns="91425" rIns="91425" bIns="91425" anchor="ctr" anchorCtr="0">
            <a:noAutofit/>
          </a:bodyPr>
          <a:lstStyle/>
          <a:p>
            <a:pPr marL="0" lvl="0" indent="0">
              <a:buSzPts val="1100"/>
            </a:pPr>
            <a:r>
              <a:rPr lang="en-US" dirty="0"/>
              <a:t>What is the structure of our data? </a:t>
            </a:r>
          </a:p>
        </p:txBody>
      </p:sp>
      <p:grpSp>
        <p:nvGrpSpPr>
          <p:cNvPr id="2253" name="Google Shape;2253;p73"/>
          <p:cNvGrpSpPr/>
          <p:nvPr/>
        </p:nvGrpSpPr>
        <p:grpSpPr>
          <a:xfrm>
            <a:off x="979540" y="3116876"/>
            <a:ext cx="3262114" cy="1430038"/>
            <a:chOff x="992263" y="3356648"/>
            <a:chExt cx="3058423" cy="1273749"/>
          </a:xfrm>
        </p:grpSpPr>
        <p:grpSp>
          <p:nvGrpSpPr>
            <p:cNvPr id="2254" name="Google Shape;2254;p73"/>
            <p:cNvGrpSpPr/>
            <p:nvPr/>
          </p:nvGrpSpPr>
          <p:grpSpPr>
            <a:xfrm>
              <a:off x="3763338" y="3356657"/>
              <a:ext cx="287348" cy="414740"/>
              <a:chOff x="3428826" y="1231820"/>
              <a:chExt cx="287348" cy="414740"/>
            </a:xfrm>
          </p:grpSpPr>
          <p:sp>
            <p:nvSpPr>
              <p:cNvPr id="2255" name="Google Shape;2255;p73"/>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3"/>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3"/>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3"/>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9" name="Google Shape;2259;p73"/>
            <p:cNvGrpSpPr/>
            <p:nvPr/>
          </p:nvGrpSpPr>
          <p:grpSpPr>
            <a:xfrm>
              <a:off x="992263" y="3356648"/>
              <a:ext cx="2887331" cy="1273749"/>
              <a:chOff x="992263" y="3356648"/>
              <a:chExt cx="2887331" cy="1273749"/>
            </a:xfrm>
          </p:grpSpPr>
          <p:grpSp>
            <p:nvGrpSpPr>
              <p:cNvPr id="2260" name="Google Shape;2260;p73"/>
              <p:cNvGrpSpPr/>
              <p:nvPr/>
            </p:nvGrpSpPr>
            <p:grpSpPr>
              <a:xfrm rot="10800000">
                <a:off x="992263" y="3356648"/>
                <a:ext cx="467502" cy="594534"/>
                <a:chOff x="860075" y="2584898"/>
                <a:chExt cx="467502" cy="594534"/>
              </a:xfrm>
            </p:grpSpPr>
            <p:sp>
              <p:nvSpPr>
                <p:cNvPr id="2261" name="Google Shape;2261;p73"/>
                <p:cNvSpPr/>
                <p:nvPr/>
              </p:nvSpPr>
              <p:spPr>
                <a:xfrm>
                  <a:off x="865427" y="2843513"/>
                  <a:ext cx="307228" cy="327107"/>
                </a:xfrm>
                <a:custGeom>
                  <a:avLst/>
                  <a:gdLst/>
                  <a:ahLst/>
                  <a:cxnLst/>
                  <a:rect l="l" t="t" r="r" b="b"/>
                  <a:pathLst>
                    <a:path w="8438" h="8984" extrusionOk="0">
                      <a:moveTo>
                        <a:pt x="4214" y="0"/>
                      </a:moveTo>
                      <a:cubicBezTo>
                        <a:pt x="3678" y="0"/>
                        <a:pt x="3247" y="431"/>
                        <a:pt x="3247" y="967"/>
                      </a:cubicBezTo>
                      <a:lnTo>
                        <a:pt x="3247" y="5632"/>
                      </a:lnTo>
                      <a:lnTo>
                        <a:pt x="1766" y="4087"/>
                      </a:lnTo>
                      <a:cubicBezTo>
                        <a:pt x="1577" y="3888"/>
                        <a:pt x="1325" y="3793"/>
                        <a:pt x="1062" y="3793"/>
                      </a:cubicBezTo>
                      <a:cubicBezTo>
                        <a:pt x="820" y="3793"/>
                        <a:pt x="578" y="3877"/>
                        <a:pt x="389" y="4056"/>
                      </a:cubicBezTo>
                      <a:cubicBezTo>
                        <a:pt x="11" y="4423"/>
                        <a:pt x="1" y="5044"/>
                        <a:pt x="368" y="5422"/>
                      </a:cubicBezTo>
                      <a:lnTo>
                        <a:pt x="3520" y="8700"/>
                      </a:lnTo>
                      <a:cubicBezTo>
                        <a:pt x="3704" y="8889"/>
                        <a:pt x="3962" y="8984"/>
                        <a:pt x="4219" y="8984"/>
                      </a:cubicBezTo>
                      <a:cubicBezTo>
                        <a:pt x="4477" y="8984"/>
                        <a:pt x="4734" y="8889"/>
                        <a:pt x="4918" y="8700"/>
                      </a:cubicBezTo>
                      <a:lnTo>
                        <a:pt x="8070" y="5422"/>
                      </a:lnTo>
                      <a:cubicBezTo>
                        <a:pt x="8437" y="5044"/>
                        <a:pt x="8427" y="4423"/>
                        <a:pt x="8038" y="4056"/>
                      </a:cubicBezTo>
                      <a:cubicBezTo>
                        <a:pt x="7854" y="3877"/>
                        <a:pt x="7613" y="3788"/>
                        <a:pt x="7372" y="3788"/>
                      </a:cubicBezTo>
                      <a:cubicBezTo>
                        <a:pt x="7117" y="3788"/>
                        <a:pt x="6861" y="3887"/>
                        <a:pt x="6672" y="4087"/>
                      </a:cubicBezTo>
                      <a:lnTo>
                        <a:pt x="5180" y="5632"/>
                      </a:lnTo>
                      <a:lnTo>
                        <a:pt x="5180" y="967"/>
                      </a:lnTo>
                      <a:cubicBezTo>
                        <a:pt x="5180" y="431"/>
                        <a:pt x="4750" y="0"/>
                        <a:pt x="42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3"/>
                <p:cNvSpPr/>
                <p:nvPr/>
              </p:nvSpPr>
              <p:spPr>
                <a:xfrm>
                  <a:off x="860075" y="2835102"/>
                  <a:ext cx="317568" cy="344329"/>
                </a:xfrm>
                <a:custGeom>
                  <a:avLst/>
                  <a:gdLst/>
                  <a:ahLst/>
                  <a:cxnLst/>
                  <a:rect l="l" t="t" r="r" b="b"/>
                  <a:pathLst>
                    <a:path w="8722" h="9457" extrusionOk="0">
                      <a:moveTo>
                        <a:pt x="4361" y="462"/>
                      </a:moveTo>
                      <a:cubicBezTo>
                        <a:pt x="4771" y="462"/>
                        <a:pt x="5096" y="788"/>
                        <a:pt x="5096" y="1198"/>
                      </a:cubicBezTo>
                      <a:lnTo>
                        <a:pt x="5096" y="5863"/>
                      </a:lnTo>
                      <a:cubicBezTo>
                        <a:pt x="5096" y="5957"/>
                        <a:pt x="5159" y="6041"/>
                        <a:pt x="5243" y="6083"/>
                      </a:cubicBezTo>
                      <a:cubicBezTo>
                        <a:pt x="5269" y="6093"/>
                        <a:pt x="5296" y="6098"/>
                        <a:pt x="5323" y="6098"/>
                      </a:cubicBezTo>
                      <a:cubicBezTo>
                        <a:pt x="5387" y="6098"/>
                        <a:pt x="5451" y="6072"/>
                        <a:pt x="5495" y="6020"/>
                      </a:cubicBezTo>
                      <a:lnTo>
                        <a:pt x="6987" y="4476"/>
                      </a:lnTo>
                      <a:cubicBezTo>
                        <a:pt x="7133" y="4330"/>
                        <a:pt x="7326" y="4256"/>
                        <a:pt x="7520" y="4256"/>
                      </a:cubicBezTo>
                      <a:cubicBezTo>
                        <a:pt x="7702" y="4256"/>
                        <a:pt x="7885" y="4322"/>
                        <a:pt x="8028" y="4455"/>
                      </a:cubicBezTo>
                      <a:cubicBezTo>
                        <a:pt x="8164" y="4591"/>
                        <a:pt x="8248" y="4780"/>
                        <a:pt x="8248" y="4969"/>
                      </a:cubicBezTo>
                      <a:cubicBezTo>
                        <a:pt x="8248" y="5170"/>
                        <a:pt x="8185" y="5359"/>
                        <a:pt x="8049" y="5495"/>
                      </a:cubicBezTo>
                      <a:lnTo>
                        <a:pt x="4897" y="8773"/>
                      </a:lnTo>
                      <a:cubicBezTo>
                        <a:pt x="4760" y="8910"/>
                        <a:pt x="4571" y="8983"/>
                        <a:pt x="4361" y="8983"/>
                      </a:cubicBezTo>
                      <a:cubicBezTo>
                        <a:pt x="4161" y="8983"/>
                        <a:pt x="3961" y="8910"/>
                        <a:pt x="3835" y="8773"/>
                      </a:cubicBezTo>
                      <a:lnTo>
                        <a:pt x="683" y="5495"/>
                      </a:lnTo>
                      <a:cubicBezTo>
                        <a:pt x="547" y="5359"/>
                        <a:pt x="473" y="5170"/>
                        <a:pt x="484" y="4969"/>
                      </a:cubicBezTo>
                      <a:cubicBezTo>
                        <a:pt x="484" y="4780"/>
                        <a:pt x="568" y="4591"/>
                        <a:pt x="704" y="4455"/>
                      </a:cubicBezTo>
                      <a:cubicBezTo>
                        <a:pt x="841" y="4329"/>
                        <a:pt x="1020" y="4255"/>
                        <a:pt x="1209" y="4255"/>
                      </a:cubicBezTo>
                      <a:cubicBezTo>
                        <a:pt x="1409" y="4255"/>
                        <a:pt x="1598" y="4329"/>
                        <a:pt x="1745" y="4476"/>
                      </a:cubicBezTo>
                      <a:lnTo>
                        <a:pt x="3226" y="6020"/>
                      </a:lnTo>
                      <a:cubicBezTo>
                        <a:pt x="3270" y="6072"/>
                        <a:pt x="3334" y="6098"/>
                        <a:pt x="3402" y="6098"/>
                      </a:cubicBezTo>
                      <a:cubicBezTo>
                        <a:pt x="3431" y="6098"/>
                        <a:pt x="3460" y="6093"/>
                        <a:pt x="3489" y="6083"/>
                      </a:cubicBezTo>
                      <a:cubicBezTo>
                        <a:pt x="3573" y="6041"/>
                        <a:pt x="3636" y="5957"/>
                        <a:pt x="3636" y="5863"/>
                      </a:cubicBezTo>
                      <a:lnTo>
                        <a:pt x="3636" y="1198"/>
                      </a:lnTo>
                      <a:cubicBezTo>
                        <a:pt x="3636" y="788"/>
                        <a:pt x="3961" y="462"/>
                        <a:pt x="4361" y="462"/>
                      </a:cubicBezTo>
                      <a:close/>
                      <a:moveTo>
                        <a:pt x="4361" y="0"/>
                      </a:moveTo>
                      <a:cubicBezTo>
                        <a:pt x="3699" y="0"/>
                        <a:pt x="3163" y="536"/>
                        <a:pt x="3163" y="1198"/>
                      </a:cubicBezTo>
                      <a:lnTo>
                        <a:pt x="3163" y="5285"/>
                      </a:lnTo>
                      <a:lnTo>
                        <a:pt x="2081" y="4150"/>
                      </a:lnTo>
                      <a:cubicBezTo>
                        <a:pt x="1850" y="3919"/>
                        <a:pt x="1545" y="3783"/>
                        <a:pt x="1209" y="3783"/>
                      </a:cubicBezTo>
                      <a:cubicBezTo>
                        <a:pt x="904" y="3783"/>
                        <a:pt x="610" y="3909"/>
                        <a:pt x="379" y="4119"/>
                      </a:cubicBezTo>
                      <a:cubicBezTo>
                        <a:pt x="148" y="4339"/>
                        <a:pt x="22" y="4644"/>
                        <a:pt x="11" y="4959"/>
                      </a:cubicBezTo>
                      <a:cubicBezTo>
                        <a:pt x="1" y="5285"/>
                        <a:pt x="127" y="5590"/>
                        <a:pt x="347" y="5821"/>
                      </a:cubicBezTo>
                      <a:lnTo>
                        <a:pt x="3499" y="9099"/>
                      </a:lnTo>
                      <a:cubicBezTo>
                        <a:pt x="3720" y="9319"/>
                        <a:pt x="4035" y="9456"/>
                        <a:pt x="4361" y="9456"/>
                      </a:cubicBezTo>
                      <a:cubicBezTo>
                        <a:pt x="4697" y="9456"/>
                        <a:pt x="5012" y="9319"/>
                        <a:pt x="5233" y="9099"/>
                      </a:cubicBezTo>
                      <a:lnTo>
                        <a:pt x="8385" y="5821"/>
                      </a:lnTo>
                      <a:cubicBezTo>
                        <a:pt x="8605" y="5590"/>
                        <a:pt x="8721" y="5285"/>
                        <a:pt x="8721" y="4959"/>
                      </a:cubicBezTo>
                      <a:cubicBezTo>
                        <a:pt x="8710" y="4644"/>
                        <a:pt x="8584" y="4339"/>
                        <a:pt x="8353" y="4119"/>
                      </a:cubicBezTo>
                      <a:cubicBezTo>
                        <a:pt x="8117" y="3898"/>
                        <a:pt x="7816" y="3787"/>
                        <a:pt x="7515" y="3787"/>
                      </a:cubicBezTo>
                      <a:cubicBezTo>
                        <a:pt x="7201" y="3787"/>
                        <a:pt x="6888" y="3908"/>
                        <a:pt x="6651" y="4150"/>
                      </a:cubicBezTo>
                      <a:lnTo>
                        <a:pt x="5569" y="5285"/>
                      </a:lnTo>
                      <a:lnTo>
                        <a:pt x="5569" y="1198"/>
                      </a:lnTo>
                      <a:cubicBezTo>
                        <a:pt x="5569" y="536"/>
                        <a:pt x="5023" y="0"/>
                        <a:pt x="4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3"/>
                <p:cNvSpPr/>
                <p:nvPr/>
              </p:nvSpPr>
              <p:spPr>
                <a:xfrm>
                  <a:off x="1015397" y="2593599"/>
                  <a:ext cx="307191" cy="327217"/>
                </a:xfrm>
                <a:custGeom>
                  <a:avLst/>
                  <a:gdLst/>
                  <a:ahLst/>
                  <a:cxnLst/>
                  <a:rect l="l" t="t" r="r" b="b"/>
                  <a:pathLst>
                    <a:path w="8437" h="8987" extrusionOk="0">
                      <a:moveTo>
                        <a:pt x="4219" y="1"/>
                      </a:moveTo>
                      <a:cubicBezTo>
                        <a:pt x="3961" y="1"/>
                        <a:pt x="3704" y="93"/>
                        <a:pt x="3520" y="276"/>
                      </a:cubicBezTo>
                      <a:lnTo>
                        <a:pt x="368" y="3554"/>
                      </a:lnTo>
                      <a:cubicBezTo>
                        <a:pt x="1" y="3943"/>
                        <a:pt x="11" y="4553"/>
                        <a:pt x="400" y="4931"/>
                      </a:cubicBezTo>
                      <a:cubicBezTo>
                        <a:pt x="584" y="5110"/>
                        <a:pt x="822" y="5199"/>
                        <a:pt x="1062" y="5199"/>
                      </a:cubicBezTo>
                      <a:cubicBezTo>
                        <a:pt x="1316" y="5199"/>
                        <a:pt x="1571" y="5099"/>
                        <a:pt x="1766" y="4899"/>
                      </a:cubicBezTo>
                      <a:lnTo>
                        <a:pt x="3247" y="3355"/>
                      </a:lnTo>
                      <a:lnTo>
                        <a:pt x="3247" y="8020"/>
                      </a:lnTo>
                      <a:cubicBezTo>
                        <a:pt x="3247" y="8555"/>
                        <a:pt x="3688" y="8987"/>
                        <a:pt x="4213" y="8987"/>
                      </a:cubicBezTo>
                      <a:cubicBezTo>
                        <a:pt x="4750" y="8987"/>
                        <a:pt x="5191" y="8555"/>
                        <a:pt x="5191" y="8020"/>
                      </a:cubicBezTo>
                      <a:lnTo>
                        <a:pt x="5191" y="3355"/>
                      </a:lnTo>
                      <a:lnTo>
                        <a:pt x="6672" y="4899"/>
                      </a:lnTo>
                      <a:cubicBezTo>
                        <a:pt x="6861" y="5099"/>
                        <a:pt x="7113" y="5193"/>
                        <a:pt x="7365" y="5193"/>
                      </a:cubicBezTo>
                      <a:cubicBezTo>
                        <a:pt x="7607" y="5193"/>
                        <a:pt x="7849" y="5109"/>
                        <a:pt x="8038" y="4931"/>
                      </a:cubicBezTo>
                      <a:cubicBezTo>
                        <a:pt x="8427" y="4553"/>
                        <a:pt x="8437" y="3943"/>
                        <a:pt x="8070" y="3554"/>
                      </a:cubicBezTo>
                      <a:lnTo>
                        <a:pt x="4918" y="276"/>
                      </a:lnTo>
                      <a:cubicBezTo>
                        <a:pt x="4734" y="93"/>
                        <a:pt x="4476" y="1"/>
                        <a:pt x="4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3"/>
                <p:cNvSpPr/>
                <p:nvPr/>
              </p:nvSpPr>
              <p:spPr>
                <a:xfrm>
                  <a:off x="1010045" y="2584898"/>
                  <a:ext cx="317532" cy="344329"/>
                </a:xfrm>
                <a:custGeom>
                  <a:avLst/>
                  <a:gdLst/>
                  <a:ahLst/>
                  <a:cxnLst/>
                  <a:rect l="l" t="t" r="r" b="b"/>
                  <a:pathLst>
                    <a:path w="8721" h="9457" extrusionOk="0">
                      <a:moveTo>
                        <a:pt x="4360" y="473"/>
                      </a:moveTo>
                      <a:cubicBezTo>
                        <a:pt x="4570" y="473"/>
                        <a:pt x="4760" y="547"/>
                        <a:pt x="4897" y="683"/>
                      </a:cubicBezTo>
                      <a:lnTo>
                        <a:pt x="8049" y="3961"/>
                      </a:lnTo>
                      <a:cubicBezTo>
                        <a:pt x="8185" y="4098"/>
                        <a:pt x="8259" y="4288"/>
                        <a:pt x="8248" y="4487"/>
                      </a:cubicBezTo>
                      <a:cubicBezTo>
                        <a:pt x="8248" y="4676"/>
                        <a:pt x="8164" y="4865"/>
                        <a:pt x="8028" y="5002"/>
                      </a:cubicBezTo>
                      <a:cubicBezTo>
                        <a:pt x="7891" y="5128"/>
                        <a:pt x="7712" y="5201"/>
                        <a:pt x="7512" y="5201"/>
                      </a:cubicBezTo>
                      <a:cubicBezTo>
                        <a:pt x="7313" y="5201"/>
                        <a:pt x="7124" y="5117"/>
                        <a:pt x="6987" y="4981"/>
                      </a:cubicBezTo>
                      <a:lnTo>
                        <a:pt x="5506" y="3426"/>
                      </a:lnTo>
                      <a:cubicBezTo>
                        <a:pt x="5455" y="3382"/>
                        <a:pt x="5394" y="3359"/>
                        <a:pt x="5330" y="3359"/>
                      </a:cubicBezTo>
                      <a:cubicBezTo>
                        <a:pt x="5301" y="3359"/>
                        <a:pt x="5272" y="3363"/>
                        <a:pt x="5243" y="3373"/>
                      </a:cubicBezTo>
                      <a:cubicBezTo>
                        <a:pt x="5159" y="3415"/>
                        <a:pt x="5096" y="3499"/>
                        <a:pt x="5096" y="3594"/>
                      </a:cubicBezTo>
                      <a:lnTo>
                        <a:pt x="5096" y="8259"/>
                      </a:lnTo>
                      <a:cubicBezTo>
                        <a:pt x="5096" y="8658"/>
                        <a:pt x="4770" y="8995"/>
                        <a:pt x="4360" y="8995"/>
                      </a:cubicBezTo>
                      <a:cubicBezTo>
                        <a:pt x="3961" y="8995"/>
                        <a:pt x="3636" y="8658"/>
                        <a:pt x="3636" y="8259"/>
                      </a:cubicBezTo>
                      <a:lnTo>
                        <a:pt x="3636" y="3594"/>
                      </a:lnTo>
                      <a:cubicBezTo>
                        <a:pt x="3636" y="3499"/>
                        <a:pt x="3573" y="3415"/>
                        <a:pt x="3489" y="3373"/>
                      </a:cubicBezTo>
                      <a:cubicBezTo>
                        <a:pt x="3457" y="3363"/>
                        <a:pt x="3426" y="3363"/>
                        <a:pt x="3394" y="3363"/>
                      </a:cubicBezTo>
                      <a:cubicBezTo>
                        <a:pt x="3331" y="3363"/>
                        <a:pt x="3279" y="3384"/>
                        <a:pt x="3226" y="3426"/>
                      </a:cubicBezTo>
                      <a:lnTo>
                        <a:pt x="1745" y="4981"/>
                      </a:lnTo>
                      <a:cubicBezTo>
                        <a:pt x="1598" y="5127"/>
                        <a:pt x="1405" y="5200"/>
                        <a:pt x="1212" y="5200"/>
                      </a:cubicBezTo>
                      <a:cubicBezTo>
                        <a:pt x="1029" y="5200"/>
                        <a:pt x="847" y="5135"/>
                        <a:pt x="704" y="5002"/>
                      </a:cubicBezTo>
                      <a:cubicBezTo>
                        <a:pt x="568" y="4865"/>
                        <a:pt x="484" y="4676"/>
                        <a:pt x="484" y="4487"/>
                      </a:cubicBezTo>
                      <a:cubicBezTo>
                        <a:pt x="473" y="4288"/>
                        <a:pt x="547" y="4098"/>
                        <a:pt x="683" y="3961"/>
                      </a:cubicBezTo>
                      <a:lnTo>
                        <a:pt x="3835" y="683"/>
                      </a:lnTo>
                      <a:cubicBezTo>
                        <a:pt x="3972" y="547"/>
                        <a:pt x="4161" y="473"/>
                        <a:pt x="4360" y="473"/>
                      </a:cubicBezTo>
                      <a:close/>
                      <a:moveTo>
                        <a:pt x="4360" y="1"/>
                      </a:moveTo>
                      <a:cubicBezTo>
                        <a:pt x="4035" y="1"/>
                        <a:pt x="3720" y="127"/>
                        <a:pt x="3499" y="358"/>
                      </a:cubicBezTo>
                      <a:lnTo>
                        <a:pt x="347" y="3636"/>
                      </a:lnTo>
                      <a:cubicBezTo>
                        <a:pt x="126" y="3867"/>
                        <a:pt x="0" y="4172"/>
                        <a:pt x="11" y="4498"/>
                      </a:cubicBezTo>
                      <a:cubicBezTo>
                        <a:pt x="21" y="4813"/>
                        <a:pt x="148" y="5117"/>
                        <a:pt x="379" y="5338"/>
                      </a:cubicBezTo>
                      <a:cubicBezTo>
                        <a:pt x="615" y="5559"/>
                        <a:pt x="916" y="5669"/>
                        <a:pt x="1217" y="5669"/>
                      </a:cubicBezTo>
                      <a:cubicBezTo>
                        <a:pt x="1531" y="5669"/>
                        <a:pt x="1844" y="5548"/>
                        <a:pt x="2081" y="5306"/>
                      </a:cubicBezTo>
                      <a:lnTo>
                        <a:pt x="3163" y="4172"/>
                      </a:lnTo>
                      <a:lnTo>
                        <a:pt x="3163" y="8259"/>
                      </a:lnTo>
                      <a:cubicBezTo>
                        <a:pt x="3163" y="8921"/>
                        <a:pt x="3699" y="9457"/>
                        <a:pt x="4360" y="9457"/>
                      </a:cubicBezTo>
                      <a:cubicBezTo>
                        <a:pt x="5033" y="9457"/>
                        <a:pt x="5569" y="8921"/>
                        <a:pt x="5569" y="8259"/>
                      </a:cubicBezTo>
                      <a:lnTo>
                        <a:pt x="5569" y="4172"/>
                      </a:lnTo>
                      <a:lnTo>
                        <a:pt x="6651" y="5306"/>
                      </a:lnTo>
                      <a:cubicBezTo>
                        <a:pt x="6882" y="5537"/>
                        <a:pt x="7187" y="5674"/>
                        <a:pt x="7512" y="5674"/>
                      </a:cubicBezTo>
                      <a:cubicBezTo>
                        <a:pt x="7827" y="5674"/>
                        <a:pt x="8122" y="5548"/>
                        <a:pt x="8353" y="5338"/>
                      </a:cubicBezTo>
                      <a:cubicBezTo>
                        <a:pt x="8584" y="5117"/>
                        <a:pt x="8710" y="4813"/>
                        <a:pt x="8721" y="4498"/>
                      </a:cubicBezTo>
                      <a:cubicBezTo>
                        <a:pt x="8721" y="4172"/>
                        <a:pt x="8605" y="3867"/>
                        <a:pt x="8385" y="3636"/>
                      </a:cubicBezTo>
                      <a:lnTo>
                        <a:pt x="5233" y="358"/>
                      </a:lnTo>
                      <a:cubicBezTo>
                        <a:pt x="5012" y="127"/>
                        <a:pt x="4696" y="1"/>
                        <a:pt x="4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73"/>
              <p:cNvGrpSpPr/>
              <p:nvPr/>
            </p:nvGrpSpPr>
            <p:grpSpPr>
              <a:xfrm>
                <a:off x="1575442" y="3470558"/>
                <a:ext cx="1987176" cy="984166"/>
                <a:chOff x="1230758" y="2353844"/>
                <a:chExt cx="2295721" cy="1136975"/>
              </a:xfrm>
            </p:grpSpPr>
            <p:sp>
              <p:nvSpPr>
                <p:cNvPr id="2266" name="Google Shape;2266;p73"/>
                <p:cNvSpPr/>
                <p:nvPr/>
              </p:nvSpPr>
              <p:spPr>
                <a:xfrm>
                  <a:off x="1239169" y="2362255"/>
                  <a:ext cx="2134281" cy="1119753"/>
                </a:xfrm>
                <a:custGeom>
                  <a:avLst/>
                  <a:gdLst/>
                  <a:ahLst/>
                  <a:cxnLst/>
                  <a:rect l="l" t="t" r="r" b="b"/>
                  <a:pathLst>
                    <a:path w="58618" h="30754" extrusionOk="0">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3"/>
                <p:cNvSpPr/>
                <p:nvPr/>
              </p:nvSpPr>
              <p:spPr>
                <a:xfrm>
                  <a:off x="1230758" y="2353844"/>
                  <a:ext cx="2151103" cy="1136975"/>
                </a:xfrm>
                <a:custGeom>
                  <a:avLst/>
                  <a:gdLst/>
                  <a:ahLst/>
                  <a:cxnLst/>
                  <a:rect l="l" t="t" r="r" b="b"/>
                  <a:pathLst>
                    <a:path w="59080" h="31227" extrusionOk="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3"/>
                <p:cNvSpPr/>
                <p:nvPr/>
              </p:nvSpPr>
              <p:spPr>
                <a:xfrm>
                  <a:off x="1384151" y="2362255"/>
                  <a:ext cx="2133917" cy="1119753"/>
                </a:xfrm>
                <a:custGeom>
                  <a:avLst/>
                  <a:gdLst/>
                  <a:ahLst/>
                  <a:cxnLst/>
                  <a:rect l="l" t="t" r="r" b="b"/>
                  <a:pathLst>
                    <a:path w="58608" h="30754" extrusionOk="0">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3"/>
                <p:cNvSpPr/>
                <p:nvPr/>
              </p:nvSpPr>
              <p:spPr>
                <a:xfrm>
                  <a:off x="1375340" y="2353844"/>
                  <a:ext cx="2151139" cy="1136975"/>
                </a:xfrm>
                <a:custGeom>
                  <a:avLst/>
                  <a:gdLst/>
                  <a:ahLst/>
                  <a:cxnLst/>
                  <a:rect l="l" t="t" r="r" b="b"/>
                  <a:pathLst>
                    <a:path w="59081" h="31227" extrusionOk="0">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3"/>
                <p:cNvSpPr/>
                <p:nvPr/>
              </p:nvSpPr>
              <p:spPr>
                <a:xfrm>
                  <a:off x="1513841" y="2491945"/>
                  <a:ext cx="1874532" cy="860405"/>
                </a:xfrm>
                <a:custGeom>
                  <a:avLst/>
                  <a:gdLst/>
                  <a:ahLst/>
                  <a:cxnLst/>
                  <a:rect l="l" t="t" r="r" b="b"/>
                  <a:pathLst>
                    <a:path w="51484" h="23631" extrusionOk="0">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3"/>
                <p:cNvSpPr/>
                <p:nvPr/>
              </p:nvSpPr>
              <p:spPr>
                <a:xfrm>
                  <a:off x="2337056" y="2731809"/>
                  <a:ext cx="228036" cy="380667"/>
                </a:xfrm>
                <a:custGeom>
                  <a:avLst/>
                  <a:gdLst/>
                  <a:ahLst/>
                  <a:cxnLst/>
                  <a:rect l="l" t="t" r="r" b="b"/>
                  <a:pathLst>
                    <a:path w="6263" h="10455" extrusionOk="0">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3"/>
                <p:cNvSpPr/>
                <p:nvPr/>
              </p:nvSpPr>
              <p:spPr>
                <a:xfrm>
                  <a:off x="1679867" y="2803317"/>
                  <a:ext cx="237976" cy="237976"/>
                </a:xfrm>
                <a:custGeom>
                  <a:avLst/>
                  <a:gdLst/>
                  <a:ahLst/>
                  <a:cxnLst/>
                  <a:rect l="l" t="t" r="r" b="b"/>
                  <a:pathLst>
                    <a:path w="6536" h="6536" extrusionOk="0">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3"/>
                <p:cNvSpPr/>
                <p:nvPr/>
              </p:nvSpPr>
              <p:spPr>
                <a:xfrm>
                  <a:off x="2835536" y="2362255"/>
                  <a:ext cx="386783" cy="1119753"/>
                </a:xfrm>
                <a:custGeom>
                  <a:avLst/>
                  <a:gdLst/>
                  <a:ahLst/>
                  <a:cxnLst/>
                  <a:rect l="l" t="t" r="r" b="b"/>
                  <a:pathLst>
                    <a:path w="10623" h="30754" extrusionOk="0">
                      <a:moveTo>
                        <a:pt x="0" y="1"/>
                      </a:moveTo>
                      <a:lnTo>
                        <a:pt x="0" y="30754"/>
                      </a:lnTo>
                      <a:lnTo>
                        <a:pt x="10622" y="30754"/>
                      </a:lnTo>
                      <a:lnTo>
                        <a:pt x="10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3"/>
                <p:cNvSpPr/>
                <p:nvPr/>
              </p:nvSpPr>
              <p:spPr>
                <a:xfrm>
                  <a:off x="2826725" y="2353844"/>
                  <a:ext cx="404005" cy="1136975"/>
                </a:xfrm>
                <a:custGeom>
                  <a:avLst/>
                  <a:gdLst/>
                  <a:ahLst/>
                  <a:cxnLst/>
                  <a:rect l="l" t="t" r="r" b="b"/>
                  <a:pathLst>
                    <a:path w="11096" h="31227" extrusionOk="0">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73"/>
              <p:cNvGrpSpPr/>
              <p:nvPr/>
            </p:nvGrpSpPr>
            <p:grpSpPr>
              <a:xfrm>
                <a:off x="3118249" y="3868769"/>
                <a:ext cx="761344" cy="761628"/>
                <a:chOff x="5512545" y="999244"/>
                <a:chExt cx="879556" cy="879884"/>
              </a:xfrm>
            </p:grpSpPr>
            <p:sp>
              <p:nvSpPr>
                <p:cNvPr id="2276" name="Google Shape;2276;p73"/>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3"/>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3"/>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3"/>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3"/>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68886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75"/>
          <p:cNvSpPr txBox="1">
            <a:spLocks noGrp="1"/>
          </p:cNvSpPr>
          <p:nvPr>
            <p:ph type="title"/>
          </p:nvPr>
        </p:nvSpPr>
        <p:spPr>
          <a:xfrm>
            <a:off x="720000" y="18416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Structure</a:t>
            </a:r>
            <a:endParaRPr dirty="0"/>
          </a:p>
        </p:txBody>
      </p:sp>
      <p:grpSp>
        <p:nvGrpSpPr>
          <p:cNvPr id="2" name="Group 1">
            <a:extLst>
              <a:ext uri="{FF2B5EF4-FFF2-40B4-BE49-F238E27FC236}">
                <a16:creationId xmlns:a16="http://schemas.microsoft.com/office/drawing/2014/main" id="{EC70B306-36B2-5F5F-FE91-F164A477DE83}"/>
              </a:ext>
            </a:extLst>
          </p:cNvPr>
          <p:cNvGrpSpPr/>
          <p:nvPr/>
        </p:nvGrpSpPr>
        <p:grpSpPr>
          <a:xfrm>
            <a:off x="991023" y="1017725"/>
            <a:ext cx="2279575" cy="536840"/>
            <a:chOff x="2124768" y="3011386"/>
            <a:chExt cx="2279575" cy="536840"/>
          </a:xfrm>
        </p:grpSpPr>
        <p:sp>
          <p:nvSpPr>
            <p:cNvPr id="2325" name="Google Shape;2325;p75"/>
            <p:cNvSpPr txBox="1"/>
            <p:nvPr/>
          </p:nvSpPr>
          <p:spPr>
            <a:xfrm>
              <a:off x="2657493" y="3044226"/>
              <a:ext cx="1746850" cy="504000"/>
            </a:xfrm>
            <a:prstGeom prst="rect">
              <a:avLst/>
            </a:prstGeom>
            <a:noFill/>
            <a:ln>
              <a:noFill/>
            </a:ln>
          </p:spPr>
          <p:txBody>
            <a:bodyPr spcFirstLastPara="1" wrap="square" lIns="91425" tIns="91425" rIns="91425" bIns="91425" anchor="ctr" anchorCtr="0">
              <a:noAutofit/>
            </a:bodyPr>
            <a:lstStyle/>
            <a:p>
              <a:pPr lvl="0" algn="ctr">
                <a:buSzPts val="1100"/>
              </a:pPr>
              <a:r>
                <a:rPr lang="en-US" sz="2200" b="1" dirty="0">
                  <a:latin typeface="Titillium Web"/>
                  <a:ea typeface="Titillium Web"/>
                  <a:cs typeface="Titillium Web"/>
                  <a:sym typeface="Titillium Web"/>
                </a:rPr>
                <a:t>16  Columns</a:t>
              </a:r>
            </a:p>
          </p:txBody>
        </p:sp>
        <p:grpSp>
          <p:nvGrpSpPr>
            <p:cNvPr id="2334" name="Google Shape;2334;p75"/>
            <p:cNvGrpSpPr/>
            <p:nvPr/>
          </p:nvGrpSpPr>
          <p:grpSpPr>
            <a:xfrm>
              <a:off x="2124768" y="3011386"/>
              <a:ext cx="465993" cy="479790"/>
              <a:chOff x="-62150375" y="2664925"/>
              <a:chExt cx="316650" cy="318225"/>
            </a:xfrm>
            <a:solidFill>
              <a:srgbClr val="4C9DFF"/>
            </a:solidFill>
          </p:grpSpPr>
          <p:sp>
            <p:nvSpPr>
              <p:cNvPr id="2335" name="Google Shape;2335;p75"/>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6" name="Google Shape;2336;p75"/>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7" name="Google Shape;2337;p75"/>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8" name="Google Shape;2338;p75"/>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grpSp>
        <p:nvGrpSpPr>
          <p:cNvPr id="5" name="Group 4">
            <a:extLst>
              <a:ext uri="{FF2B5EF4-FFF2-40B4-BE49-F238E27FC236}">
                <a16:creationId xmlns:a16="http://schemas.microsoft.com/office/drawing/2014/main" id="{30D6C1D3-CE7F-979A-423D-D350593D3BEB}"/>
              </a:ext>
            </a:extLst>
          </p:cNvPr>
          <p:cNvGrpSpPr/>
          <p:nvPr/>
        </p:nvGrpSpPr>
        <p:grpSpPr>
          <a:xfrm>
            <a:off x="5873404" y="1049624"/>
            <a:ext cx="2502109" cy="568486"/>
            <a:chOff x="5551645" y="3956535"/>
            <a:chExt cx="2502109" cy="568486"/>
          </a:xfrm>
        </p:grpSpPr>
        <p:grpSp>
          <p:nvGrpSpPr>
            <p:cNvPr id="2345" name="Google Shape;2345;p75"/>
            <p:cNvGrpSpPr/>
            <p:nvPr/>
          </p:nvGrpSpPr>
          <p:grpSpPr>
            <a:xfrm>
              <a:off x="5551645" y="3956535"/>
              <a:ext cx="606669" cy="536840"/>
              <a:chOff x="1049375" y="2318349"/>
              <a:chExt cx="298525" cy="295400"/>
            </a:xfrm>
          </p:grpSpPr>
          <p:sp>
            <p:nvSpPr>
              <p:cNvPr id="2346" name="Google Shape;2346;p7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7" name="Google Shape;2347;p7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8" name="Google Shape;2348;p7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9" name="Google Shape;2349;p75"/>
              <p:cNvSpPr/>
              <p:nvPr/>
            </p:nvSpPr>
            <p:spPr>
              <a:xfrm>
                <a:off x="1049375" y="2318349"/>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9" name="Google Shape;2325;p75">
              <a:extLst>
                <a:ext uri="{FF2B5EF4-FFF2-40B4-BE49-F238E27FC236}">
                  <a16:creationId xmlns:a16="http://schemas.microsoft.com/office/drawing/2014/main" id="{6BF8A86A-5496-C9A5-872C-D9A4B3CE06F5}"/>
                </a:ext>
              </a:extLst>
            </p:cNvPr>
            <p:cNvSpPr txBox="1"/>
            <p:nvPr/>
          </p:nvSpPr>
          <p:spPr>
            <a:xfrm>
              <a:off x="6158314" y="4021021"/>
              <a:ext cx="1895440" cy="504000"/>
            </a:xfrm>
            <a:prstGeom prst="rect">
              <a:avLst/>
            </a:prstGeom>
            <a:noFill/>
            <a:ln>
              <a:noFill/>
            </a:ln>
          </p:spPr>
          <p:txBody>
            <a:bodyPr spcFirstLastPara="1" wrap="square" lIns="91425" tIns="91425" rIns="91425" bIns="91425" anchor="ctr" anchorCtr="0">
              <a:noAutofit/>
            </a:bodyPr>
            <a:lstStyle/>
            <a:p>
              <a:pPr lvl="0" algn="ctr">
                <a:buSzPts val="1100"/>
              </a:pPr>
              <a:r>
                <a:rPr lang="en-US" sz="2200" b="1" dirty="0">
                  <a:latin typeface="Titillium Web"/>
                  <a:ea typeface="Titillium Web"/>
                  <a:cs typeface="Titillium Web"/>
                  <a:sym typeface="Titillium Web"/>
                </a:rPr>
                <a:t>180036 Rows</a:t>
              </a:r>
            </a:p>
          </p:txBody>
        </p:sp>
      </p:grpSp>
      <p:graphicFrame>
        <p:nvGraphicFramePr>
          <p:cNvPr id="4" name="Table 3">
            <a:extLst>
              <a:ext uri="{FF2B5EF4-FFF2-40B4-BE49-F238E27FC236}">
                <a16:creationId xmlns:a16="http://schemas.microsoft.com/office/drawing/2014/main" id="{5A95FD8F-EF5A-80D0-B4EF-9B7A4A7382EA}"/>
              </a:ext>
            </a:extLst>
          </p:cNvPr>
          <p:cNvGraphicFramePr>
            <a:graphicFrameLocks noGrp="1"/>
          </p:cNvGraphicFramePr>
          <p:nvPr>
            <p:extLst>
              <p:ext uri="{D42A27DB-BD31-4B8C-83A1-F6EECF244321}">
                <p14:modId xmlns:p14="http://schemas.microsoft.com/office/powerpoint/2010/main" val="3139003943"/>
              </p:ext>
            </p:extLst>
          </p:nvPr>
        </p:nvGraphicFramePr>
        <p:xfrm>
          <a:off x="108823" y="1017725"/>
          <a:ext cx="8926354" cy="3229393"/>
        </p:xfrm>
        <a:graphic>
          <a:graphicData uri="http://schemas.openxmlformats.org/drawingml/2006/table">
            <a:tbl>
              <a:tblPr firstRow="1" firstCol="1" bandRow="1"/>
              <a:tblGrid>
                <a:gridCol w="2104535">
                  <a:extLst>
                    <a:ext uri="{9D8B030D-6E8A-4147-A177-3AD203B41FA5}">
                      <a16:colId xmlns:a16="http://schemas.microsoft.com/office/drawing/2014/main" val="3721383053"/>
                    </a:ext>
                  </a:extLst>
                </a:gridCol>
                <a:gridCol w="587829">
                  <a:extLst>
                    <a:ext uri="{9D8B030D-6E8A-4147-A177-3AD203B41FA5}">
                      <a16:colId xmlns:a16="http://schemas.microsoft.com/office/drawing/2014/main" val="4272965111"/>
                    </a:ext>
                  </a:extLst>
                </a:gridCol>
                <a:gridCol w="6233990">
                  <a:extLst>
                    <a:ext uri="{9D8B030D-6E8A-4147-A177-3AD203B41FA5}">
                      <a16:colId xmlns:a16="http://schemas.microsoft.com/office/drawing/2014/main" val="2414971040"/>
                    </a:ext>
                  </a:extLst>
                </a:gridCol>
              </a:tblGrid>
              <a:tr h="93488">
                <a:tc>
                  <a:txBody>
                    <a:bodyPr/>
                    <a:lstStyle/>
                    <a:p>
                      <a:pPr marL="0" marR="0" algn="l">
                        <a:lnSpc>
                          <a:spcPct val="107000"/>
                        </a:lnSpc>
                        <a:spcBef>
                          <a:spcPts val="0"/>
                        </a:spcBef>
                        <a:spcAft>
                          <a:spcPts val="0"/>
                        </a:spcAft>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Variable</a:t>
                      </a:r>
                    </a:p>
                  </a:txBody>
                  <a:tcPr marL="40507" marR="40507"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algn="l">
                        <a:lnSpc>
                          <a:spcPct val="107000"/>
                        </a:lnSpc>
                        <a:spcBef>
                          <a:spcPts val="0"/>
                        </a:spcBef>
                        <a:spcAft>
                          <a:spcPts val="0"/>
                        </a:spcAft>
                      </a:pPr>
                      <a:r>
                        <a:rPr lang="en-US" sz="1100" b="1" i="0" u="none" strike="noStrike" cap="none">
                          <a:solidFill>
                            <a:schemeClr val="bg1"/>
                          </a:solidFill>
                          <a:latin typeface="Montserrat"/>
                          <a:ea typeface="Calibri" panose="020F0502020204030204" pitchFamily="34" charset="0"/>
                          <a:cs typeface="Arial" panose="020B0604020202020204" pitchFamily="34" charset="0"/>
                          <a:sym typeface="Arial"/>
                        </a:rPr>
                        <a:t>Type</a:t>
                      </a:r>
                    </a:p>
                  </a:txBody>
                  <a:tcPr marL="40507" marR="40507"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algn="l">
                        <a:lnSpc>
                          <a:spcPct val="107000"/>
                        </a:lnSpc>
                        <a:spcBef>
                          <a:spcPts val="0"/>
                        </a:spcBef>
                        <a:spcAft>
                          <a:spcPts val="0"/>
                        </a:spcAft>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Definition</a:t>
                      </a:r>
                    </a:p>
                  </a:txBody>
                  <a:tcPr marL="40507" marR="40507"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1069233797"/>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City</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The city of the client to whom the loan was disbursed</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2627436659"/>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Type of funding</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Loan type (individuals, businesses, transfers)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453373394"/>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Product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Type of loan disbursed to the client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712001246"/>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Client sector</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The sector in which the client works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834256102"/>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The value of funding</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float64</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Amount provided as a loan to the client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3493329660"/>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Premium value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Monthly payment amount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3631482282"/>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Exchange date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The month the funding was disbursed</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58587078"/>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Client's gender</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Male or female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2242560191"/>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Age group</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The age group to which the client belongs (youth, middle-aged adults, seniors, etc.)</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2642266261"/>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Social status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Marital status or civil status of a person</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3684881341"/>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Special needs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does the customer have special needs (yes, no)</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338406178"/>
                  </a:ext>
                </a:extLst>
              </a:tr>
              <a:tr h="191306">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Number of family members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Approximate number of members of the client's family</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3209265452"/>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Savings loan</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Is it saving loan? (Yes, no)</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1798266127"/>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Value of income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Approximate monthly income of the customer</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716618558"/>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Income type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Categorize income into groups like (weak, medium, high, etc.)</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961530644"/>
                  </a:ext>
                </a:extLst>
              </a:tr>
              <a:tr h="191270">
                <a:tc>
                  <a:txBody>
                    <a:bodyPr/>
                    <a:lstStyle/>
                    <a:p>
                      <a:pPr marL="0" marR="0" algn="l">
                        <a:lnSpc>
                          <a:spcPct val="107000"/>
                        </a:lnSpc>
                        <a:spcBef>
                          <a:spcPts val="0"/>
                        </a:spcBef>
                        <a:spcAft>
                          <a:spcPts val="0"/>
                        </a:spcAft>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The year</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algn="l">
                        <a:lnSpc>
                          <a:spcPct val="107000"/>
                        </a:lnSpc>
                        <a:spcBef>
                          <a:spcPts val="0"/>
                        </a:spcBef>
                        <a:spcAft>
                          <a:spcPts val="0"/>
                        </a:spcAft>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int64</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algn="l">
                        <a:lnSpc>
                          <a:spcPct val="107000"/>
                        </a:lnSpc>
                        <a:spcBef>
                          <a:spcPts val="0"/>
                        </a:spcBef>
                        <a:spcAft>
                          <a:spcPts val="0"/>
                        </a:spcAft>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The year the funding was disbursed</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2376927129"/>
                  </a:ext>
                </a:extLst>
              </a:tr>
            </a:tbl>
          </a:graphicData>
        </a:graphic>
      </p:graphicFrame>
    </p:spTree>
    <p:extLst>
      <p:ext uri="{BB962C8B-B14F-4D97-AF65-F5344CB8AC3E}">
        <p14:creationId xmlns:p14="http://schemas.microsoft.com/office/powerpoint/2010/main" val="269488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64F2-A3E2-A376-2E5F-0FE96BB4E282}"/>
              </a:ext>
            </a:extLst>
          </p:cNvPr>
          <p:cNvSpPr>
            <a:spLocks noGrp="1"/>
          </p:cNvSpPr>
          <p:nvPr>
            <p:ph type="title"/>
          </p:nvPr>
        </p:nvSpPr>
        <p:spPr>
          <a:xfrm>
            <a:off x="720000" y="281448"/>
            <a:ext cx="7704000" cy="572700"/>
          </a:xfrm>
        </p:spPr>
        <p:txBody>
          <a:bodyPr/>
          <a:lstStyle/>
          <a:p>
            <a:r>
              <a:rPr lang="en-US" dirty="0"/>
              <a:t>Budget &amp; Gender</a:t>
            </a:r>
          </a:p>
        </p:txBody>
      </p:sp>
      <p:pic>
        <p:nvPicPr>
          <p:cNvPr id="5" name="Picture 4">
            <a:extLst>
              <a:ext uri="{FF2B5EF4-FFF2-40B4-BE49-F238E27FC236}">
                <a16:creationId xmlns:a16="http://schemas.microsoft.com/office/drawing/2014/main" id="{DDC3D799-8C01-B6A1-5BCC-608174F880C2}"/>
              </a:ext>
            </a:extLst>
          </p:cNvPr>
          <p:cNvPicPr>
            <a:picLocks noChangeAspect="1"/>
          </p:cNvPicPr>
          <p:nvPr/>
        </p:nvPicPr>
        <p:blipFill>
          <a:blip r:embed="rId3"/>
          <a:stretch>
            <a:fillRect/>
          </a:stretch>
        </p:blipFill>
        <p:spPr>
          <a:xfrm>
            <a:off x="141588" y="1314976"/>
            <a:ext cx="4982862" cy="3175000"/>
          </a:xfrm>
          <a:prstGeom prst="rect">
            <a:avLst/>
          </a:prstGeom>
        </p:spPr>
      </p:pic>
      <p:pic>
        <p:nvPicPr>
          <p:cNvPr id="8" name="Picture 7" descr="Chart, sunburst chart&#10;&#10;Description automatically generated">
            <a:extLst>
              <a:ext uri="{FF2B5EF4-FFF2-40B4-BE49-F238E27FC236}">
                <a16:creationId xmlns:a16="http://schemas.microsoft.com/office/drawing/2014/main" id="{46EB0997-7417-5104-6259-DB5ED5D7FA3E}"/>
              </a:ext>
            </a:extLst>
          </p:cNvPr>
          <p:cNvPicPr>
            <a:picLocks noChangeAspect="1"/>
          </p:cNvPicPr>
          <p:nvPr/>
        </p:nvPicPr>
        <p:blipFill>
          <a:blip r:embed="rId4"/>
          <a:stretch>
            <a:fillRect/>
          </a:stretch>
        </p:blipFill>
        <p:spPr>
          <a:xfrm>
            <a:off x="5249000" y="1193800"/>
            <a:ext cx="3175000" cy="3175000"/>
          </a:xfrm>
          <a:prstGeom prst="rect">
            <a:avLst/>
          </a:prstGeom>
        </p:spPr>
      </p:pic>
    </p:spTree>
    <p:extLst>
      <p:ext uri="{BB962C8B-B14F-4D97-AF65-F5344CB8AC3E}">
        <p14:creationId xmlns:p14="http://schemas.microsoft.com/office/powerpoint/2010/main" val="2762161882"/>
      </p:ext>
    </p:extLst>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1619</Words>
  <Application>Microsoft Office PowerPoint</Application>
  <PresentationFormat>On-screen Show (16:9)</PresentationFormat>
  <Paragraphs>220</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Titillium Web</vt:lpstr>
      <vt:lpstr>Montserrat</vt:lpstr>
      <vt:lpstr>Titillium Web Light</vt:lpstr>
      <vt:lpstr>Times New Roman</vt:lpstr>
      <vt:lpstr>Community Bank Business Plan by Slidesgo</vt:lpstr>
      <vt:lpstr>1_Community Bank Business Plan by Slidesgo</vt:lpstr>
      <vt:lpstr>Social Development Bank Data</vt:lpstr>
      <vt:lpstr>Table of contents</vt:lpstr>
      <vt:lpstr>Dataset  description</vt:lpstr>
      <vt:lpstr>Our Dataset</vt:lpstr>
      <vt:lpstr>Objective</vt:lpstr>
      <vt:lpstr>PowerPoint Presentation</vt:lpstr>
      <vt:lpstr>Descriptive  statistics</vt:lpstr>
      <vt:lpstr>Data Structure</vt:lpstr>
      <vt:lpstr>Budget &amp; Gender</vt:lpstr>
      <vt:lpstr>Data  munging</vt:lpstr>
      <vt:lpstr>Data Preparation</vt:lpstr>
      <vt:lpstr>EDA &amp; visualization</vt:lpstr>
      <vt:lpstr>Did the Social Development Bank (SDB) help promote and enhance the culture of innovation and entrepreneurship (e.g., productive families, small-to-medium enterprise (SME))?</vt:lpstr>
      <vt:lpstr>PowerPoint Presentation</vt:lpstr>
      <vt:lpstr> What are the demands of women from the SDB, and the contribution of women to economy? </vt:lpstr>
      <vt:lpstr>Did the Social Development Bank (SDB) develop products specifically designed for low-income categories?</vt:lpstr>
      <vt:lpstr>Did the Social Development Bank (SDB) develop products specifically designed for low-income categories?</vt:lpstr>
      <vt:lpstr>Did the Social Development Bank (SDB) enable the financial institutions to support the growth in the private sector? </vt:lpstr>
      <vt:lpstr>PowerPoint Presentation</vt:lpstr>
      <vt:lpstr>Key  takeaways</vt:lpstr>
      <vt:lpstr>Key Takeaways</vt:lpstr>
      <vt:lpstr>Challenges &amp; Team 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Bank Business Plan</dc:title>
  <cp:lastModifiedBy>LINA,ALI,MOHAMMED,ALHURI</cp:lastModifiedBy>
  <cp:revision>29</cp:revision>
  <dcterms:modified xsi:type="dcterms:W3CDTF">2022-08-17T05:36:06Z</dcterms:modified>
</cp:coreProperties>
</file>