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3" r:id="rId6"/>
    <p:sldId id="265" r:id="rId7"/>
    <p:sldId id="284" r:id="rId8"/>
    <p:sldId id="287" r:id="rId9"/>
    <p:sldId id="285" r:id="rId10"/>
    <p:sldId id="286" r:id="rId11"/>
    <p:sldId id="260" r:id="rId12"/>
    <p:sldId id="274" r:id="rId13"/>
    <p:sldId id="278" r:id="rId14"/>
    <p:sldId id="272" r:id="rId15"/>
    <p:sldId id="279" r:id="rId16"/>
    <p:sldId id="280" r:id="rId17"/>
    <p:sldId id="281" r:id="rId18"/>
    <p:sldId id="282" r:id="rId19"/>
    <p:sldId id="261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69" autoAdjust="0"/>
  </p:normalViewPr>
  <p:slideViewPr>
    <p:cSldViewPr snapToGrid="0">
      <p:cViewPr varScale="1">
        <p:scale>
          <a:sx n="51" d="100"/>
          <a:sy n="51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0:11:43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3054 92 24575,'-1'1'0,"0"0"0,0 1 0,0-1 0,0 0 0,0 0 0,0 0 0,0 0 0,-1 0 0,1 0 0,0 0 0,-1 0 0,1-1 0,0 1 0,-1 0 0,1-1 0,-1 1 0,1-1 0,-1 0 0,1 1 0,-1-1 0,0 0 0,-2 0 0,1 0 0,-39 7 0,-1-3 0,1-1 0,-1-3 0,-53-5 0,-170-34 0,222 32 0,-364-37 0,271 31 0,-60-2 0,-936 16 0,1103 2 0,-1 0 0,1 2 0,0 2 0,1 0 0,-1 2 0,1 1 0,1 2 0,0 0 0,1 2 0,0 1 0,-27 20 0,37-22 0,0 0 0,1 1 0,0 1 0,1 1 0,1 0 0,0 0 0,1 2 0,-14 25 0,20-31 0,1 0 0,0 1 0,1 0 0,0 0 0,1 1 0,0-1 0,1 1 0,1 0 0,1 0 0,0 0 0,0 0 0,1 0 0,4 26 0,-2-32 0,0-1 0,1 0 0,0 0 0,0 0 0,0 0 0,1 0 0,0-1 0,1 1 0,-1-1 0,1 0 0,0-1 0,0 1 0,1-1 0,0 0 0,0 0 0,0-1 0,1 0 0,-1 0 0,1 0 0,0-1 0,0 0 0,8 2 0,18 6 0,0-2 0,1-1 0,52 5 0,-72-12 0,99 9 0,178-9 0,-127-4 0,-85 2 0,-13 0 0,1 2 0,74 12 0,-31-1 0,0-5 0,122-7 0,-96-2 0,-97 0 0,-1-2 0,1-1 0,44-13 0,-41 7 0,1 3 0,49-3 0,-51 8 0,48-11 0,-52 8 0,27-1 0,0 3 0,98 6 0,-42 0 0,-44 0 0,86-5 0,-156 2 0,0 0 0,0 0 0,0-1 0,-1 0 0,1-1 0,-1 1 0,1-1 0,-1 0 0,0 0 0,0-1 0,0 1 0,0-1 0,-1 0 0,0-1 0,1 1 0,-2-1 0,1 0 0,0 0 0,-1 0 0,4-7 0,5-13 0,0 0 0,-2 0 0,8-31 0,-12 38 0,-1-3-124,0 1 0,-1-1 0,-1-1 0,-1 1 0,-1 0 0,0-1-1,-2 1 1,-1-1 0,0 1 0,-10-36 0,5 37-6702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10:11:36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3382 181 24575,'0'-1'0,"-1"-1"0,1 1 0,-1-1 0,0 1 0,0 0 0,0 0 0,0-1 0,0 1 0,0 0 0,0 0 0,0 0 0,0 0 0,0 0 0,0 0 0,-1 1 0,1-1 0,0 0 0,-1 1 0,1-1 0,-2 0 0,-33-12 0,35 13 0,-93-25 0,-2 5 0,-142-11 0,198 27 0,-931-57 0,-7 56 0,632 6 0,265 0 0,-134 17 0,208-17 0,0 1 0,1-1 0,-1 1 0,1 1 0,-1-1 0,1 1 0,0 0 0,0 1 0,0-1 0,0 1 0,1 1 0,0-1 0,-1 1 0,2-1 0,-1 1 0,0 1 0,1-1 0,-7 12 0,1 4 0,0 0 0,1 1 0,2 0 0,-7 28 0,-6 17 0,15-52 0,-51 170 0,51-160 0,0-1 0,2 1 0,1 0 0,1 0 0,3 44 0,0-61 0,0-1 0,0 1 0,0-1 0,1 0 0,0 0 0,1 0 0,-1-1 0,1 1 0,1-1 0,-1 0 0,1 0 0,0 0 0,0-1 0,1 0 0,0 0 0,0 0 0,7 4 0,16 10 0,0-2 0,48 20 0,-63-30 0,17 6 0,-1-2 0,1-1 0,1-1 0,0-2 0,56 6 0,165-8 0,-252-5 0,220-17 0,32 1 0,-204 14 0,53-8 0,-60 4 0,0 3 0,54 1 0,261 39 0,-272-26 0,18-3 0,144-8 0,-101-2 0,-111-1 0,0-1 0,0-1 0,-1-2 0,58-20 0,-41 12 0,60-11 0,19-3 0,-94 18 0,0 3 0,1 1 0,55-4 0,-74 11 0,0 0 0,0-2 0,27-6 0,-37 6 0,-1 0 0,0-1 0,0 0 0,-1-1 0,1 0 0,0 0 0,-1 0 0,0 0 0,0-1 0,-1 0 0,7-7 0,-2-1 0,0 0 0,0 0 0,-2-1 0,1 0 0,-2-1 0,0 0 0,-1 0 0,0 0 0,-1-1 0,-1 0 0,-1 0 0,3-21 0,-1-23 0,-2-1 0,-6-62 0,0 21 0,3 22-1365,0 46-5461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FCA8B-AB3F-446B-913A-EE1DA40C551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61B1-7AA4-4856-B9B9-A30A4C3C0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7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1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81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0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07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3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65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5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14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44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6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00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93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8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9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61B1-7AA4-4856-B9B9-A30A4C3C09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3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FA09-298E-3B5A-4D8B-027DE8F2B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A867D-2A3F-C004-35EB-9E0901F5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938B-17A9-1F89-7724-4D31869A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FD84-747B-44ED-B366-B7427A95A9F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5C58-962A-C40D-8D3D-F5271682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B80DC-20C3-B4F8-BB09-D6BEE425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65C9-812A-4A59-B426-783064B0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AB3A-3D94-1D00-8AEF-EFC7E212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6D9CE-F627-D62E-6A18-03C20E755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057E-B92E-5251-05C5-ABE19595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FD84-747B-44ED-B366-B7427A95A9F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0800-4D07-A1D9-5598-11DF2907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9EA8-8E98-9EE7-70EE-71F76BB5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65C9-812A-4A59-B426-783064B0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E7058-C547-2FFF-782F-C3BBF5EE6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B79D2-2F36-B995-BA5D-910E8F629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FA5D-AC46-6B64-43AA-727DC0DD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FD84-747B-44ED-B366-B7427A95A9F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7642-53D4-07D8-5539-D1D5A0B1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D334-B9C3-B94A-48FC-7DB20B46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65C9-812A-4A59-B426-783064B0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20E-0908-77D0-9834-293F3060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1EAB-7250-C78B-236F-339A6128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2A68-D1F6-0FD6-933F-BA09F14F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FD84-747B-44ED-B366-B7427A95A9F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3D2A1-C6A5-4C60-305C-6C7C14C4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828D-C376-97E3-03CF-0C2F066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65C9-812A-4A59-B426-783064B0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0DF4-90FF-9CB0-24B6-0243CF5B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BC319-EAE6-BD84-74AB-02244599D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80A7-5347-11CB-E840-8BCBD0F6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FD84-747B-44ED-B366-B7427A95A9F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D712-D6C1-3378-B74A-1996B6E0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D361D-38DA-6578-48F9-9221979E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65C9-812A-4A59-B426-783064B0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CCB9-B326-28C5-F9CE-4F323976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8635-BBE2-ED5A-901D-4EB08BEAC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36331-98F8-5CFD-47B5-31C49EBB8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755B-0C94-3288-742B-74CE9599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FD84-747B-44ED-B366-B7427A95A9F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855D7-01A5-33B3-6EC9-D9C196F7C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B5FE-09A6-C4F9-63DA-52BDB599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65C9-812A-4A59-B426-783064B0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6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25D6-E372-5AF5-55E7-F36577CC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4C712-7536-4A6A-7576-DADB7DEEB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F2121-8BC0-DA00-6DAE-3085EB017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BBC72-CC85-1AA6-D6A2-07830B752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CA339-2129-AFC6-99E9-CE2EC6134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5BEE0-EF8A-AC66-3F56-4E17917A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FD84-747B-44ED-B366-B7427A95A9F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3046F-AF30-59F5-8A95-CDF0B224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365C1-74EC-020C-67C6-A1EF9FED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65C9-812A-4A59-B426-783064B0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7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1399-5234-47A4-EE91-4F966E95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76B2E-3C84-37F5-AFFE-2D5C9C98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FD84-747B-44ED-B366-B7427A95A9F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977B2-27BB-2B18-844E-3150708A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F64F8-0A2D-FC72-AE98-02B09DFA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65C9-812A-4A59-B426-783064B0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C229A-FA6B-E07E-1AE4-92F75393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FD84-747B-44ED-B366-B7427A95A9F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90B42-DF33-AD41-F627-79159109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62281-1DA1-2A6D-FA4E-172A0AC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65C9-812A-4A59-B426-783064B0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9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0066-D75D-B17F-39CF-F3CF9F2A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24F6-0565-4D54-F2B8-EA20EEF4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BE01-E745-A6DE-FC0B-9E8FB3AD6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BBFD9-1BC7-6087-AA09-F57E5F10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FD84-747B-44ED-B366-B7427A95A9F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26DE2-CF5E-2A4D-DE43-4367B88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53125-B193-534C-812F-D1A4D78B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65C9-812A-4A59-B426-783064B0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01BF-5A0D-3D3A-54B8-2284F14F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EA82D-C5F6-6FEC-267C-05E9A54AD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11D5E-BE01-6933-A5C8-6D8A190AB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1C0CC-B757-8C78-50BF-9A201666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FD84-747B-44ED-B366-B7427A95A9F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33C5B-5D1F-5C53-4583-079BAFA6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FEEE-09C7-26F0-F768-2A8D8113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65C9-812A-4A59-B426-783064B0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D8CFE-915F-F706-9701-EE3D031F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4B2C-0AA7-18B8-2DE0-81D49CA9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43B8-5A09-F992-02AE-8EECA21F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FD84-747B-44ED-B366-B7427A95A9FC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1D52-DF56-61BA-2C15-A2DD31C84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1236-3C52-1349-F884-8630C110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65C9-812A-4A59-B426-783064B06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2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y.oschina.net/u/4067628/blog/3234607" TargetMode="External"/><Relationship Id="rId2" Type="http://schemas.openxmlformats.org/officeDocument/2006/relationships/hyperlink" Target="https://github.com/tensorflow/models/blob/master/research/object_detection/g3doc/tf2_detection_zoo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icknochnac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34C12E-14FB-40FA-A869-A5DC1CB6C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License plate detection and recognition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5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9FC49-7DFF-4F54-B89C-5DC68F74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Detection Module – Results – Failure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D0ACCA71-9FD8-4471-9A5F-FEC5C0813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715047" y="2763199"/>
            <a:ext cx="4761905" cy="2476190"/>
          </a:xfrm>
        </p:spPr>
      </p:pic>
    </p:spTree>
    <p:extLst>
      <p:ext uri="{BB962C8B-B14F-4D97-AF65-F5344CB8AC3E}">
        <p14:creationId xmlns:p14="http://schemas.microsoft.com/office/powerpoint/2010/main" val="261361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672C7A-E7B4-4EBF-915D-B032AEC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Recognition Module – Characteristics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8003E6-7802-486A-9199-FC3592AB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Well-known problem</a:t>
            </a:r>
          </a:p>
          <a:p>
            <a:r>
              <a:rPr lang="en-US" dirty="0"/>
              <a:t>Custom architecture – training from scratch</a:t>
            </a:r>
          </a:p>
          <a:p>
            <a:r>
              <a:rPr lang="en-US" dirty="0"/>
              <a:t>Problem with normalization</a:t>
            </a:r>
          </a:p>
          <a:p>
            <a:r>
              <a:rPr lang="en-US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52828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672C7A-E7B4-4EBF-915D-B032AEC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Recognition Module – Data Preparation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F2D2E0A4-0F65-44AC-AA77-75869A9D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1" y="1459818"/>
            <a:ext cx="4791075" cy="1085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9AFAF49C-D5B5-4556-B633-1C8732269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97" y="3173319"/>
            <a:ext cx="4821174" cy="1085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F6A87D6D-AACA-47A3-BF89-3E09BC70D6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5" t="9151" r="1630" b="22262"/>
          <a:stretch/>
        </p:blipFill>
        <p:spPr>
          <a:xfrm>
            <a:off x="2498857" y="4886820"/>
            <a:ext cx="6349054" cy="1423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B1CEB7B8-60A6-4C35-A369-AF85159F94BC}"/>
              </a:ext>
            </a:extLst>
          </p:cNvPr>
          <p:cNvCxnSpPr>
            <a:cxnSpLocks/>
          </p:cNvCxnSpPr>
          <p:nvPr/>
        </p:nvCxnSpPr>
        <p:spPr>
          <a:xfrm>
            <a:off x="5673384" y="2625505"/>
            <a:ext cx="0" cy="46172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52784455-D3C9-4310-AC48-98E6A0078A38}"/>
              </a:ext>
            </a:extLst>
          </p:cNvPr>
          <p:cNvCxnSpPr>
            <a:cxnSpLocks/>
          </p:cNvCxnSpPr>
          <p:nvPr/>
        </p:nvCxnSpPr>
        <p:spPr>
          <a:xfrm>
            <a:off x="5673384" y="4326048"/>
            <a:ext cx="0" cy="46172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BlokTextu 15">
            <a:extLst>
              <a:ext uri="{FF2B5EF4-FFF2-40B4-BE49-F238E27FC236}">
                <a16:creationId xmlns:a16="http://schemas.microsoft.com/office/drawing/2014/main" id="{7B26F08E-1642-4C18-802F-CA580358166C}"/>
              </a:ext>
            </a:extLst>
          </p:cNvPr>
          <p:cNvSpPr txBox="1"/>
          <p:nvPr/>
        </p:nvSpPr>
        <p:spPr>
          <a:xfrm>
            <a:off x="336455" y="3454634"/>
            <a:ext cx="138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Contour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7FCB59EB-AF87-4218-9EC5-9DCCF36F71AB}"/>
              </a:ext>
            </a:extLst>
          </p:cNvPr>
          <p:cNvSpPr txBox="1"/>
          <p:nvPr/>
        </p:nvSpPr>
        <p:spPr>
          <a:xfrm>
            <a:off x="336454" y="1741133"/>
            <a:ext cx="138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Crop</a:t>
            </a:r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36D6AD6D-34B7-4C3F-825B-3673ACA7158E}"/>
              </a:ext>
            </a:extLst>
          </p:cNvPr>
          <p:cNvSpPr txBox="1"/>
          <p:nvPr/>
        </p:nvSpPr>
        <p:spPr>
          <a:xfrm>
            <a:off x="336455" y="5336932"/>
            <a:ext cx="146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382222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672C7A-E7B4-4EBF-915D-B032AEC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Recognition Module – Simple Architecture</a:t>
            </a:r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D49CF130-0C5C-4C76-912E-31A48D184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46"/>
          <a:stretch/>
        </p:blipFill>
        <p:spPr>
          <a:xfrm>
            <a:off x="838200" y="1272350"/>
            <a:ext cx="5341004" cy="5051451"/>
          </a:xfrm>
        </p:spPr>
      </p:pic>
      <p:pic>
        <p:nvPicPr>
          <p:cNvPr id="10" name="Zástupný objekt pre obsah 8">
            <a:extLst>
              <a:ext uri="{FF2B5EF4-FFF2-40B4-BE49-F238E27FC236}">
                <a16:creationId xmlns:a16="http://schemas.microsoft.com/office/drawing/2014/main" id="{C63C4B54-8AD3-4BC5-B506-F156AF1E59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5" t="58219" r="11051" b="-1"/>
          <a:stretch/>
        </p:blipFill>
        <p:spPr>
          <a:xfrm>
            <a:off x="7225040" y="2435382"/>
            <a:ext cx="4074815" cy="3888419"/>
          </a:xfrm>
          <a:prstGeom prst="rect">
            <a:avLst/>
          </a:prstGeom>
        </p:spPr>
      </p:pic>
      <p:cxnSp>
        <p:nvCxnSpPr>
          <p:cNvPr id="12" name="Spojnica: zalomená 11">
            <a:extLst>
              <a:ext uri="{FF2B5EF4-FFF2-40B4-BE49-F238E27FC236}">
                <a16:creationId xmlns:a16="http://schemas.microsoft.com/office/drawing/2014/main" id="{C639AF9D-8881-480D-83D6-07654B5EF17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 flipH="1" flipV="1">
            <a:off x="4441365" y="1502719"/>
            <a:ext cx="3888419" cy="5753746"/>
          </a:xfrm>
          <a:prstGeom prst="bentConnector5">
            <a:avLst>
              <a:gd name="adj1" fmla="val -5879"/>
              <a:gd name="adj2" fmla="val 55502"/>
              <a:gd name="adj3" fmla="val 1161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672C7A-E7B4-4EBF-915D-B032AEC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Recognition Module – Simple Architecture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B82BB3FD-6E84-42C8-AD9E-35A099457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5" y="1989498"/>
            <a:ext cx="3997466" cy="2879004"/>
          </a:xfr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7F80AFAE-1081-4722-8D70-0FDB688675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91" y="1346702"/>
            <a:ext cx="7349854" cy="47834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Písanie rukou 8">
                <a:extLst>
                  <a:ext uri="{FF2B5EF4-FFF2-40B4-BE49-F238E27FC236}">
                    <a16:creationId xmlns:a16="http://schemas.microsoft.com/office/drawing/2014/main" id="{7CF9F703-D977-40DF-99DF-3CB936C3467E}"/>
                  </a:ext>
                </a:extLst>
              </p14:cNvPr>
              <p14:cNvContentPartPr/>
              <p14:nvPr/>
            </p14:nvContentPartPr>
            <p14:xfrm>
              <a:off x="8571515" y="1376111"/>
              <a:ext cx="1155240" cy="259560"/>
            </p14:xfrm>
          </p:contentPart>
        </mc:Choice>
        <mc:Fallback xmlns="">
          <p:pic>
            <p:nvPicPr>
              <p:cNvPr id="9" name="Písanie rukou 8">
                <a:extLst>
                  <a:ext uri="{FF2B5EF4-FFF2-40B4-BE49-F238E27FC236}">
                    <a16:creationId xmlns:a16="http://schemas.microsoft.com/office/drawing/2014/main" id="{7CF9F703-D977-40DF-99DF-3CB936C346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53515" y="1358111"/>
                <a:ext cx="1190880" cy="2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05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672C7A-E7B4-4EBF-915D-B032AEC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Recognition Module – LeNet Architecture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5EE7BC5C-421C-4648-AB2F-48331468E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71"/>
          <a:stretch/>
        </p:blipFill>
        <p:spPr>
          <a:xfrm>
            <a:off x="605933" y="1267485"/>
            <a:ext cx="5805536" cy="5056317"/>
          </a:xfrm>
        </p:spPr>
      </p:pic>
      <p:cxnSp>
        <p:nvCxnSpPr>
          <p:cNvPr id="12" name="Spojnica: zalomená 11">
            <a:extLst>
              <a:ext uri="{FF2B5EF4-FFF2-40B4-BE49-F238E27FC236}">
                <a16:creationId xmlns:a16="http://schemas.microsoft.com/office/drawing/2014/main" id="{C639AF9D-8881-480D-83D6-07654B5EF1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41365" y="1502719"/>
            <a:ext cx="3888419" cy="5753746"/>
          </a:xfrm>
          <a:prstGeom prst="bentConnector5">
            <a:avLst>
              <a:gd name="adj1" fmla="val -5879"/>
              <a:gd name="adj2" fmla="val 55502"/>
              <a:gd name="adj3" fmla="val 1161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Zástupný objekt pre obsah 6">
            <a:extLst>
              <a:ext uri="{FF2B5EF4-FFF2-40B4-BE49-F238E27FC236}">
                <a16:creationId xmlns:a16="http://schemas.microsoft.com/office/drawing/2014/main" id="{106A84D0-5023-4DEA-840B-BF8D70CB9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5" t="58167" r="12410"/>
          <a:stretch/>
        </p:blipFill>
        <p:spPr>
          <a:xfrm>
            <a:off x="7089992" y="2435382"/>
            <a:ext cx="4344911" cy="39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2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672C7A-E7B4-4EBF-915D-B032AEC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Recognition Module – LeNet Architecture</a:t>
            </a:r>
          </a:p>
        </p:txBody>
      </p:sp>
      <p:pic>
        <p:nvPicPr>
          <p:cNvPr id="9" name="Zástupný objekt pre obsah 8">
            <a:extLst>
              <a:ext uri="{FF2B5EF4-FFF2-40B4-BE49-F238E27FC236}">
                <a16:creationId xmlns:a16="http://schemas.microsoft.com/office/drawing/2014/main" id="{D513A9EB-C8B9-4625-812C-0B958CB2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3" y="2425500"/>
            <a:ext cx="4236294" cy="3051010"/>
          </a:xfr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2060E2EC-5780-4F57-928D-8AA88619C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25" y="1546061"/>
            <a:ext cx="7390472" cy="48098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Písanie rukou 12">
                <a:extLst>
                  <a:ext uri="{FF2B5EF4-FFF2-40B4-BE49-F238E27FC236}">
                    <a16:creationId xmlns:a16="http://schemas.microsoft.com/office/drawing/2014/main" id="{6D9DC463-0DE5-4E01-AE21-8A4D5AECC0B3}"/>
                  </a:ext>
                </a:extLst>
              </p14:cNvPr>
              <p14:cNvContentPartPr/>
              <p14:nvPr/>
            </p14:nvContentPartPr>
            <p14:xfrm>
              <a:off x="8571515" y="1526951"/>
              <a:ext cx="1252440" cy="345960"/>
            </p14:xfrm>
          </p:contentPart>
        </mc:Choice>
        <mc:Fallback xmlns="">
          <p:pic>
            <p:nvPicPr>
              <p:cNvPr id="13" name="Písanie rukou 12">
                <a:extLst>
                  <a:ext uri="{FF2B5EF4-FFF2-40B4-BE49-F238E27FC236}">
                    <a16:creationId xmlns:a16="http://schemas.microsoft.com/office/drawing/2014/main" id="{6D9DC463-0DE5-4E01-AE21-8A4D5AECC0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53875" y="1508951"/>
                <a:ext cx="1288080" cy="3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75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672C7A-E7B4-4EBF-915D-B032AEC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Recognition Module – Complex Architecture</a:t>
            </a:r>
          </a:p>
        </p:txBody>
      </p:sp>
      <p:cxnSp>
        <p:nvCxnSpPr>
          <p:cNvPr id="12" name="Spojnica: zalomená 11">
            <a:extLst>
              <a:ext uri="{FF2B5EF4-FFF2-40B4-BE49-F238E27FC236}">
                <a16:creationId xmlns:a16="http://schemas.microsoft.com/office/drawing/2014/main" id="{C639AF9D-8881-480D-83D6-07654B5EF17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 flipH="1" flipV="1">
            <a:off x="1932955" y="1765437"/>
            <a:ext cx="4237794" cy="4088296"/>
          </a:xfrm>
          <a:prstGeom prst="bentConnector5">
            <a:avLst>
              <a:gd name="adj1" fmla="val -5394"/>
              <a:gd name="adj2" fmla="val 50000"/>
              <a:gd name="adj3" fmla="val 1053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ok 7">
            <a:extLst>
              <a:ext uri="{FF2B5EF4-FFF2-40B4-BE49-F238E27FC236}">
                <a16:creationId xmlns:a16="http://schemas.microsoft.com/office/drawing/2014/main" id="{83731F2A-3584-4F63-BE94-44A02C51B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75"/>
          <a:stretch/>
        </p:blipFill>
        <p:spPr>
          <a:xfrm>
            <a:off x="17598" y="1353090"/>
            <a:ext cx="3980212" cy="4575392"/>
          </a:xfrm>
          <a:prstGeom prst="rect">
            <a:avLst/>
          </a:prstGeom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31322BC1-A972-401F-B98E-C03D99C9D7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6" t="72500" r="6751"/>
          <a:stretch/>
        </p:blipFill>
        <p:spPr>
          <a:xfrm>
            <a:off x="8194190" y="1943069"/>
            <a:ext cx="3754418" cy="4070627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9971FDED-93A4-498E-82FA-668C1A30C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21" b="30353"/>
          <a:stretch/>
        </p:blipFill>
        <p:spPr>
          <a:xfrm>
            <a:off x="4105894" y="1690688"/>
            <a:ext cx="3980212" cy="4575390"/>
          </a:xfrm>
          <a:prstGeom prst="rect">
            <a:avLst/>
          </a:prstGeom>
        </p:spPr>
      </p:pic>
      <p:cxnSp>
        <p:nvCxnSpPr>
          <p:cNvPr id="22" name="Spojnica: zalomená 21">
            <a:extLst>
              <a:ext uri="{FF2B5EF4-FFF2-40B4-BE49-F238E27FC236}">
                <a16:creationId xmlns:a16="http://schemas.microsoft.com/office/drawing/2014/main" id="{EEEFCEA1-EB29-41ED-8E94-49B4D5E1AB85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rot="5400000" flipH="1" flipV="1">
            <a:off x="5922194" y="2116874"/>
            <a:ext cx="4323009" cy="3975399"/>
          </a:xfrm>
          <a:prstGeom prst="bentConnector5">
            <a:avLst>
              <a:gd name="adj1" fmla="val -5288"/>
              <a:gd name="adj2" fmla="val 51420"/>
              <a:gd name="adj3" fmla="val 1117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05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672C7A-E7B4-4EBF-915D-B032AEC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Recognition Module – Complex Architecture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0434347E-8BFC-4B6D-AE3E-65EEA8550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" t="5891" r="7357" b="5107"/>
          <a:stretch/>
        </p:blipFill>
        <p:spPr>
          <a:xfrm>
            <a:off x="129209" y="1929177"/>
            <a:ext cx="3948056" cy="2999646"/>
          </a:xfr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6D839390-B3F2-4320-998F-B24456D2C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74" y="1690688"/>
            <a:ext cx="6115050" cy="2143125"/>
          </a:xfrm>
          <a:prstGeom prst="rect">
            <a:avLst/>
          </a:prstGeom>
        </p:spPr>
      </p:pic>
      <p:sp>
        <p:nvSpPr>
          <p:cNvPr id="13" name="BlokTextu 12">
            <a:extLst>
              <a:ext uri="{FF2B5EF4-FFF2-40B4-BE49-F238E27FC236}">
                <a16:creationId xmlns:a16="http://schemas.microsoft.com/office/drawing/2014/main" id="{B7E969CF-5CB2-4D7C-92B7-0F15D7B227E4}"/>
              </a:ext>
            </a:extLst>
          </p:cNvPr>
          <p:cNvSpPr txBox="1"/>
          <p:nvPr/>
        </p:nvSpPr>
        <p:spPr>
          <a:xfrm>
            <a:off x="6090690" y="4021609"/>
            <a:ext cx="4227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Prediction: RJ33CA395</a:t>
            </a:r>
            <a:r>
              <a:rPr lang="en-US" sz="3200" b="1" dirty="0">
                <a:solidFill>
                  <a:srgbClr val="FF000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728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52AC21-B898-410C-BB9D-7745A837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714" y="2612170"/>
            <a:ext cx="7792572" cy="1633660"/>
          </a:xfrm>
        </p:spPr>
        <p:txBody>
          <a:bodyPr>
            <a:normAutofit/>
          </a:bodyPr>
          <a:lstStyle/>
          <a:p>
            <a:r>
              <a:rPr lang="en-US" sz="8000" dirty="0"/>
              <a:t>5 Real-Time Demo</a:t>
            </a:r>
          </a:p>
        </p:txBody>
      </p:sp>
    </p:spTree>
    <p:extLst>
      <p:ext uri="{BB962C8B-B14F-4D97-AF65-F5344CB8AC3E}">
        <p14:creationId xmlns:p14="http://schemas.microsoft.com/office/powerpoint/2010/main" val="368028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34A39D-E7F3-4F29-B7BF-50F43D9A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Our Goals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DC7D37-C469-46F5-B659-40DAB734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practical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 with various approaches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model architectures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Gain experience</a:t>
            </a:r>
          </a:p>
        </p:txBody>
      </p:sp>
    </p:spTree>
    <p:extLst>
      <p:ext uri="{BB962C8B-B14F-4D97-AF65-F5344CB8AC3E}">
        <p14:creationId xmlns:p14="http://schemas.microsoft.com/office/powerpoint/2010/main" val="840085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B129DD-93D7-40FF-AA8A-BD89EDCD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Conclusion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780118-A256-4062-BB6E-EE2CF4CC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implementation</a:t>
            </a:r>
          </a:p>
          <a:p>
            <a:r>
              <a:rPr lang="en-US" dirty="0"/>
              <a:t>Use-case for each</a:t>
            </a:r>
          </a:p>
          <a:p>
            <a:r>
              <a:rPr lang="en-US" dirty="0"/>
              <a:t>Difficult to debug</a:t>
            </a:r>
          </a:p>
          <a:p>
            <a:r>
              <a:rPr lang="en-US" dirty="0"/>
              <a:t>Inventing wheel</a:t>
            </a:r>
          </a:p>
        </p:txBody>
      </p:sp>
    </p:spTree>
    <p:extLst>
      <p:ext uri="{BB962C8B-B14F-4D97-AF65-F5344CB8AC3E}">
        <p14:creationId xmlns:p14="http://schemas.microsoft.com/office/powerpoint/2010/main" val="294964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50BABC-C6CE-46FE-BD88-E1E4CAE9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Thank you for your attention!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C052558-2824-46C9-8B57-09FD5DB1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851"/>
            <a:ext cx="10515600" cy="403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Sources: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hlinkClick r:id="rId2"/>
              </a:rPr>
              <a:t>https://github.com/tensorflow/models/blob/master/research/object_detection/g3doc/tf2_detection_zoo.md</a:t>
            </a:r>
            <a:endParaRPr lang="en-US" sz="2000" dirty="0"/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hlinkClick r:id="rId3"/>
              </a:rPr>
              <a:t>https://my.oschina.net/u/4067628/blog/3234607</a:t>
            </a:r>
            <a:endParaRPr lang="en-US" sz="2000" dirty="0"/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hlinkClick r:id="rId4"/>
              </a:rPr>
              <a:t>https://github.com/nicknochnack</a:t>
            </a:r>
            <a:endParaRPr lang="en-US" sz="2000" dirty="0"/>
          </a:p>
          <a:p>
            <a:pPr marL="514350" indent="-514350">
              <a:buFont typeface="+mj-lt"/>
              <a:buAutoNum type="arabicParenR"/>
            </a:pPr>
            <a:endParaRPr lang="en-US" sz="2000" dirty="0"/>
          </a:p>
          <a:p>
            <a:pPr marL="514350" indent="-514350">
              <a:buFont typeface="+mj-lt"/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603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91CDEC-C235-4D34-9925-109335B8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Project Outline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763774F4-42B3-4884-90A7-4EBAB9A4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812" y="1825625"/>
            <a:ext cx="8372376" cy="4351338"/>
          </a:xfrm>
        </p:spPr>
      </p:pic>
    </p:spTree>
    <p:extLst>
      <p:ext uri="{BB962C8B-B14F-4D97-AF65-F5344CB8AC3E}">
        <p14:creationId xmlns:p14="http://schemas.microsoft.com/office/powerpoint/2010/main" val="85631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9FC49-7DFF-4F54-B89C-5DC68F74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Detection Module – Characteristics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532CCE-82C9-4A68-BD21-773924BE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Pre-trained detection model</a:t>
            </a:r>
          </a:p>
          <a:p>
            <a:pPr lvl="1"/>
            <a:r>
              <a:rPr lang="en-US" dirty="0"/>
              <a:t>Easy comparison</a:t>
            </a:r>
          </a:p>
          <a:p>
            <a:pPr lvl="1"/>
            <a:r>
              <a:rPr lang="en-US" dirty="0"/>
              <a:t>Speed essential</a:t>
            </a:r>
          </a:p>
          <a:p>
            <a:r>
              <a:rPr lang="en-US" dirty="0"/>
              <a:t>Simple LP dataset</a:t>
            </a:r>
          </a:p>
          <a:p>
            <a:r>
              <a:rPr lang="en-US" dirty="0"/>
              <a:t>SSD MobileNet v2</a:t>
            </a: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C78ABE66-C7C4-41DF-A76A-30ECB5DB8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94" y="1355464"/>
            <a:ext cx="6617197" cy="54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0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9FC49-7DFF-4F54-B89C-5DC68F74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Detection Module – MobileNet v2 SSD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8D9EEA0C-AF64-494C-8A5F-F08D63BE0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6" b="16612"/>
          <a:stretch/>
        </p:blipFill>
        <p:spPr>
          <a:xfrm>
            <a:off x="3232868" y="1463040"/>
            <a:ext cx="5726264" cy="4927821"/>
          </a:xfrm>
        </p:spPr>
      </p:pic>
    </p:spTree>
    <p:extLst>
      <p:ext uri="{BB962C8B-B14F-4D97-AF65-F5344CB8AC3E}">
        <p14:creationId xmlns:p14="http://schemas.microsoft.com/office/powerpoint/2010/main" val="217243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9FC49-7DFF-4F54-B89C-5DC68F74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Detection Module – Results – Success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FCF54AA5-2303-4744-9A12-95EC58906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7" t="3533" r="1636" b="13149"/>
          <a:stretch/>
        </p:blipFill>
        <p:spPr>
          <a:xfrm>
            <a:off x="2481430" y="1367959"/>
            <a:ext cx="7229140" cy="5206172"/>
          </a:xfrm>
        </p:spPr>
      </p:pic>
    </p:spTree>
    <p:extLst>
      <p:ext uri="{BB962C8B-B14F-4D97-AF65-F5344CB8AC3E}">
        <p14:creationId xmlns:p14="http://schemas.microsoft.com/office/powerpoint/2010/main" val="68152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9FC49-7DFF-4F54-B89C-5DC68F74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Detection Module – Results – Success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96ABFBB0-9DE8-47D2-AEFE-620369E73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t="3842" r="1806" b="10713"/>
          <a:stretch/>
        </p:blipFill>
        <p:spPr>
          <a:xfrm>
            <a:off x="1889760" y="1487980"/>
            <a:ext cx="8412480" cy="5004895"/>
          </a:xfrm>
        </p:spPr>
      </p:pic>
    </p:spTree>
    <p:extLst>
      <p:ext uri="{BB962C8B-B14F-4D97-AF65-F5344CB8AC3E}">
        <p14:creationId xmlns:p14="http://schemas.microsoft.com/office/powerpoint/2010/main" val="390488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9FC49-7DFF-4F54-B89C-5DC68F74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Detection Module – Results – Success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64E8DD12-8F81-4094-9A8B-9D7324304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715047" y="2585421"/>
            <a:ext cx="4761905" cy="2831746"/>
          </a:xfrm>
        </p:spPr>
      </p:pic>
    </p:spTree>
    <p:extLst>
      <p:ext uri="{BB962C8B-B14F-4D97-AF65-F5344CB8AC3E}">
        <p14:creationId xmlns:p14="http://schemas.microsoft.com/office/powerpoint/2010/main" val="263408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9FC49-7DFF-4F54-B89C-5DC68F74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Detection Module – Results – Failure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F3372D62-7C92-4973-AB9B-F50505FAA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2" t="3006" r="1778" b="9306"/>
          <a:stretch/>
        </p:blipFill>
        <p:spPr>
          <a:xfrm>
            <a:off x="2425849" y="1467050"/>
            <a:ext cx="7340302" cy="5025825"/>
          </a:xfrm>
        </p:spPr>
      </p:pic>
    </p:spTree>
    <p:extLst>
      <p:ext uri="{BB962C8B-B14F-4D97-AF65-F5344CB8AC3E}">
        <p14:creationId xmlns:p14="http://schemas.microsoft.com/office/powerpoint/2010/main" val="131978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244</Words>
  <Application>Microsoft Office PowerPoint</Application>
  <PresentationFormat>Widescreen</PresentationFormat>
  <Paragraphs>66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License plate detection and recognition system</vt:lpstr>
      <vt:lpstr>1 Our Goals</vt:lpstr>
      <vt:lpstr>2 Project Outline</vt:lpstr>
      <vt:lpstr>3 Detection Module – Characteristics</vt:lpstr>
      <vt:lpstr>3 Detection Module – MobileNet v2 SSD</vt:lpstr>
      <vt:lpstr>3 Detection Module – Results – Success</vt:lpstr>
      <vt:lpstr>3 Detection Module – Results – Success</vt:lpstr>
      <vt:lpstr>3 Detection Module – Results – Success</vt:lpstr>
      <vt:lpstr>3 Detection Module – Results – Failure</vt:lpstr>
      <vt:lpstr>3 Detection Module – Results – Failure</vt:lpstr>
      <vt:lpstr>4 Recognition Module – Characteristics</vt:lpstr>
      <vt:lpstr>4 Recognition Module – Data Preparation</vt:lpstr>
      <vt:lpstr>4 Recognition Module – Simple Architecture</vt:lpstr>
      <vt:lpstr>4 Recognition Module – Simple Architecture</vt:lpstr>
      <vt:lpstr>4 Recognition Module – LeNet Architecture</vt:lpstr>
      <vt:lpstr>4 Recognition Module – LeNet Architecture</vt:lpstr>
      <vt:lpstr>4 Recognition Module – Complex Architecture</vt:lpstr>
      <vt:lpstr>4 Recognition Module – Complex Architecture</vt:lpstr>
      <vt:lpstr>5 Real-Time Demo</vt:lpstr>
      <vt:lpstr>6 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filodami@outlook.com</dc:creator>
  <cp:lastModifiedBy>LINA,ALI,MOHAMMED,ALHURI</cp:lastModifiedBy>
  <cp:revision>6</cp:revision>
  <dcterms:created xsi:type="dcterms:W3CDTF">2022-04-04T03:45:17Z</dcterms:created>
  <dcterms:modified xsi:type="dcterms:W3CDTF">2022-08-05T18:59:44Z</dcterms:modified>
</cp:coreProperties>
</file>