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1"/>
  </p:sldMasterIdLst>
  <p:notesMasterIdLst>
    <p:notesMasterId r:id="rId21"/>
  </p:notesMasterIdLst>
  <p:sldIdLst>
    <p:sldId id="256" r:id="rId2"/>
    <p:sldId id="283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8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FA1-FF5A-438B-9C5E-BDFBE4A5227F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1243-D2CE-45C0-8742-1A9623985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7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main() function in any C program can take multiple arguments; </a:t>
            </a:r>
            <a:r>
              <a:rPr lang="en-US" dirty="0" err="1"/>
              <a:t>argc</a:t>
            </a:r>
            <a:r>
              <a:rPr lang="en-US" dirty="0"/>
              <a:t> holds the count of the number of arguments, **</a:t>
            </a:r>
            <a:r>
              <a:rPr lang="en-US" dirty="0" err="1"/>
              <a:t>argv</a:t>
            </a:r>
            <a:r>
              <a:rPr lang="en-US" dirty="0"/>
              <a:t> is a array of arguments which are considered character by C.  Any type conversion is the programmers responsibility.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code injection is typically shell code, that can be injected directly with an attack string, or store in memory such as an environment variable.</a:t>
            </a:r>
          </a:p>
          <a:p>
            <a:endParaRPr lang="en-US" dirty="0"/>
          </a:p>
          <a:p>
            <a:r>
              <a:rPr lang="en-US" dirty="0"/>
              <a:t>Special Note; this type of attack is more difficult because of ASLR (Address Space Layout Randomization) and by turning on stack protection with the –</a:t>
            </a:r>
            <a:r>
              <a:rPr lang="en-US" dirty="0" err="1"/>
              <a:t>fstack</a:t>
            </a:r>
            <a:r>
              <a:rPr lang="en-US" dirty="0"/>
              <a:t>-protector or –</a:t>
            </a:r>
            <a:r>
              <a:rPr lang="en-US" dirty="0" err="1"/>
              <a:t>fstack</a:t>
            </a:r>
            <a:r>
              <a:rPr lang="en-US" dirty="0"/>
              <a:t>-protector-all compiler flag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compiler options –Wall or –</a:t>
            </a:r>
            <a:r>
              <a:rPr lang="en-US" dirty="0" err="1"/>
              <a:t>Wformat</a:t>
            </a:r>
            <a:r>
              <a:rPr lang="en-US" dirty="0"/>
              <a:t> will cause the GCC compiler to check that the number of format modifiers matches the number of variables passed to a formatted output function.  This produces a compiler warning, but may also prevent to program from compiling.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Exploits of overflow conditions can be used to cause SIGSEGV (segmentation faults) in the case where the overflow arithmetic is used to allocate or re-allocate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6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9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Note; this class is declared as final.  This means that NO OTHER class can be derived from the </a:t>
            </a:r>
            <a:r>
              <a:rPr lang="en-US" dirty="0" err="1"/>
              <a:t>CheckingAccount</a:t>
            </a:r>
            <a:r>
              <a:rPr lang="en-US" dirty="0"/>
              <a:t> class.  This has two purposes … 1) By design of the system, making this class final means conceptually there are no other types of checking accounts and 2) it protects this class from known Java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8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79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17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7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1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3C3CF5A-3003-4521-A52F-E7392B887E50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7338032-38F2-4D0A-B341-98D9F9DAC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sei.cmu.edu/confluence/display/c/MEM31-C.+Free+dynamically+allocated+memory+when+no+longer+needed" TargetMode="External"/><Relationship Id="rId3" Type="http://schemas.openxmlformats.org/officeDocument/2006/relationships/hyperlink" Target="https://wiki.sei.cmu.edu/confluence/display/c/STR32-C.+Do+not+pass+a+non-null-terminated+character+sequence+to+a+library+function+that+expects+a+string" TargetMode="External"/><Relationship Id="rId7" Type="http://schemas.openxmlformats.org/officeDocument/2006/relationships/hyperlink" Target="https://wiki.sei.cmu.edu/confluence/display/c/MEM30-C.+Do+not+access+freed+memory" TargetMode="External"/><Relationship Id="rId2" Type="http://schemas.openxmlformats.org/officeDocument/2006/relationships/hyperlink" Target="https://wiki.sei.cmu.edu/confluence/display/c/STR31-C.+Guarantee+that+storage+for+strings+has+sufficient+space+for+character+data+and+the+null+termin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sei.cmu.edu/confluence/display/c/FIO30-C.+Exclude+user+input+from+format+strings" TargetMode="External"/><Relationship Id="rId5" Type="http://schemas.openxmlformats.org/officeDocument/2006/relationships/hyperlink" Target="https://wiki.sei.cmu.edu/confluence/display/c/INT32-C.+Ensure+that+operations+on+signed+integers+do+not+result+in+overflow" TargetMode="External"/><Relationship Id="rId4" Type="http://schemas.openxmlformats.org/officeDocument/2006/relationships/hyperlink" Target="https://wiki.sei.cmu.edu/confluence/display/c/INT30-C.+Ensure+that+unsigned+integer+operations+do+not+wra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owtodoinjava.com/best-practices/5-class-design-principles-solid-in-jav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6E42-DF95-4283-A8AF-61E67F8D5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Coding – 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C2CF-C741-42F7-A7B2-56F107D13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Joseph Patarcity</a:t>
            </a:r>
          </a:p>
          <a:p>
            <a:r>
              <a:rPr lang="en-US" i="1" dirty="0"/>
              <a:t>joseph.patarcity@rutgers.edu</a:t>
            </a:r>
          </a:p>
        </p:txBody>
      </p:sp>
    </p:spTree>
    <p:extLst>
      <p:ext uri="{BB962C8B-B14F-4D97-AF65-F5344CB8AC3E}">
        <p14:creationId xmlns:p14="http://schemas.microsoft.com/office/powerpoint/2010/main" val="23656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3B79-BA8A-42A5-9623-74F4894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8717-AB5E-4BCB-A2D3-7779AA7B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Integer overflow occurs when that maximum value for a type is stored in a variable of  that type.</a:t>
            </a:r>
          </a:p>
          <a:p>
            <a:pPr lvl="1"/>
            <a:r>
              <a:rPr lang="en-US" dirty="0"/>
              <a:t>This is considered undefined behavior because it depends on the compiler implementation to determine the result of an overflow operation.</a:t>
            </a:r>
          </a:p>
          <a:p>
            <a:pPr lvl="1"/>
            <a:r>
              <a:rPr lang="en-US" dirty="0"/>
              <a:t>A post-overflow integer overflow check is not always reliable because on some compilers the result may be the MIN value for a type, while on others it may be the MAX value for the type when an overflow occurs.</a:t>
            </a:r>
          </a:p>
          <a:p>
            <a:r>
              <a:rPr lang="en-US" dirty="0"/>
              <a:t>For unsigned integer overflows, the </a:t>
            </a:r>
            <a:r>
              <a:rPr lang="en-US" dirty="0" err="1"/>
              <a:t>gcc</a:t>
            </a:r>
            <a:r>
              <a:rPr lang="en-US" dirty="0"/>
              <a:t> compiler will set the resultant value to ZERO.</a:t>
            </a:r>
          </a:p>
          <a:p>
            <a:r>
              <a:rPr lang="en-US" dirty="0"/>
              <a:t>For signed integer overflows, the </a:t>
            </a:r>
            <a:r>
              <a:rPr lang="en-US" dirty="0" err="1"/>
              <a:t>gcc</a:t>
            </a:r>
            <a:r>
              <a:rPr lang="en-US" dirty="0"/>
              <a:t> compiler will set the value to the smallest number that can be stored in a signed integer.</a:t>
            </a:r>
          </a:p>
          <a:p>
            <a:r>
              <a:rPr lang="en-US" dirty="0"/>
              <a:t>For signed/unsigned long, the overflow behavior is the same as with signed/unsigned integers.</a:t>
            </a:r>
          </a:p>
        </p:txBody>
      </p:sp>
    </p:spTree>
    <p:extLst>
      <p:ext uri="{BB962C8B-B14F-4D97-AF65-F5344CB8AC3E}">
        <p14:creationId xmlns:p14="http://schemas.microsoft.com/office/powerpoint/2010/main" val="374119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C097-C4B9-48F3-817A-3F4AD067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8818-94D2-42BB-B5D3-387C6A94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872871" cy="2667000"/>
          </a:xfrm>
        </p:spPr>
        <p:txBody>
          <a:bodyPr/>
          <a:lstStyle/>
          <a:p>
            <a:r>
              <a:rPr lang="en-US" dirty="0"/>
              <a:t>The sample code above will result in an integer overflow.  The pre-overflow check will determine if there is enough “space” in sum to store UINT_MAX plus 1.</a:t>
            </a:r>
          </a:p>
          <a:p>
            <a:endParaRPr lang="en-US" dirty="0"/>
          </a:p>
          <a:p>
            <a:r>
              <a:rPr lang="en-US" dirty="0"/>
              <a:t>In the above line of code when the value to be added to sum (in this case 1) is greater than UINT_MAX minus sum, we know that a overflow will occur on the line “sum = sum + 1”.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A37B-2BD2-475A-82E2-94D27FD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07" y="1662545"/>
            <a:ext cx="4121986" cy="162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C92E1-9017-40B2-94A2-7A2EC27D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67" y="4130120"/>
            <a:ext cx="4875665" cy="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467-481B-4414-A8B3-FB2CA49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E3DC-D6F2-4710-8232-88F0F606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79024"/>
            <a:ext cx="9872871" cy="3516976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/>
              <a:t>above post-overflow </a:t>
            </a:r>
            <a:r>
              <a:rPr lang="en-US" dirty="0"/>
              <a:t>check, we are relying on undefined behavior to determine if overflow has occurred.</a:t>
            </a:r>
          </a:p>
          <a:p>
            <a:r>
              <a:rPr lang="en-US" dirty="0"/>
              <a:t>This check is undesirable, as it’s not guaranteed to work the same when ported from one compiler to another (it’s OK for </a:t>
            </a:r>
            <a:r>
              <a:rPr lang="en-US" dirty="0" err="1"/>
              <a:t>gcc</a:t>
            </a:r>
            <a:r>
              <a:rPr lang="en-US" dirty="0"/>
              <a:t>, but maybe not the C/C++ compiler for Windows).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C5678-91C8-405D-8817-425C18F7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00" y="1879472"/>
            <a:ext cx="3571399" cy="6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F00E-2AFC-49B6-B9B9-08950BE5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2EA-4DF8-4E33-A8ED-94F85AA4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errors occur when allocation function calls and deallocation function calls are not properly paired together.</a:t>
            </a:r>
          </a:p>
          <a:p>
            <a:pPr lvl="1"/>
            <a:r>
              <a:rPr lang="en-US" dirty="0"/>
              <a:t>This results in a memory leak.  A memory leak can be exploited to Denial of Service a system … any memory allocated on the heap, but not freed, will decrease the amount of memory available to other programs.</a:t>
            </a:r>
          </a:p>
          <a:p>
            <a:r>
              <a:rPr lang="en-US" dirty="0"/>
              <a:t>In C, a malloc() call should always have a corresponding free() call </a:t>
            </a:r>
            <a:r>
              <a:rPr lang="en-US" i="1" dirty="0"/>
              <a:t>unless the memory has static allocation, in which case the memory is freed when the pointer to the memory goes out of scope.</a:t>
            </a:r>
          </a:p>
          <a:p>
            <a:r>
              <a:rPr lang="en-US" dirty="0"/>
              <a:t>A popular tool for checking memory leaks in C programs is </a:t>
            </a:r>
            <a:r>
              <a:rPr lang="en-US" dirty="0" err="1"/>
              <a:t>valgrind</a:t>
            </a:r>
            <a:r>
              <a:rPr lang="en-US" dirty="0"/>
              <a:t>.  </a:t>
            </a:r>
            <a:r>
              <a:rPr lang="en-US" dirty="0" err="1"/>
              <a:t>Valgrind</a:t>
            </a:r>
            <a:r>
              <a:rPr lang="en-US" dirty="0"/>
              <a:t> is available with most Linux distributions.</a:t>
            </a:r>
          </a:p>
          <a:p>
            <a:pPr lvl="1"/>
            <a:r>
              <a:rPr lang="en-US" dirty="0" err="1"/>
              <a:t>Valgrind</a:t>
            </a:r>
            <a:r>
              <a:rPr lang="en-US" dirty="0"/>
              <a:t> works like a virtual machine to detect when a program is leaking memory.</a:t>
            </a:r>
          </a:p>
        </p:txBody>
      </p:sp>
    </p:spTree>
    <p:extLst>
      <p:ext uri="{BB962C8B-B14F-4D97-AF65-F5344CB8AC3E}">
        <p14:creationId xmlns:p14="http://schemas.microsoft.com/office/powerpoint/2010/main" val="134499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45B-CF8D-4227-9F6F-A8ED73A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BE3F-BA44-441A-B179-0AE7F813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770515"/>
            <a:ext cx="9872871" cy="2325485"/>
          </a:xfrm>
        </p:spPr>
        <p:txBody>
          <a:bodyPr/>
          <a:lstStyle/>
          <a:p>
            <a:r>
              <a:rPr lang="en-US" dirty="0"/>
              <a:t>In the above code example, the allocation of buffer using malloc() will result in a memory leak if buffer is not freed with a call to free().</a:t>
            </a:r>
          </a:p>
          <a:p>
            <a:r>
              <a:rPr lang="en-US" dirty="0"/>
              <a:t>It is GOOD PRACTICE to set buffer to NULL when the program is finished with buffer, although NOT NECESSARY.</a:t>
            </a:r>
          </a:p>
          <a:p>
            <a:pPr lvl="1"/>
            <a:r>
              <a:rPr lang="en-US" dirty="0"/>
              <a:t>This is good practice because not all compilers will guarantee that buffer is NULL after a call to free(buffer), however it is guaranteed with </a:t>
            </a:r>
            <a:r>
              <a:rPr lang="en-US" dirty="0" err="1"/>
              <a:t>gcc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43590-3A4E-4CBE-A8B4-4993B329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1" y="1614281"/>
            <a:ext cx="3645737" cy="21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4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F15C-F1AD-41A0-91C5-599FE52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 CERT C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4EF4-B6CB-4ED3-B061-CD237B06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the following Required coding standards for C, as these relate directly to the vulnerabilities discussed in class.</a:t>
            </a:r>
          </a:p>
          <a:p>
            <a:pPr lvl="1"/>
            <a:r>
              <a:rPr lang="en-US" dirty="0">
                <a:hlinkClick r:id="rId2"/>
              </a:rPr>
              <a:t>https://wiki.sei.cmu.edu/confluence/display/c/STR31-C.+Guarantee+that+storage+for+strings+has+sufficient+space+for+character+data+and+the+null+terminator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https://wiki.sei.cmu.edu/confluence/display/c/STR32-C.+Do+not+pass+a+non-null-terminated+character+sequence+to+a+library+function+that+expects+a+string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https://wiki.sei.cmu.edu/confluence/display/c/INT30-C.+Ensure+that+unsigned+integer+operations+do+not+wrap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https://wiki.sei.cmu.edu/confluence/display/c/INT32-C.+Ensure+that+operations+on+signed+integers+do+not+result+in+overflow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https://wiki.sei.cmu.edu/confluence/display/c/FIO30-C.+Exclude+user+input+from+format+strings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https://wiki.sei.cmu.edu/confluence/display/c/MEM30-C.+Do+not+access+freed+memory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https://wiki.sei.cmu.edu/confluence/display/c/MEM31-C.+Free+dynamically+allocated+memory+when+no+longer+needed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5F90-C462-4C2A-8019-36E44AE7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6FEB-5AB1-4267-ACCB-B7D6CC87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SOLID principles for Java here …</a:t>
            </a:r>
          </a:p>
          <a:p>
            <a:pPr lvl="1"/>
            <a:r>
              <a:rPr lang="en-US" dirty="0">
                <a:hlinkClick r:id="rId2"/>
              </a:rPr>
              <a:t>https://howtodoinjava.com/best-practices/5-class-design-principles-solid-in-java/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265C0-111F-4931-9DC8-B9F717B1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86" y="2755409"/>
            <a:ext cx="7418097" cy="37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EA0-53AD-43AD-A434-60AB161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EE9F-40E0-4DD7-AD48-6A52383F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476404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Java class applies the following SOLID principles.</a:t>
            </a:r>
          </a:p>
          <a:p>
            <a:pPr lvl="1"/>
            <a:r>
              <a:rPr lang="en-US" dirty="0"/>
              <a:t>Single Responsibility Principle.</a:t>
            </a:r>
          </a:p>
          <a:p>
            <a:pPr lvl="2"/>
            <a:r>
              <a:rPr lang="en-US" dirty="0"/>
              <a:t>The abstract Account class only operates on balance, to initialize it, return it, and modify it through deposit().</a:t>
            </a:r>
          </a:p>
          <a:p>
            <a:pPr lvl="1"/>
            <a:r>
              <a:rPr lang="en-US" dirty="0"/>
              <a:t>Open Closed Principle</a:t>
            </a:r>
          </a:p>
          <a:p>
            <a:pPr lvl="2"/>
            <a:r>
              <a:rPr lang="en-US" dirty="0"/>
              <a:t>This class allows derived classes to change the behavior of deposit().</a:t>
            </a:r>
          </a:p>
          <a:p>
            <a:pPr lvl="1"/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  <a:p>
            <a:pPr lvl="2"/>
            <a:r>
              <a:rPr lang="en-US" dirty="0"/>
              <a:t>Any derived class can be substituted for this abstract class.</a:t>
            </a:r>
          </a:p>
          <a:p>
            <a:pPr lvl="1"/>
            <a:r>
              <a:rPr lang="en-US" dirty="0"/>
              <a:t>Interface Segregating Principle</a:t>
            </a:r>
          </a:p>
          <a:p>
            <a:pPr lvl="2"/>
            <a:r>
              <a:rPr lang="en-US" dirty="0"/>
              <a:t>No method besides deposit() need be implemented by a class extending this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0EFB2-C93A-4AE3-B3B1-44D71F51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83" y="1965960"/>
            <a:ext cx="5924640" cy="42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959F-EA7A-437E-9257-761D6BE9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DE37-D5F7-4BFE-BD54-4FA07415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877887" cy="3813343"/>
          </a:xfrm>
        </p:spPr>
        <p:txBody>
          <a:bodyPr/>
          <a:lstStyle/>
          <a:p>
            <a:r>
              <a:rPr lang="en-US" dirty="0"/>
              <a:t>This Java class applies the following SOLID principles.</a:t>
            </a:r>
          </a:p>
          <a:p>
            <a:pPr lvl="1"/>
            <a:r>
              <a:rPr lang="en-US" dirty="0"/>
              <a:t>Dependency Inversion Principle – This class depends on Account, which is abstract, rather than concrete.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1B3C6-DC75-4101-AD17-FCB60CE6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59" y="1965960"/>
            <a:ext cx="6710017" cy="38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</a:t>
            </a:r>
            <a:r>
              <a:rPr lang="en-US" dirty="0" err="1"/>
              <a:t>WarGames</a:t>
            </a:r>
            <a:r>
              <a:rPr lang="en-US" dirty="0"/>
              <a:t>.</a:t>
            </a:r>
          </a:p>
          <a:p>
            <a:r>
              <a:rPr lang="en-US" dirty="0"/>
              <a:t>Watch Jurassic Park.</a:t>
            </a:r>
          </a:p>
          <a:p>
            <a:r>
              <a:rPr lang="en-US" dirty="0"/>
              <a:t>Remember your professor is a huge Star Wars nerd.</a:t>
            </a:r>
          </a:p>
        </p:txBody>
      </p:sp>
    </p:spTree>
    <p:extLst>
      <p:ext uri="{BB962C8B-B14F-4D97-AF65-F5344CB8AC3E}">
        <p14:creationId xmlns:p14="http://schemas.microsoft.com/office/powerpoint/2010/main" val="28258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AEA-80E1-4488-AAFC-3BB15D3D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1072-FB83-4915-99E6-7B8A8B24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examples are simple snippets used to illustrate bad programming behaviors; therefore, these code samples will not compile without some extra work.</a:t>
            </a:r>
          </a:p>
          <a:p>
            <a:pPr lvl="1"/>
            <a:r>
              <a:rPr lang="en-US" dirty="0"/>
              <a:t>When answering questions, focus on fixing the cybersecurity problem, not the problem of making the code compile.</a:t>
            </a:r>
          </a:p>
          <a:p>
            <a:r>
              <a:rPr lang="en-US" dirty="0"/>
              <a:t>Any questions, please email me!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677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77BB-944A-4B46-B996-71A1BF6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2630-D533-4DEB-B2A7-54A7C404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Secure Coding is a subset of Defensive Programming</a:t>
            </a:r>
          </a:p>
          <a:p>
            <a:r>
              <a:rPr lang="en-US" dirty="0"/>
              <a:t>Defensive Programming is Data Validation across Trust Boundaries</a:t>
            </a:r>
          </a:p>
          <a:p>
            <a:r>
              <a:rPr lang="en-US" dirty="0"/>
              <a:t>Trust Boundaries include, but are not limited to …</a:t>
            </a:r>
          </a:p>
          <a:p>
            <a:pPr lvl="1"/>
            <a:r>
              <a:rPr lang="en-US" dirty="0"/>
              <a:t>Command Line Input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Input from Files</a:t>
            </a:r>
          </a:p>
          <a:p>
            <a:pPr lvl="1"/>
            <a:r>
              <a:rPr lang="en-US" dirty="0"/>
              <a:t>Network Sockets</a:t>
            </a:r>
          </a:p>
          <a:p>
            <a:r>
              <a:rPr lang="en-US" dirty="0"/>
              <a:t>Secure Coding is the technique of treating Computer Science problems as Computer Security problems.</a:t>
            </a:r>
          </a:p>
          <a:p>
            <a:pPr lvl="1"/>
            <a:r>
              <a:rPr lang="en-US" dirty="0"/>
              <a:t>Simple defects, bugs and logic flaws are vulnerabilities.</a:t>
            </a:r>
          </a:p>
          <a:p>
            <a:pPr lvl="1"/>
            <a:r>
              <a:rPr lang="en-US" dirty="0"/>
              <a:t>Vulnerabilities can be exploited under the right conditions to allow an attacker to make a computer program behave in a way that the developer did not intend.</a:t>
            </a:r>
          </a:p>
          <a:p>
            <a:r>
              <a:rPr lang="en-US" dirty="0"/>
              <a:t>Performing Risk Assessment when a defect, bug or logic flaw is discovered can help prioritize the likelihood and severity of the potential exploit.</a:t>
            </a:r>
          </a:p>
        </p:txBody>
      </p:sp>
    </p:spTree>
    <p:extLst>
      <p:ext uri="{BB962C8B-B14F-4D97-AF65-F5344CB8AC3E}">
        <p14:creationId xmlns:p14="http://schemas.microsoft.com/office/powerpoint/2010/main" val="31858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F431-C41A-4871-A953-CF1E0E3F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0932-B99D-4F21-80B5-4B1BE93C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three types of vulnerabilities related to mishandled character arrays (buffers) …</a:t>
            </a:r>
          </a:p>
          <a:p>
            <a:pPr lvl="1"/>
            <a:r>
              <a:rPr lang="en-US" dirty="0"/>
              <a:t>Buffer Overflow – the source data is larger than what can be stored in the destination array.</a:t>
            </a:r>
          </a:p>
          <a:p>
            <a:pPr lvl="1"/>
            <a:r>
              <a:rPr lang="en-US" dirty="0"/>
              <a:t>Off-by-One Error – A character array that represents a string (a character array does not necessarily have to represent a string) is not properly null terminated.</a:t>
            </a:r>
          </a:p>
          <a:p>
            <a:pPr lvl="2"/>
            <a:r>
              <a:rPr lang="en-US" dirty="0"/>
              <a:t>This results in either data truncation, or writing a null terminator to memory that doesn’t belong to the program.</a:t>
            </a:r>
          </a:p>
          <a:p>
            <a:pPr lvl="1"/>
            <a:r>
              <a:rPr lang="en-US" dirty="0"/>
              <a:t>Buffer Overread – A character array representing a string is not null terminated, and any C string function accessing the array will read from memory until a null terminator is encountered.</a:t>
            </a:r>
          </a:p>
          <a:p>
            <a:pPr lvl="2"/>
            <a:r>
              <a:rPr lang="en-US" dirty="0"/>
              <a:t>This can expose data on the heap or stack..</a:t>
            </a:r>
          </a:p>
          <a:p>
            <a:pPr lvl="1"/>
            <a:r>
              <a:rPr lang="en-US" dirty="0"/>
              <a:t>Memory allocation functions (malloc/free) allocate memory on the heap.</a:t>
            </a:r>
          </a:p>
          <a:p>
            <a:pPr lvl="2"/>
            <a:r>
              <a:rPr lang="en-US" dirty="0"/>
              <a:t>A Buffer Overflow can overwrite data that belong to another program, causing undefined behavior. </a:t>
            </a:r>
          </a:p>
          <a:p>
            <a:pPr lvl="2"/>
            <a:r>
              <a:rPr lang="en-US" dirty="0"/>
              <a:t> A Buffer Overread can expose data from other programs.</a:t>
            </a:r>
          </a:p>
          <a:p>
            <a:pPr lvl="1"/>
            <a:r>
              <a:rPr lang="en-US" dirty="0"/>
              <a:t>Local variables of a function, as well as the functions return pointer are stored on the stack.</a:t>
            </a:r>
          </a:p>
          <a:p>
            <a:pPr lvl="2"/>
            <a:r>
              <a:rPr lang="en-US" dirty="0"/>
              <a:t>Depending on ordering of declaration, a buffer overflow can overwrite local variables, or the return address of the function (function pointer).</a:t>
            </a:r>
          </a:p>
          <a:p>
            <a:pPr lvl="1"/>
            <a:r>
              <a:rPr lang="en-US" dirty="0"/>
              <a:t>Data validation is the best way to protect against a buffer overflow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9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2465-74E6-4EAB-97A1-AE80D212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7F1D-EA26-4402-9C9F-4DFB7DEB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22864"/>
            <a:ext cx="9872871" cy="18731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above code snippet contains several issues.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Buffer Overflow in unbounded strcpy() call.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Buffer Overread in </a:t>
            </a:r>
            <a:r>
              <a:rPr lang="en-US" dirty="0" err="1"/>
              <a:t>printf</a:t>
            </a:r>
            <a:r>
              <a:rPr lang="en-US" dirty="0"/>
              <a:t>() call.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Missing null termination.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Formatted Output vulnerability.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argv</a:t>
            </a:r>
            <a:r>
              <a:rPr lang="en-US" dirty="0"/>
              <a:t>[1] can be NULL, don’t trust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36BEA-376A-4D5C-A8F6-2E4C5EEB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81" y="1754831"/>
            <a:ext cx="3873038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2465-74E6-4EAB-97A1-AE80D212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7F1D-EA26-4402-9C9F-4DFB7DEB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4222864"/>
            <a:ext cx="9872871" cy="18731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Formatted Output vulnerability is not being addressed in this example.</a:t>
            </a:r>
          </a:p>
          <a:p>
            <a:r>
              <a:rPr lang="en-US" dirty="0"/>
              <a:t>The Buffer Overflow, Buffer Overread and Off-by-One vulnerabilities are corrected by using strncpy() and manually setting the null pointer at the end of the string (BUFFER – 1).</a:t>
            </a:r>
          </a:p>
          <a:p>
            <a:r>
              <a:rPr lang="en-US" dirty="0"/>
              <a:t>If the number of arguments to this program is less than 2 (meaning </a:t>
            </a:r>
            <a:r>
              <a:rPr lang="en-US" dirty="0" err="1"/>
              <a:t>argv</a:t>
            </a:r>
            <a:r>
              <a:rPr lang="en-US" dirty="0"/>
              <a:t>[1] would be NULL) the program quits.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42166-C7A7-4D7E-B3BF-FC494DDD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72" y="1813212"/>
            <a:ext cx="5823326" cy="24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16B-251D-49D9-ACE9-37B66F2E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AF6B-1C82-4F33-831A-0110DB7A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894772"/>
            <a:ext cx="9872871" cy="2201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event of a buffer overflow in the strcpy() call, the integer stored in “value” can be overwritten … this WILL result in undefined behavior if “value” is used elsewhere in the function.</a:t>
            </a:r>
          </a:p>
          <a:p>
            <a:r>
              <a:rPr lang="en-US" dirty="0"/>
              <a:t>In the event of a buffer overflow, strcpy() could also overwrite the return address of this function.</a:t>
            </a:r>
          </a:p>
          <a:p>
            <a:pPr lvl="1"/>
            <a:r>
              <a:rPr lang="en-US" dirty="0"/>
              <a:t>This could allow an attacker to put an arbitrary address in the place on the stack where return address resides, allowing for arbitrary code injection.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057B3-6143-4A28-86C4-1195E9B1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95" y="1634274"/>
            <a:ext cx="4658080" cy="22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9E3-CBC3-476E-8D7A-78EEA16C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CD94-8CC8-42D6-BDE6-52A3F2DE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Formatted Output vulnerabilities occur when both untrusted data contains string format characters (format modifiers) and formatted output functions (such as </a:t>
            </a:r>
            <a:r>
              <a:rPr lang="en-US" dirty="0" err="1"/>
              <a:t>printf</a:t>
            </a:r>
            <a:r>
              <a:rPr lang="en-US" dirty="0"/>
              <a:t>()) are used incorrectly.</a:t>
            </a:r>
          </a:p>
          <a:p>
            <a:r>
              <a:rPr lang="en-US" dirty="0"/>
              <a:t>Exploiting this vulnerability can produce the following conditions …</a:t>
            </a:r>
          </a:p>
          <a:p>
            <a:pPr lvl="1"/>
            <a:r>
              <a:rPr lang="en-US" dirty="0"/>
              <a:t>Reading from memory that does not belong to the program.</a:t>
            </a:r>
          </a:p>
          <a:p>
            <a:pPr lvl="1"/>
            <a:r>
              <a:rPr lang="en-US" dirty="0"/>
              <a:t>Allow usage of %n in the attack string to overwrite an arbitrary memory location, such as the address of </a:t>
            </a:r>
            <a:r>
              <a:rPr lang="en-US" dirty="0" err="1"/>
              <a:t>printf</a:t>
            </a:r>
            <a:r>
              <a:rPr lang="en-US" dirty="0"/>
              <a:t>() in the GOT (Global Offset Table)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2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E2D296-2C95-46A2-9BF5-4983743C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73" y="4583084"/>
            <a:ext cx="4885784" cy="1325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C46F3-9539-4140-94B3-BF41845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71C8-B71C-4290-8A74-43845C9D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4066221"/>
            <a:ext cx="9875519" cy="223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above code snippet contains a formatted output vulnerability.</a:t>
            </a:r>
          </a:p>
          <a:p>
            <a:endParaRPr lang="en-US" dirty="0"/>
          </a:p>
          <a:p>
            <a:r>
              <a:rPr lang="en-US" dirty="0"/>
              <a:t>The above check is good, but only protects against passing “%x” into the program.</a:t>
            </a:r>
          </a:p>
          <a:p>
            <a:endParaRPr lang="en-US" dirty="0"/>
          </a:p>
          <a:p>
            <a:r>
              <a:rPr lang="en-US" dirty="0"/>
              <a:t>The above check is BETTER if the “%” character is not valid input to this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65DA-AA25-4BD9-B252-DDA54007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63" y="1679084"/>
            <a:ext cx="5664994" cy="21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48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7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0070C0"/>
      </a:hlink>
      <a:folHlink>
        <a:srgbClr val="0070C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1393</TotalTime>
  <Words>1935</Words>
  <Application>Microsoft Office PowerPoint</Application>
  <PresentationFormat>Widescreen</PresentationFormat>
  <Paragraphs>125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Corbel</vt:lpstr>
      <vt:lpstr>Basis</vt:lpstr>
      <vt:lpstr>Secure Coding – Midterm review</vt:lpstr>
      <vt:lpstr>Notes</vt:lpstr>
      <vt:lpstr>Secure Coding</vt:lpstr>
      <vt:lpstr>Buffer Overflow</vt:lpstr>
      <vt:lpstr>Buffer Overflow</vt:lpstr>
      <vt:lpstr>Buffer Overflow</vt:lpstr>
      <vt:lpstr>Buffer Overflow</vt:lpstr>
      <vt:lpstr>Formatted Output</vt:lpstr>
      <vt:lpstr>Formatted Output</vt:lpstr>
      <vt:lpstr>Integer Overflow</vt:lpstr>
      <vt:lpstr>Integer Overflow</vt:lpstr>
      <vt:lpstr>Integer Overflow</vt:lpstr>
      <vt:lpstr>Memory Management</vt:lpstr>
      <vt:lpstr>Memory Management</vt:lpstr>
      <vt:lpstr>SEI CERT C Coding Standards</vt:lpstr>
      <vt:lpstr>SOLID</vt:lpstr>
      <vt:lpstr>SOLID</vt:lpstr>
      <vt:lpstr>SOLID</vt:lpstr>
      <vt:lpstr>Bonus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Cybersecurity</dc:title>
  <dc:creator>Joe Patarcity</dc:creator>
  <cp:lastModifiedBy>Joe Patarcity</cp:lastModifiedBy>
  <cp:revision>146</cp:revision>
  <dcterms:created xsi:type="dcterms:W3CDTF">2017-07-23T16:43:38Z</dcterms:created>
  <dcterms:modified xsi:type="dcterms:W3CDTF">2021-03-09T21:02:41Z</dcterms:modified>
</cp:coreProperties>
</file>