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58" r:id="rId4"/>
    <p:sldId id="262" r:id="rId5"/>
    <p:sldId id="263" r:id="rId6"/>
    <p:sldId id="264" r:id="rId7"/>
    <p:sldId id="257" r:id="rId8"/>
    <p:sldId id="259" r:id="rId9"/>
    <p:sldId id="260" r:id="rId10"/>
    <p:sldId id="26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1" r:id="rId21"/>
    <p:sldId id="282" r:id="rId22"/>
    <p:sldId id="274" r:id="rId23"/>
    <p:sldId id="283" r:id="rId24"/>
    <p:sldId id="284" r:id="rId25"/>
    <p:sldId id="275" r:id="rId26"/>
    <p:sldId id="285" r:id="rId27"/>
    <p:sldId id="286" r:id="rId28"/>
    <p:sldId id="276" r:id="rId29"/>
    <p:sldId id="287" r:id="rId30"/>
    <p:sldId id="288" r:id="rId31"/>
    <p:sldId id="277" r:id="rId32"/>
    <p:sldId id="289" r:id="rId33"/>
    <p:sldId id="290" r:id="rId34"/>
    <p:sldId id="278" r:id="rId35"/>
    <p:sldId id="291" r:id="rId36"/>
    <p:sldId id="292" r:id="rId37"/>
    <p:sldId id="279" r:id="rId38"/>
    <p:sldId id="293" r:id="rId39"/>
    <p:sldId id="294" r:id="rId40"/>
    <p:sldId id="280" r:id="rId41"/>
    <p:sldId id="295" r:id="rId42"/>
    <p:sldId id="296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000-E585-4EB7-BF83-F2F386D870EA}" type="datetimeFigureOut">
              <a:rPr lang="en-US" smtClean="0"/>
              <a:t>19-Jan-16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6E49-8F10-4495-B1D5-1CD6CC8C3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2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000-E585-4EB7-BF83-F2F386D870EA}" type="datetimeFigureOut">
              <a:rPr lang="en-US" smtClean="0"/>
              <a:t>19-Jan-16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6E49-8F10-4495-B1D5-1CD6CC8C3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3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000-E585-4EB7-BF83-F2F386D870EA}" type="datetimeFigureOut">
              <a:rPr lang="en-US" smtClean="0"/>
              <a:t>19-Jan-16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6E49-8F10-4495-B1D5-1CD6CC8C3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1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000-E585-4EB7-BF83-F2F386D870EA}" type="datetimeFigureOut">
              <a:rPr lang="en-US" smtClean="0"/>
              <a:t>19-Jan-16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6E49-8F10-4495-B1D5-1CD6CC8C3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000-E585-4EB7-BF83-F2F386D870EA}" type="datetimeFigureOut">
              <a:rPr lang="en-US" smtClean="0"/>
              <a:t>19-Jan-16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6E49-8F10-4495-B1D5-1CD6CC8C3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000-E585-4EB7-BF83-F2F386D870EA}" type="datetimeFigureOut">
              <a:rPr lang="en-US" smtClean="0"/>
              <a:t>19-Jan-16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6E49-8F10-4495-B1D5-1CD6CC8C3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0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000-E585-4EB7-BF83-F2F386D870EA}" type="datetimeFigureOut">
              <a:rPr lang="en-US" smtClean="0"/>
              <a:t>19-Jan-16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6E49-8F10-4495-B1D5-1CD6CC8C3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5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000-E585-4EB7-BF83-F2F386D870EA}" type="datetimeFigureOut">
              <a:rPr lang="en-US" smtClean="0"/>
              <a:t>19-Jan-16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6E49-8F10-4495-B1D5-1CD6CC8C3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3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000-E585-4EB7-BF83-F2F386D870EA}" type="datetimeFigureOut">
              <a:rPr lang="en-US" smtClean="0"/>
              <a:t>19-Jan-16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6E49-8F10-4495-B1D5-1CD6CC8C3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1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000-E585-4EB7-BF83-F2F386D870EA}" type="datetimeFigureOut">
              <a:rPr lang="en-US" smtClean="0"/>
              <a:t>19-Jan-16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6E49-8F10-4495-B1D5-1CD6CC8C3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2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000-E585-4EB7-BF83-F2F386D870EA}" type="datetimeFigureOut">
              <a:rPr lang="en-US" smtClean="0"/>
              <a:t>19-Jan-16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6E49-8F10-4495-B1D5-1CD6CC8C3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3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F1000-E585-4EB7-BF83-F2F386D870EA}" type="datetimeFigureOut">
              <a:rPr lang="en-US" smtClean="0"/>
              <a:t>19-Jan-16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16E49-8F10-4495-B1D5-1CD6CC8C3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5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8163"/>
            <a:ext cx="9144000" cy="2116137"/>
          </a:xfrm>
        </p:spPr>
        <p:txBody>
          <a:bodyPr/>
          <a:lstStyle/>
          <a:p>
            <a:r>
              <a:rPr lang="en-US" dirty="0" smtClean="0"/>
              <a:t>Project: </a:t>
            </a:r>
            <a:r>
              <a:rPr lang="en-US" smtClean="0"/>
              <a:t>Market Analysis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Big Data Programming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94238"/>
            <a:ext cx="9144000" cy="1655762"/>
          </a:xfrm>
        </p:spPr>
        <p:txBody>
          <a:bodyPr/>
          <a:lstStyle/>
          <a:p>
            <a:pPr algn="r"/>
            <a:r>
              <a:rPr lang="en-US" dirty="0" smtClean="0"/>
              <a:t>12002065054                 Ali </a:t>
            </a:r>
            <a:r>
              <a:rPr lang="en-US" dirty="0" err="1" smtClean="0"/>
              <a:t>Niaz</a:t>
            </a:r>
            <a:r>
              <a:rPr lang="en-US" dirty="0"/>
              <a:t> </a:t>
            </a:r>
            <a:r>
              <a:rPr lang="en-US" dirty="0" smtClean="0"/>
              <a:t>Butt</a:t>
            </a:r>
          </a:p>
          <a:p>
            <a:pPr algn="r"/>
            <a:r>
              <a:rPr lang="en-US" dirty="0" smtClean="0"/>
              <a:t>12002065100              </a:t>
            </a:r>
            <a:r>
              <a:rPr lang="en-US" dirty="0" err="1" smtClean="0"/>
              <a:t>Umair</a:t>
            </a:r>
            <a:r>
              <a:rPr lang="en-US" dirty="0" smtClean="0"/>
              <a:t> Ahmad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51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Question: Which of the products go with each other?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Showing Five Rules from Spring Transactions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lhs                                 </a:t>
            </a:r>
            <a:r>
              <a:rPr lang="en-US" dirty="0" err="1" smtClean="0"/>
              <a:t>rhs</a:t>
            </a:r>
            <a:r>
              <a:rPr lang="en-US" dirty="0" smtClean="0"/>
              <a:t>                          support    confidence          lift</a:t>
            </a:r>
          </a:p>
          <a:p>
            <a:pPr marL="0" indent="0">
              <a:buNone/>
            </a:pPr>
            <a:r>
              <a:rPr lang="en-US" dirty="0" smtClean="0"/>
              <a:t>1 {rubbing alcohol}  =&gt; {whole milk}            0.0012                  1.0          4.2</a:t>
            </a:r>
          </a:p>
          <a:p>
            <a:pPr marL="0" indent="0">
              <a:buNone/>
            </a:pPr>
            <a:r>
              <a:rPr lang="en-US" dirty="0" smtClean="0"/>
              <a:t>2 {brandy}                 =&gt; {root vegetables}    0.0012                  1.0        10.3</a:t>
            </a:r>
          </a:p>
          <a:p>
            <a:pPr marL="0" indent="0">
              <a:buNone/>
            </a:pPr>
            <a:r>
              <a:rPr lang="en-US" dirty="0" smtClean="0"/>
              <a:t>3 {cocoa drinks}       =&gt; {whole milk}            0.0012                  1.0          4.2</a:t>
            </a:r>
          </a:p>
          <a:p>
            <a:pPr marL="0" indent="0">
              <a:buNone/>
            </a:pPr>
            <a:r>
              <a:rPr lang="en-US" dirty="0" smtClean="0"/>
              <a:t>4 {ready soups}        =&gt; {rolls/buns}             0.0018                  1.0          6.1</a:t>
            </a:r>
          </a:p>
          <a:p>
            <a:pPr marL="0" indent="0">
              <a:buNone/>
            </a:pPr>
            <a:r>
              <a:rPr lang="en-US" dirty="0" smtClean="0"/>
              <a:t>5 {tea}                        =&gt; {bottled beer}        0.0025                  0.8        11.0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0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Summer Interactive Plot: Showing Ten Rules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468" y="1494263"/>
            <a:ext cx="5843239" cy="50961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7981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Winter Interactive Plot: Showing Ten Rules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585" y="1494263"/>
            <a:ext cx="5620215" cy="50068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12995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Autumn Interactive Plot: Showing Ten Rules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190" y="1382752"/>
            <a:ext cx="5765181" cy="50849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61176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Interactive Plot: Showing Ten Rules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795" y="1360449"/>
            <a:ext cx="5709425" cy="51964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17382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Summer Scatter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9142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Winter Scatter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16794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Autumn Scatter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08497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Spring Scatter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99650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 smtClean="0"/>
              <a:t>What products are usually bought before a certain product?</a:t>
            </a:r>
            <a:br>
              <a:rPr lang="en-US" sz="3100" dirty="0" smtClean="0"/>
            </a:br>
            <a:r>
              <a:rPr lang="en-US" sz="3100" dirty="0" smtClean="0"/>
              <a:t>Results in Summer Transactions For “Event-X =&gt; Event-(Soda)”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    lhs                                                          </a:t>
            </a:r>
            <a:r>
              <a:rPr lang="en-US" dirty="0" err="1" smtClean="0"/>
              <a:t>rhs</a:t>
            </a:r>
            <a:r>
              <a:rPr lang="en-US" dirty="0" smtClean="0"/>
              <a:t>        support    confidence          lift</a:t>
            </a:r>
          </a:p>
          <a:p>
            <a:pPr marL="0" indent="0">
              <a:buNone/>
            </a:pPr>
            <a:r>
              <a:rPr lang="en-US" dirty="0" smtClean="0"/>
              <a:t>1 {red/blush wine, white bread}    =&gt; {soda}     0.0013                     1          5.7 </a:t>
            </a:r>
          </a:p>
          <a:p>
            <a:pPr marL="0" indent="0">
              <a:buNone/>
            </a:pPr>
            <a:r>
              <a:rPr lang="en-US" dirty="0" smtClean="0"/>
              <a:t>2 {frankfurter, pot plants}               =&gt; {soda}     0.0013                     1           5.7 </a:t>
            </a:r>
          </a:p>
          <a:p>
            <a:pPr marL="0" indent="0">
              <a:buNone/>
            </a:pPr>
            <a:r>
              <a:rPr lang="en-US" dirty="0" smtClean="0"/>
              <a:t>3 {chewing gum, shopping bags,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whole milk}                                   =&gt; {soda}     0.0013                     1           5.7 </a:t>
            </a:r>
          </a:p>
          <a:p>
            <a:pPr marL="0" indent="0">
              <a:buNone/>
            </a:pPr>
            <a:r>
              <a:rPr lang="en-US" dirty="0" smtClean="0"/>
              <a:t>4 {ham, processed cheese,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whole milk}                                   =&gt; {soda}     0.0013                     1           5.7 </a:t>
            </a:r>
          </a:p>
          <a:p>
            <a:pPr marL="0" indent="0">
              <a:buNone/>
            </a:pPr>
            <a:r>
              <a:rPr lang="en-US" dirty="0" smtClean="0"/>
              <a:t>5 {pastry, processed cheese,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white bread}                                =&gt; {soda}     0.0013                     1           5.7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07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Dataset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407886"/>
            <a:ext cx="11814629" cy="53412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are using the transactional grocery dataset from R data resources.</a:t>
            </a:r>
          </a:p>
          <a:p>
            <a:r>
              <a:rPr lang="en-US" dirty="0" smtClean="0"/>
              <a:t>The dataset consists of transactions, where each transaction is displayed as a row.</a:t>
            </a:r>
          </a:p>
          <a:p>
            <a:r>
              <a:rPr lang="en-US" dirty="0" smtClean="0"/>
              <a:t>It contains </a:t>
            </a:r>
            <a:r>
              <a:rPr lang="en-US" dirty="0" smtClean="0"/>
              <a:t>98214 </a:t>
            </a:r>
            <a:r>
              <a:rPr lang="en-US" dirty="0" smtClean="0"/>
              <a:t>transactions as whole</a:t>
            </a:r>
          </a:p>
          <a:p>
            <a:r>
              <a:rPr lang="en-US" dirty="0" smtClean="0"/>
              <a:t>A single transaction in the dataset comprises of at most 32 products.</a:t>
            </a:r>
          </a:p>
          <a:p>
            <a:r>
              <a:rPr lang="en-US" dirty="0" smtClean="0"/>
              <a:t>We have partitioned the data into seasons where;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Summer: </a:t>
            </a:r>
            <a:r>
              <a:rPr lang="en-US" dirty="0" smtClean="0"/>
              <a:t>24680 </a:t>
            </a:r>
            <a:r>
              <a:rPr lang="en-US" dirty="0" smtClean="0"/>
              <a:t>transactions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   Winter: </a:t>
            </a:r>
            <a:r>
              <a:rPr lang="en-US" dirty="0" smtClean="0"/>
              <a:t>47664 </a:t>
            </a:r>
            <a:r>
              <a:rPr lang="en-US" dirty="0" smtClean="0"/>
              <a:t>transactions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 Autumn: </a:t>
            </a:r>
            <a:r>
              <a:rPr lang="en-US" dirty="0" smtClean="0"/>
              <a:t>12976 </a:t>
            </a:r>
            <a:r>
              <a:rPr lang="en-US" dirty="0" smtClean="0"/>
              <a:t>transactions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    Spring: </a:t>
            </a:r>
            <a:r>
              <a:rPr lang="en-US" dirty="0" smtClean="0"/>
              <a:t>12894 </a:t>
            </a:r>
            <a:r>
              <a:rPr lang="en-US" dirty="0" smtClean="0"/>
              <a:t>transactions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Grocery data: d {P1 [Summer] + P2 [Winter] + P3 [Autumn] + P4     [Spring]}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94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“Event-X =&gt; Event-(Soda</a:t>
            </a:r>
            <a:r>
              <a:rPr lang="en-US" sz="3600" dirty="0" smtClean="0"/>
              <a:t>)” in Summer Transactions</a:t>
            </a:r>
            <a:br>
              <a:rPr lang="en-US" sz="3600" dirty="0" smtClean="0"/>
            </a:br>
            <a:r>
              <a:rPr lang="en-US" sz="3600" dirty="0" smtClean="0"/>
              <a:t>Interactive Plot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155" y="1583472"/>
            <a:ext cx="5363737" cy="48730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11131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“Event-X =&gt; Event-(Soda)” in Summer Transactions</a:t>
            </a:r>
            <a:br>
              <a:rPr lang="en-US" dirty="0"/>
            </a:br>
            <a:r>
              <a:rPr lang="en-US" dirty="0" smtClean="0"/>
              <a:t>Scatter </a:t>
            </a:r>
            <a:r>
              <a:rPr lang="en-US" dirty="0"/>
              <a:t>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37269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05" y="365125"/>
            <a:ext cx="11173522" cy="1325563"/>
          </a:xfrm>
        </p:spPr>
        <p:txBody>
          <a:bodyPr>
            <a:noAutofit/>
          </a:bodyPr>
          <a:lstStyle/>
          <a:p>
            <a:r>
              <a:rPr lang="en-US" sz="3200" dirty="0"/>
              <a:t>What products are usually bought before a certain product?</a:t>
            </a:r>
            <a:br>
              <a:rPr lang="en-US" sz="3200" dirty="0"/>
            </a:br>
            <a:r>
              <a:rPr lang="en-US" sz="3200" dirty="0"/>
              <a:t>Results in </a:t>
            </a:r>
            <a:r>
              <a:rPr lang="en-US" sz="3200" dirty="0" smtClean="0"/>
              <a:t>Winter </a:t>
            </a:r>
            <a:r>
              <a:rPr lang="en-US" sz="3200" dirty="0"/>
              <a:t>Transactions For “Event-X =&gt; Event-</a:t>
            </a:r>
            <a:r>
              <a:rPr lang="en-US" sz="3200" dirty="0" smtClean="0"/>
              <a:t>(whole milk)”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27" y="1825625"/>
            <a:ext cx="11786839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     lhs                                                     </a:t>
            </a:r>
            <a:r>
              <a:rPr lang="en-US" dirty="0" err="1" smtClean="0"/>
              <a:t>rhs</a:t>
            </a:r>
            <a:r>
              <a:rPr lang="en-US" dirty="0" smtClean="0"/>
              <a:t>                      support      confidence          lift</a:t>
            </a:r>
          </a:p>
          <a:p>
            <a:pPr marL="0" indent="0">
              <a:buNone/>
            </a:pPr>
            <a:r>
              <a:rPr lang="en-US" dirty="0"/>
              <a:t>1</a:t>
            </a:r>
            <a:r>
              <a:rPr lang="en-US" dirty="0" smtClean="0"/>
              <a:t>  {honey}                                     =&gt;  {whole milk}           0.001                       1          3.8 </a:t>
            </a:r>
          </a:p>
          <a:p>
            <a:pPr marL="0" indent="0">
              <a:buNone/>
            </a:pPr>
            <a:r>
              <a:rPr lang="en-US" dirty="0" smtClean="0"/>
              <a:t>2 {newspapers, nuts/prunes}    =&gt;  {whole milk}           0.001                       1          3.8 </a:t>
            </a:r>
          </a:p>
          <a:p>
            <a:pPr marL="0" indent="0">
              <a:buNone/>
            </a:pPr>
            <a:r>
              <a:rPr lang="en-US" dirty="0" smtClean="0"/>
              <a:t>3 {bottled water, cocoa drinks} =&gt;  {whole milk}           0.001                       1          3.8 </a:t>
            </a:r>
          </a:p>
          <a:p>
            <a:pPr marL="0" indent="0">
              <a:buNone/>
            </a:pPr>
            <a:r>
              <a:rPr lang="en-US" dirty="0" smtClean="0"/>
              <a:t>4 {abrasive cleaner, butter}       =&gt;  {whole milk}            0.001                      1          3.8 </a:t>
            </a:r>
          </a:p>
          <a:p>
            <a:pPr marL="0" indent="0">
              <a:buNone/>
            </a:pPr>
            <a:r>
              <a:rPr lang="en-US" dirty="0" smtClean="0"/>
              <a:t>5 {abrasive cleaner,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root vegetables}                     =&gt;  {whole milk}            0.001                      1          3.8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369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“Event-X =&gt; Event-</a:t>
            </a:r>
            <a:r>
              <a:rPr lang="en-US" dirty="0" smtClean="0"/>
              <a:t>(whole milk)” </a:t>
            </a:r>
            <a:r>
              <a:rPr lang="en-US" dirty="0"/>
              <a:t>in </a:t>
            </a:r>
            <a:r>
              <a:rPr lang="en-US" dirty="0" smtClean="0"/>
              <a:t>Winter </a:t>
            </a:r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Interactive 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727" y="1903682"/>
            <a:ext cx="5319131" cy="47981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82640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“</a:t>
            </a:r>
            <a:r>
              <a:rPr lang="en-US" sz="3600" dirty="0" smtClean="0"/>
              <a:t>Event-X =&gt; Event-(whole milk)” in Winter Transactions</a:t>
            </a:r>
            <a:br>
              <a:rPr lang="en-US" sz="3600" dirty="0" smtClean="0"/>
            </a:br>
            <a:r>
              <a:rPr lang="en-US" sz="3600" dirty="0" smtClean="0"/>
              <a:t>Scatter Plot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57677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What products are usually bought before a certain product?</a:t>
            </a:r>
            <a:br>
              <a:rPr lang="en-US" sz="3200" dirty="0"/>
            </a:br>
            <a:r>
              <a:rPr lang="en-US" sz="3200" dirty="0"/>
              <a:t>Results in </a:t>
            </a:r>
            <a:r>
              <a:rPr lang="en-US" sz="3200" dirty="0" smtClean="0"/>
              <a:t>Autumn </a:t>
            </a:r>
            <a:r>
              <a:rPr lang="en-US" sz="3200" dirty="0"/>
              <a:t>Transactions For “Event-X =&gt; Event-</a:t>
            </a:r>
            <a:r>
              <a:rPr lang="en-US" sz="3200" dirty="0" smtClean="0"/>
              <a:t>(Yogurt)”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lhs                                              </a:t>
            </a:r>
            <a:r>
              <a:rPr lang="en-US" dirty="0" err="1" smtClean="0"/>
              <a:t>rhs</a:t>
            </a:r>
            <a:r>
              <a:rPr lang="en-US" dirty="0" smtClean="0"/>
              <a:t>          support    confidence       lift</a:t>
            </a:r>
          </a:p>
          <a:p>
            <a:pPr marL="0" indent="0">
              <a:buNone/>
            </a:pPr>
            <a:r>
              <a:rPr lang="en-US" dirty="0" smtClean="0"/>
              <a:t>1 {rolls/buns, whole milk}  =&gt;   {yogurt}      0.015                0.32       2.4 </a:t>
            </a:r>
          </a:p>
          <a:p>
            <a:pPr marL="0" indent="0">
              <a:buNone/>
            </a:pPr>
            <a:r>
              <a:rPr lang="en-US" dirty="0" smtClean="0"/>
              <a:t>2 {other vegetables,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whole milk}                    =&gt;   {yogurt}      0.020                 0.31        2.3 </a:t>
            </a:r>
          </a:p>
          <a:p>
            <a:pPr marL="0" indent="0">
              <a:buNone/>
            </a:pPr>
            <a:r>
              <a:rPr lang="en-US" dirty="0" smtClean="0"/>
              <a:t>3  {newspapers}                  =&gt;   {yogurt}       0.022                0.28        2.1 </a:t>
            </a:r>
          </a:p>
          <a:p>
            <a:pPr marL="0" indent="0">
              <a:buNone/>
            </a:pPr>
            <a:r>
              <a:rPr lang="en-US" dirty="0" smtClean="0"/>
              <a:t>4 {tropical fruit}                  =&gt;   {yogurt}       0.027                0.26        2.0 </a:t>
            </a:r>
          </a:p>
          <a:p>
            <a:pPr marL="0" indent="0">
              <a:buNone/>
            </a:pPr>
            <a:r>
              <a:rPr lang="en-US" dirty="0" smtClean="0"/>
              <a:t>5  {citrus fruit}                    =&gt;   {yogurt}       0.022                0.25         1.9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32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Event-X =&gt; Event-(yogurt)” in Autumn Transactions</a:t>
            </a:r>
            <a:br>
              <a:rPr lang="en-US" dirty="0" smtClean="0"/>
            </a:br>
            <a:r>
              <a:rPr lang="en-US" dirty="0" smtClean="0"/>
              <a:t>Interactive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587500"/>
            <a:ext cx="5778499" cy="51053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36835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“</a:t>
            </a:r>
            <a:r>
              <a:rPr lang="en-US" sz="3600" dirty="0"/>
              <a:t>Event-X =&gt; Event-</a:t>
            </a:r>
            <a:r>
              <a:rPr lang="en-US" sz="3600" dirty="0" smtClean="0"/>
              <a:t>(yogurt)” </a:t>
            </a:r>
            <a:r>
              <a:rPr lang="en-US" sz="3600" dirty="0"/>
              <a:t>in </a:t>
            </a:r>
            <a:r>
              <a:rPr lang="en-US" sz="3600" dirty="0" smtClean="0"/>
              <a:t>Autumn </a:t>
            </a:r>
            <a:r>
              <a:rPr lang="en-US" sz="3600" dirty="0"/>
              <a:t>Transactions</a:t>
            </a:r>
            <a:br>
              <a:rPr lang="en-US" sz="3600" dirty="0"/>
            </a:br>
            <a:r>
              <a:rPr lang="en-US" sz="3600" dirty="0"/>
              <a:t>Scatter 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93727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712" y="365125"/>
            <a:ext cx="10972800" cy="1325563"/>
          </a:xfrm>
        </p:spPr>
        <p:txBody>
          <a:bodyPr>
            <a:noAutofit/>
          </a:bodyPr>
          <a:lstStyle/>
          <a:p>
            <a:r>
              <a:rPr lang="en-US" sz="3200" dirty="0"/>
              <a:t>What products are usually bought before a certain product?</a:t>
            </a:r>
            <a:br>
              <a:rPr lang="en-US" sz="3200" dirty="0"/>
            </a:br>
            <a:r>
              <a:rPr lang="en-US" sz="3200" dirty="0"/>
              <a:t>Results in </a:t>
            </a:r>
            <a:r>
              <a:rPr lang="en-US" sz="3200" dirty="0" smtClean="0"/>
              <a:t>Spring </a:t>
            </a:r>
            <a:r>
              <a:rPr lang="en-US" sz="3200" dirty="0"/>
              <a:t>Transactions For “Event-X =&gt; Event-</a:t>
            </a:r>
            <a:r>
              <a:rPr lang="en-US" sz="3200" dirty="0" smtClean="0"/>
              <a:t>(rolls/buns)”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lhs                                       </a:t>
            </a:r>
            <a:r>
              <a:rPr lang="en-US" dirty="0" err="1" smtClean="0"/>
              <a:t>rhs</a:t>
            </a:r>
            <a:r>
              <a:rPr lang="en-US" dirty="0" smtClean="0"/>
              <a:t>                  support    confidence       lift</a:t>
            </a:r>
          </a:p>
          <a:p>
            <a:pPr marL="0" indent="0">
              <a:buNone/>
            </a:pPr>
            <a:r>
              <a:rPr lang="en-US" dirty="0" smtClean="0"/>
              <a:t>1  {sausage}                     =&gt;  {rolls/buns}       0.031                0.32       1.9 </a:t>
            </a:r>
          </a:p>
          <a:p>
            <a:pPr marL="0" indent="0">
              <a:buNone/>
            </a:pPr>
            <a:r>
              <a:rPr lang="en-US" dirty="0" smtClean="0"/>
              <a:t>2 {whole milk, yogurt}   =&gt;  {rolls/buns}       0.015                0.32       1.9 </a:t>
            </a:r>
          </a:p>
          <a:p>
            <a:pPr marL="0" indent="0">
              <a:buNone/>
            </a:pPr>
            <a:r>
              <a:rPr lang="en-US" dirty="0" smtClean="0"/>
              <a:t>3  {newspapers}              =&gt;  {rolls/buns}       0.018                0.24       1.4 </a:t>
            </a:r>
          </a:p>
          <a:p>
            <a:pPr marL="0" indent="0">
              <a:buNone/>
            </a:pPr>
            <a:r>
              <a:rPr lang="en-US" dirty="0" smtClean="0"/>
              <a:t>4  {tropical fruit}             =&gt;  {rolls/buns}       0.024                0.23       1.4 </a:t>
            </a:r>
          </a:p>
          <a:p>
            <a:pPr marL="0" indent="0">
              <a:buNone/>
            </a:pPr>
            <a:r>
              <a:rPr lang="en-US" dirty="0" smtClean="0"/>
              <a:t>5  {yogurt}                       =&gt;  {rolls/buns}       0.030                0.23       1.4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03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Event-X =&gt; Event-(roll/buns)” in Spring Transactions</a:t>
            </a:r>
            <a:br>
              <a:rPr lang="en-US" sz="3600" dirty="0" smtClean="0"/>
            </a:br>
            <a:r>
              <a:rPr lang="en-US" sz="3600" dirty="0" smtClean="0"/>
              <a:t>Interactive Plot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0" y="1690688"/>
            <a:ext cx="5638800" cy="49895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4584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Summer Frequent Items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8137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Event-X =&gt; Event-(roll/buns)” in Spring Transactions</a:t>
            </a:r>
            <a:br>
              <a:rPr lang="en-US" sz="3600" dirty="0"/>
            </a:br>
            <a:r>
              <a:rPr lang="en-US" sz="3600" dirty="0" smtClean="0"/>
              <a:t>Scatter </a:t>
            </a:r>
            <a:r>
              <a:rPr lang="en-US" sz="3600" dirty="0"/>
              <a:t>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38676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Question: What products customers usually buy after buying a   certain product?</a:t>
            </a:r>
            <a:br>
              <a:rPr lang="en-US" sz="2800" dirty="0" smtClean="0"/>
            </a:br>
            <a:r>
              <a:rPr lang="en-US" sz="2800" dirty="0" smtClean="0"/>
              <a:t>Results in Summer Transactions For “Event-(Yogurt) =&gt; Event-X”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lhs                   </a:t>
            </a:r>
            <a:r>
              <a:rPr lang="en-US" dirty="0" err="1" smtClean="0"/>
              <a:t>rhs</a:t>
            </a:r>
            <a:r>
              <a:rPr lang="en-US" dirty="0" smtClean="0"/>
              <a:t>                               support      confidence        lift</a:t>
            </a:r>
          </a:p>
          <a:p>
            <a:pPr marL="0" indent="0">
              <a:buNone/>
            </a:pPr>
            <a:r>
              <a:rPr lang="en-US" dirty="0" smtClean="0"/>
              <a:t>1  {yogurt}   =&gt;  {whole milk}                   0.058                  0.42       1.6 </a:t>
            </a:r>
          </a:p>
          <a:p>
            <a:pPr marL="0" indent="0">
              <a:buNone/>
            </a:pPr>
            <a:r>
              <a:rPr lang="en-US" dirty="0" smtClean="0"/>
              <a:t>2  {yogurt}   =&gt;  {other vegetables}         0.047                  0.34       1.7 </a:t>
            </a:r>
          </a:p>
          <a:p>
            <a:pPr marL="0" indent="0">
              <a:buNone/>
            </a:pPr>
            <a:r>
              <a:rPr lang="en-US" dirty="0" smtClean="0"/>
              <a:t>3  {yogurt}   =&gt;  {rolls/buns}                     0.037                  0.27       1.3 </a:t>
            </a:r>
          </a:p>
          <a:p>
            <a:pPr marL="0" indent="0">
              <a:buNone/>
            </a:pPr>
            <a:r>
              <a:rPr lang="en-US" dirty="0" smtClean="0"/>
              <a:t>4  {yogurt}   =&gt;  {soda}                              0.030                  0.22       1.2 </a:t>
            </a:r>
          </a:p>
          <a:p>
            <a:pPr marL="0" indent="0">
              <a:buNone/>
            </a:pPr>
            <a:r>
              <a:rPr lang="en-US" dirty="0" smtClean="0"/>
              <a:t>5  {yogurt}   =&gt;  {root vegetables}           0.029                  0.21       1.9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38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“Event-(Yogurt) =&gt; Event-X</a:t>
            </a:r>
            <a:r>
              <a:rPr lang="en-US" sz="3600" dirty="0" smtClean="0"/>
              <a:t>” in Summer Transactions</a:t>
            </a:r>
            <a:br>
              <a:rPr lang="en-US" sz="3600" dirty="0" smtClean="0"/>
            </a:br>
            <a:r>
              <a:rPr lang="en-US" sz="3600" dirty="0" smtClean="0"/>
              <a:t>Interactive Plot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690688"/>
            <a:ext cx="5727700" cy="50784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91577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“Event-(Yogurt) =&gt; Event-X” in Summer Transactions</a:t>
            </a:r>
            <a:br>
              <a:rPr lang="en-US" sz="3600" dirty="0"/>
            </a:br>
            <a:r>
              <a:rPr lang="en-US" sz="3600" dirty="0" smtClean="0"/>
              <a:t>Scatter </a:t>
            </a:r>
            <a:r>
              <a:rPr lang="en-US" sz="3600" dirty="0"/>
              <a:t>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97496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Question: What products customers usually buy after buying a </a:t>
            </a:r>
            <a:r>
              <a:rPr lang="en-US" sz="2800" dirty="0" smtClean="0"/>
              <a:t>certain </a:t>
            </a:r>
            <a:r>
              <a:rPr lang="en-US" sz="2800" dirty="0"/>
              <a:t>product?</a:t>
            </a:r>
            <a:br>
              <a:rPr lang="en-US" sz="2800" dirty="0"/>
            </a:br>
            <a:r>
              <a:rPr lang="en-US" sz="2800" dirty="0"/>
              <a:t>Results in </a:t>
            </a:r>
            <a:r>
              <a:rPr lang="en-US" sz="2800" dirty="0" smtClean="0"/>
              <a:t>Winter </a:t>
            </a:r>
            <a:r>
              <a:rPr lang="en-US" sz="2800" dirty="0"/>
              <a:t>Transactions For “Event-</a:t>
            </a:r>
            <a:r>
              <a:rPr lang="en-US" sz="2800" dirty="0" smtClean="0"/>
              <a:t>(ready soups) </a:t>
            </a:r>
            <a:r>
              <a:rPr lang="en-US" sz="2800" dirty="0"/>
              <a:t>=&gt; Event-X”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</a:t>
            </a:r>
          </a:p>
          <a:p>
            <a:pPr marL="0" indent="0">
              <a:buNone/>
            </a:pPr>
            <a:r>
              <a:rPr lang="en-US" dirty="0" smtClean="0"/>
              <a:t>      lhs                                 </a:t>
            </a:r>
            <a:r>
              <a:rPr lang="en-US" dirty="0" err="1" smtClean="0"/>
              <a:t>rhs</a:t>
            </a:r>
            <a:r>
              <a:rPr lang="en-US" dirty="0" smtClean="0"/>
              <a:t>                     support      confidence        lift</a:t>
            </a:r>
          </a:p>
          <a:p>
            <a:pPr marL="0" indent="0">
              <a:buNone/>
            </a:pPr>
            <a:r>
              <a:rPr lang="en-US" dirty="0" smtClean="0"/>
              <a:t>1   {ready soups}     =&gt;    {whole milk}          0.001                   0.6        2.3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48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“Event-</a:t>
            </a:r>
            <a:r>
              <a:rPr lang="en-US" sz="3600" dirty="0" smtClean="0"/>
              <a:t>(ready soups) </a:t>
            </a:r>
            <a:r>
              <a:rPr lang="en-US" sz="3600" dirty="0"/>
              <a:t>=&gt; Event-X” in </a:t>
            </a:r>
            <a:r>
              <a:rPr lang="en-US" sz="3600" dirty="0" smtClean="0"/>
              <a:t>Winter </a:t>
            </a:r>
            <a:r>
              <a:rPr lang="en-US" sz="3600" dirty="0"/>
              <a:t>Transactions</a:t>
            </a:r>
            <a:br>
              <a:rPr lang="en-US" sz="3600" dirty="0"/>
            </a:br>
            <a:r>
              <a:rPr lang="en-US" sz="3600" dirty="0"/>
              <a:t>Interactive 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00" y="1690688"/>
            <a:ext cx="5206999" cy="49006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533879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/>
              <a:t>“Event-(ready soups) =&gt; Event-X” in Winter Transactions</a:t>
            </a:r>
            <a:br>
              <a:rPr lang="en-US" sz="4000" dirty="0"/>
            </a:br>
            <a:r>
              <a:rPr lang="en-US" sz="4000" dirty="0" smtClean="0"/>
              <a:t>Scatter </a:t>
            </a:r>
            <a:r>
              <a:rPr lang="en-US" sz="4000" dirty="0"/>
              <a:t>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981408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Question: What products customers usually buy after buying a   certain product?</a:t>
            </a:r>
            <a:br>
              <a:rPr lang="en-US" sz="2800" dirty="0"/>
            </a:br>
            <a:r>
              <a:rPr lang="en-US" sz="2800" dirty="0"/>
              <a:t>Results in </a:t>
            </a:r>
            <a:r>
              <a:rPr lang="en-US" sz="2800" dirty="0" smtClean="0"/>
              <a:t>Autumn </a:t>
            </a:r>
            <a:r>
              <a:rPr lang="en-US" sz="2800" dirty="0"/>
              <a:t>Transactions For “Event-</a:t>
            </a:r>
            <a:r>
              <a:rPr lang="en-US" sz="2800" dirty="0" smtClean="0"/>
              <a:t>(bottled beer) </a:t>
            </a:r>
            <a:r>
              <a:rPr lang="en-US" sz="2800" dirty="0"/>
              <a:t>=&gt; Event-X”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lhs                                 </a:t>
            </a:r>
            <a:r>
              <a:rPr lang="en-US" dirty="0" err="1" smtClean="0"/>
              <a:t>rhs</a:t>
            </a:r>
            <a:r>
              <a:rPr lang="en-US" dirty="0" smtClean="0"/>
              <a:t>                    support      confidence          lift</a:t>
            </a:r>
          </a:p>
          <a:p>
            <a:pPr marL="0" indent="0">
              <a:buNone/>
            </a:pPr>
            <a:r>
              <a:rPr lang="en-US" dirty="0" smtClean="0"/>
              <a:t>1   {bottled beer}    =&gt;    {whole milk}         0.017                  0.23       0.96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250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“Event-</a:t>
            </a:r>
            <a:r>
              <a:rPr lang="en-US" sz="3600" dirty="0" smtClean="0"/>
              <a:t>(bottled beer) </a:t>
            </a:r>
            <a:r>
              <a:rPr lang="en-US" sz="3600" dirty="0"/>
              <a:t>=&gt; Event-X” in </a:t>
            </a:r>
            <a:r>
              <a:rPr lang="en-US" sz="3600" dirty="0" smtClean="0"/>
              <a:t>Autumn </a:t>
            </a:r>
            <a:r>
              <a:rPr lang="en-US" sz="3600" dirty="0"/>
              <a:t>Transactions</a:t>
            </a:r>
            <a:br>
              <a:rPr lang="en-US" sz="3600" dirty="0"/>
            </a:br>
            <a:r>
              <a:rPr lang="en-US" sz="3600" dirty="0"/>
              <a:t>Interactive 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1587500"/>
            <a:ext cx="6083300" cy="4953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651784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/>
              <a:t>“Event-(bottled beer) =&gt; Event-X” in Autumn Transactions</a:t>
            </a:r>
            <a:br>
              <a:rPr lang="en-US" sz="3200" dirty="0"/>
            </a:br>
            <a:r>
              <a:rPr lang="en-US" sz="3200" dirty="0" smtClean="0"/>
              <a:t>Scatter </a:t>
            </a:r>
            <a:r>
              <a:rPr lang="en-US" sz="3200" dirty="0"/>
              <a:t>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7580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Winter Frequent Items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340801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Question: What products customers usually buy after buying a   certain product?</a:t>
            </a:r>
            <a:br>
              <a:rPr lang="en-US" sz="2800" dirty="0"/>
            </a:br>
            <a:r>
              <a:rPr lang="en-US" sz="2800" dirty="0"/>
              <a:t>Results in </a:t>
            </a:r>
            <a:r>
              <a:rPr lang="en-US" sz="2800" dirty="0" smtClean="0"/>
              <a:t>Spring </a:t>
            </a:r>
            <a:r>
              <a:rPr lang="en-US" sz="2800" dirty="0"/>
              <a:t>Transactions For “Event-</a:t>
            </a:r>
            <a:r>
              <a:rPr lang="en-US" sz="2800" dirty="0" smtClean="0"/>
              <a:t>(brown bread) </a:t>
            </a:r>
            <a:r>
              <a:rPr lang="en-US" sz="2800" dirty="0"/>
              <a:t>=&gt; Event-X”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lhs                                 </a:t>
            </a:r>
            <a:r>
              <a:rPr lang="en-US" dirty="0" err="1" smtClean="0"/>
              <a:t>rhs</a:t>
            </a:r>
            <a:r>
              <a:rPr lang="en-US" dirty="0" smtClean="0"/>
              <a:t>                      support      confidence        lift</a:t>
            </a:r>
          </a:p>
          <a:p>
            <a:pPr marL="0" indent="0">
              <a:buNone/>
            </a:pPr>
            <a:r>
              <a:rPr lang="en-US" dirty="0" smtClean="0"/>
              <a:t>1    {brown bread}    =&gt;    {whole milk}          0.021                  0.33       1.4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669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“Event-</a:t>
            </a:r>
            <a:r>
              <a:rPr lang="en-US" sz="3600" dirty="0" smtClean="0"/>
              <a:t>(brown bread) </a:t>
            </a:r>
            <a:r>
              <a:rPr lang="en-US" sz="3600" dirty="0"/>
              <a:t>=&gt; Event-X” in </a:t>
            </a:r>
            <a:r>
              <a:rPr lang="en-US" sz="3600" dirty="0" smtClean="0"/>
              <a:t>Spring </a:t>
            </a:r>
            <a:r>
              <a:rPr lang="en-US" sz="3600" dirty="0"/>
              <a:t>Transactions</a:t>
            </a:r>
            <a:br>
              <a:rPr lang="en-US" sz="3600" dirty="0"/>
            </a:br>
            <a:r>
              <a:rPr lang="en-US" sz="3600" dirty="0"/>
              <a:t>Interactive 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971" y="1690688"/>
            <a:ext cx="6081486" cy="49568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789974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“Event-(brown bread) =&gt; Event-X” in Spring Transactions</a:t>
            </a:r>
            <a:br>
              <a:rPr lang="en-US" sz="3600" dirty="0"/>
            </a:br>
            <a:r>
              <a:rPr lang="en-US" sz="3600" dirty="0" smtClean="0"/>
              <a:t>Scatter </a:t>
            </a:r>
            <a:r>
              <a:rPr lang="en-US" sz="3600" dirty="0"/>
              <a:t>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71728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00" y="28162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2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Autumn Frequent Items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1897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Spring Frequent Items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67231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765" y="420881"/>
            <a:ext cx="10666141" cy="154173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Question: Which of the </a:t>
            </a:r>
            <a:r>
              <a:rPr lang="en-US" sz="4000" dirty="0" smtClean="0"/>
              <a:t>products </a:t>
            </a:r>
            <a:r>
              <a:rPr lang="en-US" sz="4000" dirty="0"/>
              <a:t>go with each other?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Showing Five Rules from Summer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12" y="2118731"/>
            <a:ext cx="11954108" cy="405823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lhs                                             </a:t>
            </a:r>
            <a:r>
              <a:rPr lang="en-US" dirty="0" err="1" smtClean="0"/>
              <a:t>rhs</a:t>
            </a:r>
            <a:r>
              <a:rPr lang="en-US" dirty="0" smtClean="0"/>
              <a:t>                              support   confidence        lift</a:t>
            </a:r>
          </a:p>
          <a:p>
            <a:pPr marL="0" indent="0">
              <a:buNone/>
            </a:pPr>
            <a:r>
              <a:rPr lang="en-US" dirty="0" smtClean="0"/>
              <a:t> 1 {cereals}                              =&gt; {whole milk}               0.0045              0.88        3.4</a:t>
            </a:r>
          </a:p>
          <a:p>
            <a:pPr marL="0" indent="0">
              <a:buNone/>
            </a:pPr>
            <a:r>
              <a:rPr lang="en-US" dirty="0" smtClean="0"/>
              <a:t> 2 {liquor, red/blush wine}   =&gt; {bottled beer}             0.0016              0.83      10.5</a:t>
            </a:r>
          </a:p>
          <a:p>
            <a:pPr marL="0" indent="0">
              <a:buNone/>
            </a:pPr>
            <a:r>
              <a:rPr lang="en-US" dirty="0" smtClean="0"/>
              <a:t> 3 {curd, curd cheese}           =&gt; {other vegetables}     0.0013              1.00        5.2</a:t>
            </a:r>
          </a:p>
          <a:p>
            <a:pPr marL="0" indent="0">
              <a:buNone/>
            </a:pPr>
            <a:r>
              <a:rPr lang="en-US" dirty="0" smtClean="0"/>
              <a:t> 4 {curd cheese, yogurt}       =&gt; {other vegetables}     0.0013              1.00        5.2</a:t>
            </a:r>
          </a:p>
          <a:p>
            <a:pPr marL="0" indent="0">
              <a:buNone/>
            </a:pPr>
            <a:r>
              <a:rPr lang="en-US" dirty="0" smtClean="0"/>
              <a:t> 5 {male cosmetics, yogurt} =&gt; {bottled water}           0.0013              0.80        6.6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630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Question: Which of the products go with each other? </a:t>
            </a:r>
            <a:br>
              <a:rPr lang="en-US" sz="3600" dirty="0" smtClean="0"/>
            </a:br>
            <a:r>
              <a:rPr lang="en-US" sz="3600" dirty="0" smtClean="0"/>
              <a:t>Showing Five Rules from Winter Transactions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12" y="1825625"/>
            <a:ext cx="11954108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lhs                                                      </a:t>
            </a:r>
            <a:r>
              <a:rPr lang="en-US" dirty="0" err="1" smtClean="0"/>
              <a:t>rhs</a:t>
            </a:r>
            <a:r>
              <a:rPr lang="en-US" dirty="0" smtClean="0"/>
              <a:t>                                 support    confidence           lift</a:t>
            </a:r>
          </a:p>
          <a:p>
            <a:pPr marL="0" indent="0">
              <a:buNone/>
            </a:pPr>
            <a:r>
              <a:rPr lang="en-US" dirty="0" smtClean="0"/>
              <a:t>1 {honey}                                        =&gt; {whole milk}                     0.001                     1           3.8</a:t>
            </a:r>
          </a:p>
          <a:p>
            <a:pPr marL="0" indent="0">
              <a:buNone/>
            </a:pPr>
            <a:r>
              <a:rPr lang="en-US" dirty="0" smtClean="0"/>
              <a:t>2 {organic products}                     =&gt; {other vegetables}           0.001                     1           5.0</a:t>
            </a:r>
          </a:p>
          <a:p>
            <a:pPr marL="0" indent="0">
              <a:buNone/>
            </a:pPr>
            <a:r>
              <a:rPr lang="en-US" dirty="0" smtClean="0"/>
              <a:t>3 {frozen fruits, shopping bags}  =&gt; {whipped/sour cream}   0.001                     1          13.2</a:t>
            </a:r>
          </a:p>
          <a:p>
            <a:pPr marL="0" indent="0">
              <a:buNone/>
            </a:pPr>
            <a:r>
              <a:rPr lang="en-US" dirty="0" smtClean="0"/>
              <a:t>4 {frozen fruits , 			</a:t>
            </a:r>
          </a:p>
          <a:p>
            <a:pPr marL="0" indent="0">
              <a:buNone/>
            </a:pPr>
            <a:r>
              <a:rPr lang="en-US" dirty="0" smtClean="0"/>
              <a:t>whipped/sour cream}                  =&gt; {shopping bags}               0.001                     1          11.1</a:t>
            </a:r>
          </a:p>
          <a:p>
            <a:pPr marL="0" indent="0">
              <a:buNone/>
            </a:pPr>
            <a:r>
              <a:rPr lang="en-US" dirty="0" smtClean="0"/>
              <a:t>5 {frozen fruits, shopping bags} =&gt; {other vegetables}           0.001                     1           5.0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90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Question: Which of the products go with each other?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Showing Five Rules from Autumn Transactions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lhs                                 </a:t>
            </a:r>
            <a:r>
              <a:rPr lang="en-US" dirty="0" err="1" smtClean="0"/>
              <a:t>rhs</a:t>
            </a:r>
            <a:r>
              <a:rPr lang="en-US" dirty="0" smtClean="0"/>
              <a:t>                          support    confidence          lift</a:t>
            </a:r>
          </a:p>
          <a:p>
            <a:pPr marL="0" indent="0">
              <a:buNone/>
            </a:pPr>
            <a:r>
              <a:rPr lang="en-US" dirty="0" smtClean="0"/>
              <a:t>1 {rubbing alcohol}  =&gt; {whole milk}            0.0012                  1.0          4.2</a:t>
            </a:r>
          </a:p>
          <a:p>
            <a:pPr marL="0" indent="0">
              <a:buNone/>
            </a:pPr>
            <a:r>
              <a:rPr lang="en-US" dirty="0" smtClean="0"/>
              <a:t>2 {brandy}                 =&gt; {root vegetables}    0.0012                  1.0        10.3</a:t>
            </a:r>
          </a:p>
          <a:p>
            <a:pPr marL="0" indent="0">
              <a:buNone/>
            </a:pPr>
            <a:r>
              <a:rPr lang="en-US" dirty="0" smtClean="0"/>
              <a:t>3 {cocoa drinks}       =&gt; {whole milk}            0.0012                   1.0         4.2</a:t>
            </a:r>
          </a:p>
          <a:p>
            <a:pPr marL="0" indent="0">
              <a:buNone/>
            </a:pPr>
            <a:r>
              <a:rPr lang="en-US" dirty="0" smtClean="0"/>
              <a:t>4 {ready soups}        =&gt; {rolls/buns}             0.0018                   1.0         6.1</a:t>
            </a:r>
          </a:p>
          <a:p>
            <a:pPr marL="0" indent="0">
              <a:buNone/>
            </a:pPr>
            <a:r>
              <a:rPr lang="en-US" dirty="0" smtClean="0"/>
              <a:t>5 {tea}                        =&gt; {bottled beer}         0.0025                  0.8        11.0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12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1175</Words>
  <Application>Microsoft Office PowerPoint</Application>
  <PresentationFormat>Widescreen</PresentationFormat>
  <Paragraphs>124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Wingdings</vt:lpstr>
      <vt:lpstr>Office Theme</vt:lpstr>
      <vt:lpstr>Project: Market Analysis Big Data Programming  </vt:lpstr>
      <vt:lpstr>Dataset Information</vt:lpstr>
      <vt:lpstr>Summer Frequent Items</vt:lpstr>
      <vt:lpstr>Winter Frequent Items</vt:lpstr>
      <vt:lpstr>Autumn Frequent Items</vt:lpstr>
      <vt:lpstr>Spring Frequent Items</vt:lpstr>
      <vt:lpstr>Question: Which of the products go with each other? Showing Five Rules from Summer Transactions</vt:lpstr>
      <vt:lpstr>Question: Which of the products go with each other?  Showing Five Rules from Winter Transactions</vt:lpstr>
      <vt:lpstr>Question: Which of the products go with each other? Showing Five Rules from Autumn Transactions</vt:lpstr>
      <vt:lpstr>Question: Which of the products go with each other? Showing Five Rules from Spring Transactions</vt:lpstr>
      <vt:lpstr>Summer Interactive Plot: Showing Ten Rules</vt:lpstr>
      <vt:lpstr>Winter Interactive Plot: Showing Ten Rules</vt:lpstr>
      <vt:lpstr>Autumn Interactive Plot: Showing Ten Rules</vt:lpstr>
      <vt:lpstr>Spring Interactive Plot: Showing Ten Rules</vt:lpstr>
      <vt:lpstr>Summer Scatter Plot</vt:lpstr>
      <vt:lpstr>Winter Scatter Plot</vt:lpstr>
      <vt:lpstr>Autumn Scatter Plot</vt:lpstr>
      <vt:lpstr>Spring Scatter Plot</vt:lpstr>
      <vt:lpstr>What products are usually bought before a certain product? Results in Summer Transactions For “Event-X =&gt; Event-(Soda)”</vt:lpstr>
      <vt:lpstr>“Event-X =&gt; Event-(Soda)” in Summer Transactions Interactive Plot</vt:lpstr>
      <vt:lpstr>“Event-X =&gt; Event-(Soda)” in Summer Transactions Scatter Plot</vt:lpstr>
      <vt:lpstr>What products are usually bought before a certain product? Results in Winter Transactions For “Event-X =&gt; Event-(whole milk)”</vt:lpstr>
      <vt:lpstr>“Event-X =&gt; Event-(whole milk)” in Winter Transactions Interactive Plot</vt:lpstr>
      <vt:lpstr>“Event-X =&gt; Event-(whole milk)” in Winter Transactions Scatter Plot</vt:lpstr>
      <vt:lpstr>What products are usually bought before a certain product? Results in Autumn Transactions For “Event-X =&gt; Event-(Yogurt)”</vt:lpstr>
      <vt:lpstr>Event-X =&gt; Event-(yogurt)” in Autumn Transactions Interactive Plot</vt:lpstr>
      <vt:lpstr>“Event-X =&gt; Event-(yogurt)” in Autumn Transactions Scatter Plot</vt:lpstr>
      <vt:lpstr>What products are usually bought before a certain product? Results in Spring Transactions For “Event-X =&gt; Event-(rolls/buns)”</vt:lpstr>
      <vt:lpstr>Event-X =&gt; Event-(roll/buns)” in Spring Transactions Interactive Plot</vt:lpstr>
      <vt:lpstr>Event-X =&gt; Event-(roll/buns)” in Spring Transactions Scatter Plot</vt:lpstr>
      <vt:lpstr>Question: What products customers usually buy after buying a   certain product? Results in Summer Transactions For “Event-(Yogurt) =&gt; Event-X”</vt:lpstr>
      <vt:lpstr>“Event-(Yogurt) =&gt; Event-X” in Summer Transactions Interactive Plot</vt:lpstr>
      <vt:lpstr>“Event-(Yogurt) =&gt; Event-X” in Summer Transactions Scatter Plot</vt:lpstr>
      <vt:lpstr>Question: What products customers usually buy after buying a certain product? Results in Winter Transactions For “Event-(ready soups) =&gt; Event-X”</vt:lpstr>
      <vt:lpstr>“Event-(ready soups) =&gt; Event-X” in Winter Transactions Interactive Plot</vt:lpstr>
      <vt:lpstr>“Event-(ready soups) =&gt; Event-X” in Winter Transactions Scatter Plot</vt:lpstr>
      <vt:lpstr>Question: What products customers usually buy after buying a   certain product? Results in Autumn Transactions For “Event-(bottled beer) =&gt; Event-X”</vt:lpstr>
      <vt:lpstr>“Event-(bottled beer) =&gt; Event-X” in Autumn Transactions Interactive Plot</vt:lpstr>
      <vt:lpstr>“Event-(bottled beer) =&gt; Event-X” in Autumn Transactions Scatter Plot</vt:lpstr>
      <vt:lpstr>Question: What products customers usually buy after buying a   certain product? Results in Spring Transactions For “Event-(brown bread) =&gt; Event-X”</vt:lpstr>
      <vt:lpstr>“Event-(brown bread) =&gt; Event-X” in Spring Transactions Interactive Plot</vt:lpstr>
      <vt:lpstr>“Event-(brown bread) =&gt; Event-X” in Spring Transactions Scatter Plot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</dc:creator>
  <cp:lastModifiedBy>Umair</cp:lastModifiedBy>
  <cp:revision>301</cp:revision>
  <dcterms:created xsi:type="dcterms:W3CDTF">2016-01-17T17:56:53Z</dcterms:created>
  <dcterms:modified xsi:type="dcterms:W3CDTF">2016-01-19T12:13:54Z</dcterms:modified>
</cp:coreProperties>
</file>