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4"/>
  </p:sldMasterIdLst>
  <p:sldIdLst>
    <p:sldId id="256" r:id="rId5"/>
    <p:sldId id="257" r:id="rId6"/>
    <p:sldId id="258" r:id="rId7"/>
    <p:sldId id="260" r:id="rId8"/>
    <p:sldId id="262" r:id="rId9"/>
    <p:sldId id="261" r:id="rId10"/>
    <p:sldId id="263" r:id="rId11"/>
    <p:sldId id="271" r:id="rId12"/>
    <p:sldId id="264" r:id="rId13"/>
    <p:sldId id="265" r:id="rId14"/>
    <p:sldId id="268" r:id="rId15"/>
    <p:sldId id="267" r:id="rId16"/>
    <p:sldId id="269" r:id="rId17"/>
    <p:sldId id="273" r:id="rId18"/>
    <p:sldId id="270"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2F916-4589-4DFB-A758-3A10A389F877}" v="2748" dt="2023-04-15T02:46:29.147"/>
    <p1510:client id="{0C0CF5D0-81D6-1E5E-26BC-B949D54C659E}" v="1" dt="2023-05-26T15:20:16.269"/>
    <p1510:client id="{2F2A1758-6092-4B3A-8FF3-1C48EE1A323D}" v="187" dt="2023-04-16T02:51:04.104"/>
    <p1510:client id="{59B8C1A0-A3EB-4869-992B-DA125EAECFB9}" v="10" dt="2023-04-15T02:49:56.869"/>
    <p1510:client id="{70B047EA-5796-46E0-91CC-98616389A6C9}" v="3" dt="2023-04-16T03:04:48.160"/>
    <p1510:client id="{7E21072A-4A0A-4897-85F8-9655960E4B3E}" v="12" dt="2023-04-15T14:32:09.787"/>
    <p1510:client id="{949417AF-C6F4-4674-9360-8CB20E3B10F9}" v="76" dt="2023-04-16T02:32:47.254"/>
    <p1510:client id="{D8A3728F-9B14-4525-A7C1-2EA665369D00}" v="64" dt="2023-04-15T14:02:44.293"/>
    <p1510:client id="{EFBD5027-5235-46E8-9CE3-B4906146ECDC}" v="229" dt="2023-04-16T03:00:30.014"/>
    <p1510:client id="{FB4900B6-3F37-4C04-AED1-D880C7F79FE4}" v="6" dt="2023-04-15T23:24:26.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274" y="9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1/7/2024</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30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1/7/2024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26032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1/7/2024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928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1/7/2024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6638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1/7/2024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464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1/7/2024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35962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1/7/2024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419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1/7/2024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3278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1/7/2024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399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1/7/2024</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5499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1/7/2024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24824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1/7/2024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021145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earn.microsoft.com/en-us/azure/sentinel/normalization-about-parsers" TargetMode="Externa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azure/sentinel/detect-threats-built-in" TargetMode="External"/><Relationship Id="rId7" Type="http://schemas.openxmlformats.org/officeDocument/2006/relationships/image" Target="../media/image20.png"/><Relationship Id="rId2" Type="http://schemas.openxmlformats.org/officeDocument/2006/relationships/hyperlink" Target="https://learn.microsoft.com/en-us/azure/sentinel/detect-threats-custom" TargetMode="Externa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learn.microsoft.com/en-us/azure/data-explorer/kusto/quer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hyperlink" Target="https://learn.microsoft.com/en-us/azure/sentinel/normalization-about-parsers" TargetMode="External"/><Relationship Id="rId13" Type="http://schemas.openxmlformats.org/officeDocument/2006/relationships/hyperlink" Target="https://learn.microsoft.com/en-us/azure/sentinel/tutorial-respond-threats-playbook?tabs=LAC%2Cincidents" TargetMode="External"/><Relationship Id="rId3" Type="http://schemas.openxmlformats.org/officeDocument/2006/relationships/hyperlink" Target="https://portal.azure.com/" TargetMode="External"/><Relationship Id="rId7" Type="http://schemas.openxmlformats.org/officeDocument/2006/relationships/hyperlink" Target="https://learn.microsoft.com/en-us/azure/sentinel/data-connectors/windows-security-events-via-ama" TargetMode="External"/><Relationship Id="rId12" Type="http://schemas.openxmlformats.org/officeDocument/2006/relationships/hyperlink" Target="https://learn.microsoft.com/en-us/azure/sentinel/automate-incident-handling-with-automation-rules" TargetMode="External"/><Relationship Id="rId2" Type="http://schemas.openxmlformats.org/officeDocument/2006/relationships/hyperlink" Target="https://1drv.ms/v/s!ArQFMSVp_SiLeBKwKjxGu-FLvt0?e=9htcvw" TargetMode="External"/><Relationship Id="rId1" Type="http://schemas.openxmlformats.org/officeDocument/2006/relationships/slideLayout" Target="../slideLayouts/slideLayout7.xml"/><Relationship Id="rId6" Type="http://schemas.openxmlformats.org/officeDocument/2006/relationships/hyperlink" Target="https://learn.microsoft.com/en-us/azure/azure-monitor/logs/log-analytics-workspace-overview" TargetMode="External"/><Relationship Id="rId11" Type="http://schemas.openxmlformats.org/officeDocument/2006/relationships/hyperlink" Target="https://learn.microsoft.com/en-us/azure/sentinel/detect-threats-custom" TargetMode="External"/><Relationship Id="rId5" Type="http://schemas.openxmlformats.org/officeDocument/2006/relationships/hyperlink" Target="https://learn.microsoft.com/en-us/azure/azure-resource-manager/management/manage-resource-groups-portal" TargetMode="External"/><Relationship Id="rId10" Type="http://schemas.openxmlformats.org/officeDocument/2006/relationships/hyperlink" Target="https://learn.microsoft.com/en-us/azure/sentinel/detect-threats-built-in" TargetMode="External"/><Relationship Id="rId4" Type="http://schemas.openxmlformats.org/officeDocument/2006/relationships/hyperlink" Target="https://azure.microsoft.com/en-us/explore/global-infrastructure/geographies/#overview" TargetMode="External"/><Relationship Id="rId9" Type="http://schemas.openxmlformats.org/officeDocument/2006/relationships/hyperlink" Target="https://learn.microsoft.com/en-us/azure/data-explorer/kusto/query/" TargetMode="External"/><Relationship Id="rId14" Type="http://schemas.openxmlformats.org/officeDocument/2006/relationships/hyperlink" Target="https://github.com/Azure/Azure-Sentinel/tree/master/Playboo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ortal.azure.co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en-us/free/search/?ef_id=_k_CjwKCAjw8-OhBhB5EiwADyoY1ZTQynqFKbKArKh811evd6qCUSXkPVHx848Ls7OhHs_cSxoyMbBT_hoCLEsQAvD_BwE_k_&amp;OCID=AIDcmm8ge9eggm_SEM__k_CjwKCAjw8-OhBhB5EiwADyoY1ZTQynqFKbKArKh811evd6qCUSXkPVHx848Ls7OhHs_cSxoyMbBT_hoCLEsQAvD_BwE_k_&amp;gclid=CjwKCAjw8-OhBhB5EiwADyoY1ZTQynqFKbKArKh811evd6qCUSXkPVHx848Ls7OhHs_cSxoyMbBT_hoCLEsQAvD_BwE"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explore/global-infrastructure/geographies/#overview" TargetMode="External"/><Relationship Id="rId2" Type="http://schemas.openxmlformats.org/officeDocument/2006/relationships/hyperlink" Target="https://learn.microsoft.com/en-us/azure/azure-resource-manager/management/manage-resource-groups-portal"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learn.microsoft.com/en-us/azure/azure-monitor/logs/quick-create-workspace?tabs=azure-porta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azure/sentinel/data-connectors-reference" TargetMode="External"/><Relationship Id="rId2" Type="http://schemas.openxmlformats.org/officeDocument/2006/relationships/hyperlink" Target="https://learn.microsoft.com/en-us/azure/sentinel/connect-data-sources" TargetMode="Externa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learn.microsoft.com/en-us/azure/sentinel/data-connectors/windows-security-events-via-a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199" y="1093788"/>
            <a:ext cx="10506455" cy="2967208"/>
          </a:xfrm>
        </p:spPr>
        <p:txBody>
          <a:bodyPr>
            <a:normAutofit/>
          </a:bodyPr>
          <a:lstStyle/>
          <a:p>
            <a:r>
              <a:rPr lang="en-US" sz="6800" dirty="0">
                <a:cs typeface="Calibri Light"/>
              </a:rPr>
              <a:t>Azure Sentinel -</a:t>
            </a:r>
            <a:br>
              <a:rPr lang="en-US" sz="6800" dirty="0">
                <a:cs typeface="Calibri Light"/>
              </a:rPr>
            </a:br>
            <a:r>
              <a:rPr lang="en-US" sz="6800" dirty="0">
                <a:cs typeface="Calibri Light"/>
              </a:rPr>
              <a:t>Deployment, Detection &amp; Response </a:t>
            </a:r>
            <a:endParaRPr lang="en-US" sz="6800" dirty="0"/>
          </a:p>
        </p:txBody>
      </p:sp>
      <p:sp>
        <p:nvSpPr>
          <p:cNvPr id="3" name="Subtitle 2"/>
          <p:cNvSpPr>
            <a:spLocks noGrp="1"/>
          </p:cNvSpPr>
          <p:nvPr>
            <p:ph type="subTitle" idx="1"/>
          </p:nvPr>
        </p:nvSpPr>
        <p:spPr>
          <a:xfrm>
            <a:off x="6096000" y="4619624"/>
            <a:ext cx="5251703" cy="1038225"/>
          </a:xfrm>
        </p:spPr>
        <p:txBody>
          <a:bodyPr vert="horz" lIns="91440" tIns="45720" rIns="91440" bIns="45720" rtlCol="0">
            <a:normAutofit/>
          </a:bodyPr>
          <a:lstStyle/>
          <a:p>
            <a:pPr algn="r"/>
            <a:r>
              <a:rPr lang="en-US" sz="2400">
                <a:cs typeface="Calibri"/>
              </a:rPr>
              <a:t>Ali Ahmed Dar</a:t>
            </a:r>
            <a:endParaRPr lang="en-US" sz="2400"/>
          </a:p>
        </p:txBody>
      </p:sp>
      <p:sp>
        <p:nvSpPr>
          <p:cNvPr id="31" name="Rectangle 3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8E9D3F-8FFC-44B7-BFB9-B2888CCB5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93F0B-C550-76BF-14CA-CB7B68937417}"/>
              </a:ext>
            </a:extLst>
          </p:cNvPr>
          <p:cNvSpPr>
            <a:spLocks noGrp="1"/>
          </p:cNvSpPr>
          <p:nvPr>
            <p:ph type="title"/>
          </p:nvPr>
        </p:nvSpPr>
        <p:spPr>
          <a:xfrm>
            <a:off x="625715" y="1122363"/>
            <a:ext cx="3512532" cy="3200400"/>
          </a:xfrm>
        </p:spPr>
        <p:txBody>
          <a:bodyPr vert="horz" lIns="91440" tIns="45720" rIns="91440" bIns="45720" rtlCol="0" anchor="b">
            <a:normAutofit/>
          </a:bodyPr>
          <a:lstStyle/>
          <a:p>
            <a:r>
              <a:rPr lang="en-US" sz="4400"/>
              <a:t>6.2 AMA</a:t>
            </a:r>
          </a:p>
        </p:txBody>
      </p:sp>
      <p:sp>
        <p:nvSpPr>
          <p:cNvPr id="3" name="Text Placeholder 2">
            <a:extLst>
              <a:ext uri="{FF2B5EF4-FFF2-40B4-BE49-F238E27FC236}">
                <a16:creationId xmlns:a16="http://schemas.microsoft.com/office/drawing/2014/main" id="{CF84B994-629E-DD8B-C634-6032BF7FE0AD}"/>
              </a:ext>
            </a:extLst>
          </p:cNvPr>
          <p:cNvSpPr>
            <a:spLocks noGrp="1"/>
          </p:cNvSpPr>
          <p:nvPr>
            <p:ph type="body" idx="1"/>
          </p:nvPr>
        </p:nvSpPr>
        <p:spPr>
          <a:xfrm>
            <a:off x="625715" y="4873752"/>
            <a:ext cx="3512532" cy="1207008"/>
          </a:xfrm>
        </p:spPr>
        <p:txBody>
          <a:bodyPr vert="horz" lIns="91440" tIns="45720" rIns="91440" bIns="45720" rtlCol="0">
            <a:normAutofit/>
          </a:bodyPr>
          <a:lstStyle/>
          <a:p>
            <a:pPr>
              <a:lnSpc>
                <a:spcPct val="100000"/>
              </a:lnSpc>
            </a:pPr>
            <a:r>
              <a:rPr lang="en-US" sz="1200" dirty="0"/>
              <a:t>For this demo, I am using my Windows Host, which needs to have Azure ARC agent installed. This will be done by installing an agent on your windows host with the help of the script generated in Azure ARC onboarding.</a:t>
            </a:r>
          </a:p>
        </p:txBody>
      </p:sp>
      <p:sp>
        <p:nvSpPr>
          <p:cNvPr id="18" name="Rectangle 17">
            <a:extLst>
              <a:ext uri="{FF2B5EF4-FFF2-40B4-BE49-F238E27FC236}">
                <a16:creationId xmlns:a16="http://schemas.microsoft.com/office/drawing/2014/main" id="{96A4C419-5959-41E1-8F5D-4385DE6B3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665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text, application, email&#10;&#10;Description automatically generated">
            <a:extLst>
              <a:ext uri="{FF2B5EF4-FFF2-40B4-BE49-F238E27FC236}">
                <a16:creationId xmlns:a16="http://schemas.microsoft.com/office/drawing/2014/main" id="{118D447C-A41D-873A-7F17-AD5DF0965740}"/>
              </a:ext>
            </a:extLst>
          </p:cNvPr>
          <p:cNvPicPr>
            <a:picLocks noChangeAspect="1"/>
          </p:cNvPicPr>
          <p:nvPr/>
        </p:nvPicPr>
        <p:blipFill rotWithShape="1">
          <a:blip r:embed="rId2"/>
          <a:srcRect t="-400" r="55540" b="-337"/>
          <a:stretch/>
        </p:blipFill>
        <p:spPr>
          <a:xfrm>
            <a:off x="8546446" y="384420"/>
            <a:ext cx="3057076" cy="28226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 name="Rectangle 19">
            <a:extLst>
              <a:ext uri="{FF2B5EF4-FFF2-40B4-BE49-F238E27FC236}">
                <a16:creationId xmlns:a16="http://schemas.microsoft.com/office/drawing/2014/main" id="{DF923961-7523-4DA3-A6B8-16492042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758" y="4546920"/>
            <a:ext cx="3512532"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Graphical user interface, application&#10;&#10;Description automatically generated">
            <a:extLst>
              <a:ext uri="{FF2B5EF4-FFF2-40B4-BE49-F238E27FC236}">
                <a16:creationId xmlns:a16="http://schemas.microsoft.com/office/drawing/2014/main" id="{85D9B8A1-5861-3F4F-C673-6AD5DB87B9FB}"/>
              </a:ext>
            </a:extLst>
          </p:cNvPr>
          <p:cNvPicPr>
            <a:picLocks noChangeAspect="1"/>
          </p:cNvPicPr>
          <p:nvPr/>
        </p:nvPicPr>
        <p:blipFill>
          <a:blip r:embed="rId3"/>
          <a:stretch>
            <a:fillRect/>
          </a:stretch>
        </p:blipFill>
        <p:spPr>
          <a:xfrm>
            <a:off x="5009260" y="3588414"/>
            <a:ext cx="3050897" cy="28162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8" descr="Graphical user interface, application&#10;&#10;Description automatically generated">
            <a:extLst>
              <a:ext uri="{FF2B5EF4-FFF2-40B4-BE49-F238E27FC236}">
                <a16:creationId xmlns:a16="http://schemas.microsoft.com/office/drawing/2014/main" id="{A77F47AA-EF92-104B-DD90-3EC5DD385696}"/>
              </a:ext>
            </a:extLst>
          </p:cNvPr>
          <p:cNvPicPr>
            <a:picLocks noChangeAspect="1"/>
          </p:cNvPicPr>
          <p:nvPr/>
        </p:nvPicPr>
        <p:blipFill rotWithShape="1">
          <a:blip r:embed="rId4"/>
          <a:srcRect r="36770" b="641"/>
          <a:stretch/>
        </p:blipFill>
        <p:spPr>
          <a:xfrm>
            <a:off x="4976115" y="377415"/>
            <a:ext cx="3051571" cy="2829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D3462DA8-76AB-EEFC-6B2C-2282B2296A9A}"/>
              </a:ext>
            </a:extLst>
          </p:cNvPr>
          <p:cNvPicPr>
            <a:picLocks noChangeAspect="1"/>
          </p:cNvPicPr>
          <p:nvPr/>
        </p:nvPicPr>
        <p:blipFill>
          <a:blip r:embed="rId5"/>
          <a:stretch>
            <a:fillRect/>
          </a:stretch>
        </p:blipFill>
        <p:spPr>
          <a:xfrm>
            <a:off x="8513567" y="3582077"/>
            <a:ext cx="3050675" cy="28226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0737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6F5CA-3DD1-AC5F-E624-66B0D72DBF24}"/>
              </a:ext>
            </a:extLst>
          </p:cNvPr>
          <p:cNvSpPr>
            <a:spLocks noGrp="1"/>
          </p:cNvSpPr>
          <p:nvPr>
            <p:ph type="title"/>
          </p:nvPr>
        </p:nvSpPr>
        <p:spPr>
          <a:xfrm>
            <a:off x="477981" y="1122363"/>
            <a:ext cx="4480560" cy="3204134"/>
          </a:xfrm>
        </p:spPr>
        <p:txBody>
          <a:bodyPr vert="horz" lIns="91440" tIns="45720" rIns="91440" bIns="45720" rtlCol="0" anchor="b">
            <a:normAutofit/>
          </a:bodyPr>
          <a:lstStyle/>
          <a:p>
            <a:r>
              <a:rPr lang="en-US" sz="4800" dirty="0"/>
              <a:t>6.3 Verify logs </a:t>
            </a:r>
          </a:p>
        </p:txBody>
      </p:sp>
      <p:sp>
        <p:nvSpPr>
          <p:cNvPr id="3" name="Text Placeholder 2">
            <a:extLst>
              <a:ext uri="{FF2B5EF4-FFF2-40B4-BE49-F238E27FC236}">
                <a16:creationId xmlns:a16="http://schemas.microsoft.com/office/drawing/2014/main" id="{0DA148BB-1E47-59E8-17C5-071F5440257E}"/>
              </a:ext>
            </a:extLst>
          </p:cNvPr>
          <p:cNvSpPr>
            <a:spLocks noGrp="1"/>
          </p:cNvSpPr>
          <p:nvPr>
            <p:ph type="body" idx="1"/>
          </p:nvPr>
        </p:nvSpPr>
        <p:spPr>
          <a:xfrm>
            <a:off x="477981" y="4872922"/>
            <a:ext cx="3933306" cy="1208141"/>
          </a:xfrm>
        </p:spPr>
        <p:txBody>
          <a:bodyPr vert="horz" lIns="91440" tIns="45720" rIns="91440" bIns="45720" rtlCol="0">
            <a:normAutofit/>
          </a:bodyPr>
          <a:lstStyle/>
          <a:p>
            <a:r>
              <a:rPr lang="en-US"/>
              <a:t>You may to go to logs view to verify log ingestion.</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Graphical user interface, text, application&#10;&#10;Description automatically generated">
            <a:extLst>
              <a:ext uri="{FF2B5EF4-FFF2-40B4-BE49-F238E27FC236}">
                <a16:creationId xmlns:a16="http://schemas.microsoft.com/office/drawing/2014/main" id="{2FBEE4D2-FE8C-07E1-550D-5BEC1787756E}"/>
              </a:ext>
            </a:extLst>
          </p:cNvPr>
          <p:cNvPicPr>
            <a:picLocks noChangeAspect="1"/>
          </p:cNvPicPr>
          <p:nvPr/>
        </p:nvPicPr>
        <p:blipFill>
          <a:blip r:embed="rId2"/>
          <a:stretch>
            <a:fillRect/>
          </a:stretch>
        </p:blipFill>
        <p:spPr>
          <a:xfrm>
            <a:off x="5686186" y="614797"/>
            <a:ext cx="5801921" cy="56186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3482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634FC-6BA4-F4F6-89ED-909EDA12DA1F}"/>
              </a:ext>
            </a:extLst>
          </p:cNvPr>
          <p:cNvSpPr>
            <a:spLocks noGrp="1"/>
          </p:cNvSpPr>
          <p:nvPr>
            <p:ph type="title"/>
          </p:nvPr>
        </p:nvSpPr>
        <p:spPr>
          <a:xfrm>
            <a:off x="851183" y="1143000"/>
            <a:ext cx="5129348" cy="2898648"/>
          </a:xfrm>
        </p:spPr>
        <p:txBody>
          <a:bodyPr vert="horz" lIns="91440" tIns="45720" rIns="91440" bIns="45720" rtlCol="0" anchor="b">
            <a:normAutofit/>
          </a:bodyPr>
          <a:lstStyle/>
          <a:p>
            <a:r>
              <a:rPr lang="en-US" sz="5400"/>
              <a:t>6.4 Log Parsing</a:t>
            </a:r>
          </a:p>
        </p:txBody>
      </p:sp>
      <p:sp>
        <p:nvSpPr>
          <p:cNvPr id="3" name="Text Placeholder 2">
            <a:extLst>
              <a:ext uri="{FF2B5EF4-FFF2-40B4-BE49-F238E27FC236}">
                <a16:creationId xmlns:a16="http://schemas.microsoft.com/office/drawing/2014/main" id="{F3502E80-6A29-CC0C-0F8B-9C6499B2DC4D}"/>
              </a:ext>
            </a:extLst>
          </p:cNvPr>
          <p:cNvSpPr>
            <a:spLocks noGrp="1"/>
          </p:cNvSpPr>
          <p:nvPr>
            <p:ph type="body" idx="1"/>
          </p:nvPr>
        </p:nvSpPr>
        <p:spPr>
          <a:xfrm>
            <a:off x="851183" y="4407408"/>
            <a:ext cx="4846320" cy="1335024"/>
          </a:xfrm>
        </p:spPr>
        <p:txBody>
          <a:bodyPr vert="horz" lIns="91440" tIns="45720" rIns="91440" bIns="45720" rtlCol="0">
            <a:normAutofit/>
          </a:bodyPr>
          <a:lstStyle/>
          <a:p>
            <a:pPr>
              <a:lnSpc>
                <a:spcPct val="100000"/>
              </a:lnSpc>
            </a:pPr>
            <a:r>
              <a:rPr lang="en-US" sz="1500" dirty="0"/>
              <a:t>But the logs need to be parsed using </a:t>
            </a:r>
            <a:r>
              <a:rPr lang="en-US" sz="1500" dirty="0">
                <a:ea typeface="+mn-lt"/>
                <a:cs typeface="+mn-lt"/>
                <a:hlinkClick r:id="rId2"/>
              </a:rPr>
              <a:t>ASIM parsers</a:t>
            </a:r>
            <a:r>
              <a:rPr lang="en-US" sz="1500" dirty="0"/>
              <a:t>, I have written my own for </a:t>
            </a:r>
            <a:r>
              <a:rPr lang="en-US" sz="1500" dirty="0" err="1"/>
              <a:t>ProcessCreation</a:t>
            </a:r>
            <a:r>
              <a:rPr lang="en-US" sz="1500" dirty="0"/>
              <a:t> event currently, which you can save as function and call as a separate table</a:t>
            </a:r>
          </a:p>
        </p:txBody>
      </p:sp>
      <p:sp>
        <p:nvSpPr>
          <p:cNvPr id="16" name="Rectangle 15">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8" descr="Graphical user interface, text, application, email&#10;&#10;Description automatically generated">
            <a:extLst>
              <a:ext uri="{FF2B5EF4-FFF2-40B4-BE49-F238E27FC236}">
                <a16:creationId xmlns:a16="http://schemas.microsoft.com/office/drawing/2014/main" id="{5BE53A87-66E7-9F1F-5954-AAE151E0291A}"/>
              </a:ext>
            </a:extLst>
          </p:cNvPr>
          <p:cNvPicPr>
            <a:picLocks noChangeAspect="1"/>
          </p:cNvPicPr>
          <p:nvPr/>
        </p:nvPicPr>
        <p:blipFill rotWithShape="1">
          <a:blip r:embed="rId3"/>
          <a:srcRect t="7779" b="19298"/>
          <a:stretch/>
        </p:blipFill>
        <p:spPr>
          <a:xfrm>
            <a:off x="6052456" y="3973286"/>
            <a:ext cx="5889171" cy="26932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10" descr="Graphical user interface, text, application&#10;&#10;Description automatically generated">
            <a:extLst>
              <a:ext uri="{FF2B5EF4-FFF2-40B4-BE49-F238E27FC236}">
                <a16:creationId xmlns:a16="http://schemas.microsoft.com/office/drawing/2014/main" id="{2BB43D21-9F9F-5BBA-C3B6-09AD3F1E0C5D}"/>
              </a:ext>
            </a:extLst>
          </p:cNvPr>
          <p:cNvPicPr>
            <a:picLocks noChangeAspect="1"/>
          </p:cNvPicPr>
          <p:nvPr/>
        </p:nvPicPr>
        <p:blipFill>
          <a:blip r:embed="rId4"/>
          <a:stretch>
            <a:fillRect/>
          </a:stretch>
        </p:blipFill>
        <p:spPr>
          <a:xfrm>
            <a:off x="6095999" y="179246"/>
            <a:ext cx="5845629" cy="3577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3025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825EEB4-E185-4371-A8FF-AF57010F7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380EC-C4AB-EB6B-8F9A-8421CA4C28DD}"/>
              </a:ext>
            </a:extLst>
          </p:cNvPr>
          <p:cNvSpPr>
            <a:spLocks noGrp="1"/>
          </p:cNvSpPr>
          <p:nvPr>
            <p:ph type="title"/>
          </p:nvPr>
        </p:nvSpPr>
        <p:spPr>
          <a:xfrm>
            <a:off x="583808" y="928769"/>
            <a:ext cx="3348448" cy="576945"/>
          </a:xfrm>
        </p:spPr>
        <p:txBody>
          <a:bodyPr vert="horz" lIns="91440" tIns="45720" rIns="91440" bIns="45720" rtlCol="0" anchor="b">
            <a:noAutofit/>
          </a:bodyPr>
          <a:lstStyle/>
          <a:p>
            <a:r>
              <a:rPr lang="en-US" sz="3600"/>
              <a:t>7. Detection</a:t>
            </a:r>
          </a:p>
        </p:txBody>
      </p:sp>
      <p:sp>
        <p:nvSpPr>
          <p:cNvPr id="3" name="Text Placeholder 2">
            <a:extLst>
              <a:ext uri="{FF2B5EF4-FFF2-40B4-BE49-F238E27FC236}">
                <a16:creationId xmlns:a16="http://schemas.microsoft.com/office/drawing/2014/main" id="{ECD25CE5-B76F-3F6D-0E74-9A938BB5D3CC}"/>
              </a:ext>
            </a:extLst>
          </p:cNvPr>
          <p:cNvSpPr>
            <a:spLocks noGrp="1"/>
          </p:cNvSpPr>
          <p:nvPr>
            <p:ph type="body" idx="1"/>
          </p:nvPr>
        </p:nvSpPr>
        <p:spPr>
          <a:xfrm>
            <a:off x="660008" y="1510067"/>
            <a:ext cx="2717074" cy="2001665"/>
          </a:xfrm>
        </p:spPr>
        <p:txBody>
          <a:bodyPr vert="horz" lIns="91440" tIns="45720" rIns="91440" bIns="45720" rtlCol="0">
            <a:normAutofit/>
          </a:bodyPr>
          <a:lstStyle/>
          <a:p>
            <a:pPr>
              <a:lnSpc>
                <a:spcPct val="100000"/>
              </a:lnSpc>
            </a:pPr>
            <a:r>
              <a:rPr lang="en-US" sz="1300" dirty="0"/>
              <a:t>Now that we are receiving logs, we can create </a:t>
            </a:r>
            <a:r>
              <a:rPr lang="en-US" sz="1300" dirty="0">
                <a:hlinkClick r:id="rId2"/>
              </a:rPr>
              <a:t>custom detection rules</a:t>
            </a:r>
            <a:r>
              <a:rPr lang="en-US" sz="1300" dirty="0"/>
              <a:t> along with </a:t>
            </a:r>
            <a:r>
              <a:rPr lang="en-US" sz="1300" dirty="0">
                <a:hlinkClick r:id="rId3"/>
              </a:rPr>
              <a:t>built-in rules</a:t>
            </a:r>
            <a:r>
              <a:rPr lang="en-US" sz="1300" dirty="0"/>
              <a:t> on top of this through Sentinel Analytics Rules which are based on </a:t>
            </a:r>
            <a:r>
              <a:rPr lang="en-US" sz="1300" dirty="0">
                <a:hlinkClick r:id="rId4"/>
              </a:rPr>
              <a:t>KQL -  Kusto Query Language</a:t>
            </a:r>
            <a:r>
              <a:rPr lang="en-US" sz="1300" dirty="0"/>
              <a:t>.</a:t>
            </a:r>
          </a:p>
        </p:txBody>
      </p:sp>
      <p:sp>
        <p:nvSpPr>
          <p:cNvPr id="29" name="Rectangle 28">
            <a:extLst>
              <a:ext uri="{FF2B5EF4-FFF2-40B4-BE49-F238E27FC236}">
                <a16:creationId xmlns:a16="http://schemas.microsoft.com/office/drawing/2014/main" id="{8EA2E5B2-7E46-41D7-993E-1472B65ED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35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Graphical user interface, text, application, email&#10;&#10;Description automatically generated">
            <a:extLst>
              <a:ext uri="{FF2B5EF4-FFF2-40B4-BE49-F238E27FC236}">
                <a16:creationId xmlns:a16="http://schemas.microsoft.com/office/drawing/2014/main" id="{9EAFF969-264F-2EF0-B04E-8C765B642724}"/>
              </a:ext>
            </a:extLst>
          </p:cNvPr>
          <p:cNvPicPr>
            <a:picLocks noChangeAspect="1"/>
          </p:cNvPicPr>
          <p:nvPr/>
        </p:nvPicPr>
        <p:blipFill rotWithShape="1">
          <a:blip r:embed="rId5"/>
          <a:srcRect b="34293"/>
          <a:stretch/>
        </p:blipFill>
        <p:spPr>
          <a:xfrm>
            <a:off x="3413982" y="426575"/>
            <a:ext cx="3272626" cy="27762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1" name="Rectangle 30">
            <a:extLst>
              <a:ext uri="{FF2B5EF4-FFF2-40B4-BE49-F238E27FC236}">
                <a16:creationId xmlns:a16="http://schemas.microsoft.com/office/drawing/2014/main" id="{789E161B-D345-4E9F-985D-649330815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464"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Graphical user interface, application, email&#10;&#10;Description automatically generated">
            <a:extLst>
              <a:ext uri="{FF2B5EF4-FFF2-40B4-BE49-F238E27FC236}">
                <a16:creationId xmlns:a16="http://schemas.microsoft.com/office/drawing/2014/main" id="{C5BF601A-77C1-521F-0329-E38185485FE1}"/>
              </a:ext>
            </a:extLst>
          </p:cNvPr>
          <p:cNvPicPr>
            <a:picLocks noChangeAspect="1"/>
          </p:cNvPicPr>
          <p:nvPr/>
        </p:nvPicPr>
        <p:blipFill>
          <a:blip r:embed="rId6"/>
          <a:stretch>
            <a:fillRect/>
          </a:stretch>
        </p:blipFill>
        <p:spPr>
          <a:xfrm>
            <a:off x="577671" y="3511173"/>
            <a:ext cx="6103528" cy="29197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5E6FED57-3F09-7539-3DDF-A17C52F6AEF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01258" y="999170"/>
            <a:ext cx="4665273" cy="4859660"/>
          </a:xfrm>
          <a:prstGeom prst="rect">
            <a:avLst/>
          </a:prstGeom>
        </p:spPr>
      </p:pic>
    </p:spTree>
    <p:extLst>
      <p:ext uri="{BB962C8B-B14F-4D97-AF65-F5344CB8AC3E}">
        <p14:creationId xmlns:p14="http://schemas.microsoft.com/office/powerpoint/2010/main" val="838844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D1861B-A8E5-8D02-9F44-7BB0C5847CCF}"/>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dirty="0"/>
              <a:t>8. Automated </a:t>
            </a:r>
            <a:r>
              <a:rPr lang="en-US" sz="7200" dirty="0"/>
              <a:t>Response</a:t>
            </a:r>
          </a:p>
        </p:txBody>
      </p:sp>
      <p:sp>
        <p:nvSpPr>
          <p:cNvPr id="14" name="Rectangle 13">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9520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F826C-4877-F347-17DA-8F1929F37A4A}"/>
              </a:ext>
            </a:extLst>
          </p:cNvPr>
          <p:cNvSpPr>
            <a:spLocks noGrp="1"/>
          </p:cNvSpPr>
          <p:nvPr>
            <p:ph type="title"/>
          </p:nvPr>
        </p:nvSpPr>
        <p:spPr>
          <a:xfrm>
            <a:off x="314696" y="1122363"/>
            <a:ext cx="4186645" cy="3204134"/>
          </a:xfrm>
        </p:spPr>
        <p:txBody>
          <a:bodyPr vert="horz" lIns="91440" tIns="45720" rIns="91440" bIns="45720" rtlCol="0" anchor="b">
            <a:normAutofit/>
          </a:bodyPr>
          <a:lstStyle/>
          <a:p>
            <a:r>
              <a:rPr lang="en-US" sz="3200"/>
              <a:t>8.1 Automation Rule</a:t>
            </a:r>
          </a:p>
        </p:txBody>
      </p:sp>
      <p:sp>
        <p:nvSpPr>
          <p:cNvPr id="3" name="Text Placeholder 2">
            <a:extLst>
              <a:ext uri="{FF2B5EF4-FFF2-40B4-BE49-F238E27FC236}">
                <a16:creationId xmlns:a16="http://schemas.microsoft.com/office/drawing/2014/main" id="{FBE04628-3D87-4CCB-C922-7EE4514C2FAF}"/>
              </a:ext>
            </a:extLst>
          </p:cNvPr>
          <p:cNvSpPr>
            <a:spLocks noGrp="1"/>
          </p:cNvSpPr>
          <p:nvPr>
            <p:ph type="body" idx="1"/>
          </p:nvPr>
        </p:nvSpPr>
        <p:spPr>
          <a:xfrm>
            <a:off x="477981" y="4872922"/>
            <a:ext cx="3530535" cy="1208141"/>
          </a:xfrm>
        </p:spPr>
        <p:txBody>
          <a:bodyPr vert="horz" lIns="91440" tIns="45720" rIns="91440" bIns="45720" rtlCol="0">
            <a:normAutofit fontScale="70000" lnSpcReduction="20000"/>
          </a:bodyPr>
          <a:lstStyle/>
          <a:p>
            <a:r>
              <a:rPr lang="en-US" sz="1900" dirty="0"/>
              <a:t>First of all we will create an automation rule, which will trigger upon creation of an incident.</a:t>
            </a:r>
          </a:p>
          <a:p>
            <a:r>
              <a:rPr lang="en-US" sz="1900" dirty="0"/>
              <a:t>This automation will call the playbook that we will be creating next.</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application&#10;&#10;Description automatically generated">
            <a:extLst>
              <a:ext uri="{FF2B5EF4-FFF2-40B4-BE49-F238E27FC236}">
                <a16:creationId xmlns:a16="http://schemas.microsoft.com/office/drawing/2014/main" id="{C01D085F-2557-FD7C-A10C-5FB715EF0066}"/>
              </a:ext>
            </a:extLst>
          </p:cNvPr>
          <p:cNvPicPr>
            <a:picLocks noChangeAspect="1"/>
          </p:cNvPicPr>
          <p:nvPr/>
        </p:nvPicPr>
        <p:blipFill>
          <a:blip r:embed="rId2"/>
          <a:stretch>
            <a:fillRect/>
          </a:stretch>
        </p:blipFill>
        <p:spPr>
          <a:xfrm>
            <a:off x="-4419600" y="207746"/>
            <a:ext cx="16435371" cy="140030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0355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1F73B-0B13-5E99-EFE3-BD5230F6A6A6}"/>
              </a:ext>
            </a:extLst>
          </p:cNvPr>
          <p:cNvSpPr>
            <a:spLocks noGrp="1"/>
          </p:cNvSpPr>
          <p:nvPr>
            <p:ph type="title"/>
          </p:nvPr>
        </p:nvSpPr>
        <p:spPr>
          <a:xfrm>
            <a:off x="851183" y="772886"/>
            <a:ext cx="3964577" cy="993649"/>
          </a:xfrm>
        </p:spPr>
        <p:txBody>
          <a:bodyPr vert="horz" lIns="91440" tIns="45720" rIns="91440" bIns="45720" rtlCol="0" anchor="b">
            <a:noAutofit/>
          </a:bodyPr>
          <a:lstStyle/>
          <a:p>
            <a:r>
              <a:rPr lang="en-US" sz="4000"/>
              <a:t>8.2 Playbook</a:t>
            </a:r>
          </a:p>
        </p:txBody>
      </p:sp>
      <p:sp>
        <p:nvSpPr>
          <p:cNvPr id="3" name="Text Placeholder 2">
            <a:extLst>
              <a:ext uri="{FF2B5EF4-FFF2-40B4-BE49-F238E27FC236}">
                <a16:creationId xmlns:a16="http://schemas.microsoft.com/office/drawing/2014/main" id="{81A4F1C8-D80D-739A-3435-0C741BA9B731}"/>
              </a:ext>
            </a:extLst>
          </p:cNvPr>
          <p:cNvSpPr>
            <a:spLocks noGrp="1"/>
          </p:cNvSpPr>
          <p:nvPr>
            <p:ph type="body" idx="1"/>
          </p:nvPr>
        </p:nvSpPr>
        <p:spPr>
          <a:xfrm>
            <a:off x="851183" y="1762180"/>
            <a:ext cx="3093720" cy="2412708"/>
          </a:xfrm>
        </p:spPr>
        <p:txBody>
          <a:bodyPr vert="horz" lIns="91440" tIns="45720" rIns="91440" bIns="45720" rtlCol="0">
            <a:normAutofit/>
          </a:bodyPr>
          <a:lstStyle/>
          <a:p>
            <a:pPr>
              <a:lnSpc>
                <a:spcPct val="100000"/>
              </a:lnSpc>
            </a:pPr>
            <a:r>
              <a:rPr lang="en-US" sz="1100" dirty="0"/>
              <a:t>Due to restricted EDR tendencies and unavailability of Defender, I used the 3rd party integration </a:t>
            </a:r>
            <a:r>
              <a:rPr lang="en-US" sz="1100" dirty="0" err="1"/>
              <a:t>ITAutomate</a:t>
            </a:r>
            <a:r>
              <a:rPr lang="en-US" sz="1100" dirty="0"/>
              <a:t>.</a:t>
            </a:r>
          </a:p>
          <a:p>
            <a:pPr marL="171450" indent="-171450">
              <a:lnSpc>
                <a:spcPct val="100000"/>
              </a:lnSpc>
              <a:buFont typeface="Calibri" panose="020B0604020202020204" pitchFamily="34" charset="0"/>
              <a:buChar char="-"/>
            </a:pPr>
            <a:r>
              <a:rPr lang="en-US" sz="1100" dirty="0"/>
              <a:t>You need to configure the agent just like we do for any remote control tools.</a:t>
            </a:r>
          </a:p>
          <a:p>
            <a:pPr marL="171450" indent="-171450">
              <a:lnSpc>
                <a:spcPct val="100000"/>
              </a:lnSpc>
              <a:buFont typeface="Calibri" panose="020B0604020202020204" pitchFamily="34" charset="0"/>
              <a:buChar char="-"/>
            </a:pPr>
            <a:r>
              <a:rPr lang="en-US" sz="1100" dirty="0"/>
              <a:t>Create a script that will be executed on the Target Host</a:t>
            </a:r>
          </a:p>
          <a:p>
            <a:pPr marL="171450" indent="-171450">
              <a:lnSpc>
                <a:spcPct val="100000"/>
              </a:lnSpc>
              <a:buFont typeface="Calibri" panose="020B0604020202020204" pitchFamily="34" charset="0"/>
              <a:buChar char="-"/>
            </a:pPr>
            <a:r>
              <a:rPr lang="en-US" sz="1100" dirty="0"/>
              <a:t>Pass the name of the script and the target host to the logic app</a:t>
            </a:r>
          </a:p>
        </p:txBody>
      </p:sp>
      <p:sp>
        <p:nvSpPr>
          <p:cNvPr id="16" name="Rectangle 15">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application&#10;&#10;Description automatically generated">
            <a:extLst>
              <a:ext uri="{FF2B5EF4-FFF2-40B4-BE49-F238E27FC236}">
                <a16:creationId xmlns:a16="http://schemas.microsoft.com/office/drawing/2014/main" id="{F647B882-5428-5C8C-EDF9-FAA9F6B64E4C}"/>
              </a:ext>
            </a:extLst>
          </p:cNvPr>
          <p:cNvPicPr>
            <a:picLocks noChangeAspect="1"/>
          </p:cNvPicPr>
          <p:nvPr/>
        </p:nvPicPr>
        <p:blipFill>
          <a:blip r:embed="rId2"/>
          <a:stretch>
            <a:fillRect/>
          </a:stretch>
        </p:blipFill>
        <p:spPr>
          <a:xfrm>
            <a:off x="4477368" y="104214"/>
            <a:ext cx="3112216" cy="31722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7" descr="Graphical user interface, application&#10;&#10;Description automatically generated">
            <a:extLst>
              <a:ext uri="{FF2B5EF4-FFF2-40B4-BE49-F238E27FC236}">
                <a16:creationId xmlns:a16="http://schemas.microsoft.com/office/drawing/2014/main" id="{E26D178D-AC94-4F09-488C-0356B1588A22}"/>
              </a:ext>
            </a:extLst>
          </p:cNvPr>
          <p:cNvPicPr>
            <a:picLocks noChangeAspect="1"/>
          </p:cNvPicPr>
          <p:nvPr/>
        </p:nvPicPr>
        <p:blipFill>
          <a:blip r:embed="rId3"/>
          <a:stretch>
            <a:fillRect/>
          </a:stretch>
        </p:blipFill>
        <p:spPr>
          <a:xfrm>
            <a:off x="921657" y="4119131"/>
            <a:ext cx="3024415" cy="2596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8" descr="Graphical user interface, text, application, email&#10;&#10;Description automatically generated">
            <a:extLst>
              <a:ext uri="{FF2B5EF4-FFF2-40B4-BE49-F238E27FC236}">
                <a16:creationId xmlns:a16="http://schemas.microsoft.com/office/drawing/2014/main" id="{CD1E8652-6DB1-66C2-55B6-E0753E2A6564}"/>
              </a:ext>
            </a:extLst>
          </p:cNvPr>
          <p:cNvPicPr>
            <a:picLocks noChangeAspect="1"/>
          </p:cNvPicPr>
          <p:nvPr/>
        </p:nvPicPr>
        <p:blipFill>
          <a:blip r:embed="rId4"/>
          <a:stretch>
            <a:fillRect/>
          </a:stretch>
        </p:blipFill>
        <p:spPr>
          <a:xfrm>
            <a:off x="4060372" y="3380719"/>
            <a:ext cx="7946570" cy="33296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DE6CEF94-3D7D-C295-DB1D-C6B8B42F72DF}"/>
              </a:ext>
            </a:extLst>
          </p:cNvPr>
          <p:cNvPicPr>
            <a:picLocks noChangeAspect="1"/>
          </p:cNvPicPr>
          <p:nvPr/>
        </p:nvPicPr>
        <p:blipFill>
          <a:blip r:embed="rId5"/>
          <a:stretch>
            <a:fillRect/>
          </a:stretch>
        </p:blipFill>
        <p:spPr>
          <a:xfrm>
            <a:off x="7684957" y="272724"/>
            <a:ext cx="4405526" cy="2978912"/>
          </a:xfrm>
          <a:prstGeom prst="rect">
            <a:avLst/>
          </a:prstGeom>
        </p:spPr>
      </p:pic>
    </p:spTree>
    <p:extLst>
      <p:ext uri="{BB962C8B-B14F-4D97-AF65-F5344CB8AC3E}">
        <p14:creationId xmlns:p14="http://schemas.microsoft.com/office/powerpoint/2010/main" val="161561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2EBF21-AE7F-0124-7502-C025BD53A881}"/>
              </a:ext>
            </a:extLst>
          </p:cNvPr>
          <p:cNvSpPr txBox="1"/>
          <p:nvPr/>
        </p:nvSpPr>
        <p:spPr>
          <a:xfrm>
            <a:off x="1077148" y="597370"/>
            <a:ext cx="10037703" cy="52270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400"/>
              </a:spcBef>
              <a:spcAft>
                <a:spcPts val="800"/>
              </a:spcAft>
            </a:pPr>
            <a:r>
              <a:rPr lang="en-US" sz="2400" b="1" dirty="0"/>
              <a:t>Demo Video Link</a:t>
            </a:r>
            <a:endParaRPr lang="en-US" dirty="0"/>
          </a:p>
          <a:p>
            <a:pPr marL="742950" lvl="1" indent="-285750">
              <a:spcBef>
                <a:spcPts val="200"/>
              </a:spcBef>
              <a:spcAft>
                <a:spcPts val="200"/>
              </a:spcAft>
              <a:buFont typeface="Arial"/>
              <a:buChar char="•"/>
            </a:pPr>
            <a:r>
              <a:rPr lang="en-US" sz="1600" dirty="0">
                <a:solidFill>
                  <a:schemeClr val="accent5"/>
                </a:solidFill>
                <a:ea typeface="+mn-lt"/>
                <a:cs typeface="+mn-lt"/>
                <a:hlinkClick r:id="rId2">
                  <a:extLst>
                    <a:ext uri="{A12FA001-AC4F-418D-AE19-62706E023703}">
                      <ahyp:hlinkClr xmlns:ahyp="http://schemas.microsoft.com/office/drawing/2018/hyperlinkcolor" val="tx"/>
                    </a:ext>
                  </a:extLst>
                </a:hlinkClick>
              </a:rPr>
              <a:t>Azure Sentinel - Demo - AliAhmedDar.mp4</a:t>
            </a:r>
            <a:endParaRPr lang="en-US" sz="1600" dirty="0">
              <a:solidFill>
                <a:schemeClr val="accent5"/>
              </a:solidFill>
              <a:hlinkClick r:id="rId2">
                <a:extLst>
                  <a:ext uri="{A12FA001-AC4F-418D-AE19-62706E023703}">
                    <ahyp:hlinkClr xmlns:ahyp="http://schemas.microsoft.com/office/drawing/2018/hyperlinkcolor" val="tx"/>
                  </a:ext>
                </a:extLst>
              </a:hlinkClick>
            </a:endParaRPr>
          </a:p>
          <a:p>
            <a:pPr>
              <a:spcBef>
                <a:spcPts val="400"/>
              </a:spcBef>
              <a:spcAft>
                <a:spcPts val="800"/>
              </a:spcAft>
            </a:pPr>
            <a:r>
              <a:rPr lang="en-US" sz="2400" b="1" dirty="0"/>
              <a:t>References</a:t>
            </a:r>
          </a:p>
          <a:p>
            <a:pPr marL="800100" lvl="1" indent="-342900">
              <a:spcBef>
                <a:spcPts val="200"/>
              </a:spcBef>
              <a:spcAft>
                <a:spcPts val="200"/>
              </a:spcAft>
              <a:buFont typeface="Arial"/>
              <a:buChar char="•"/>
            </a:pPr>
            <a:r>
              <a:rPr lang="en-US" sz="1600" dirty="0">
                <a:solidFill>
                  <a:schemeClr val="accent5"/>
                </a:solidFill>
                <a:latin typeface="Segoe UI"/>
                <a:cs typeface="Segoe UI"/>
                <a:hlinkClick r:id="rId3">
                  <a:extLst>
                    <a:ext uri="{A12FA001-AC4F-418D-AE19-62706E023703}">
                      <ahyp:hlinkClr xmlns:ahyp="http://schemas.microsoft.com/office/drawing/2018/hyperlinkcolor" val="tx"/>
                    </a:ext>
                  </a:extLst>
                </a:hlinkClick>
              </a:rPr>
              <a:t>Azure Portal</a:t>
            </a:r>
            <a:endParaRPr lang="en-US" sz="1600" dirty="0">
              <a:solidFill>
                <a:schemeClr val="accent5"/>
              </a:solidFill>
              <a:latin typeface="Segoe UI"/>
              <a:cs typeface="Segoe UI"/>
            </a:endParaRPr>
          </a:p>
          <a:p>
            <a:pPr marL="800100" lvl="1" indent="-342900">
              <a:spcBef>
                <a:spcPts val="200"/>
              </a:spcBef>
              <a:spcAft>
                <a:spcPts val="200"/>
              </a:spcAft>
              <a:buFont typeface="Arial"/>
              <a:buChar char="•"/>
            </a:pPr>
            <a:r>
              <a:rPr lang="en-US" sz="1600" dirty="0">
                <a:solidFill>
                  <a:schemeClr val="accent5"/>
                </a:solidFill>
                <a:latin typeface="Segoe UI"/>
                <a:ea typeface="+mn-lt"/>
                <a:cs typeface="Segoe UI"/>
                <a:hlinkClick r:id="rId4">
                  <a:extLst>
                    <a:ext uri="{A12FA001-AC4F-418D-AE19-62706E023703}">
                      <ahyp:hlinkClr xmlns:ahyp="http://schemas.microsoft.com/office/drawing/2018/hyperlinkcolor" val="tx"/>
                    </a:ext>
                  </a:extLst>
                </a:hlinkClick>
              </a:rPr>
              <a:t>Azure Regions</a:t>
            </a:r>
            <a:endParaRPr lang="en-US" sz="1600" dirty="0">
              <a:solidFill>
                <a:schemeClr val="accent5"/>
              </a:solidFill>
              <a:latin typeface="Segoe UI"/>
              <a:ea typeface="+mn-lt"/>
              <a:cs typeface="Segoe UI"/>
            </a:endParaRPr>
          </a:p>
          <a:p>
            <a:pPr marL="800100" lvl="1" indent="-342900">
              <a:spcBef>
                <a:spcPts val="200"/>
              </a:spcBef>
              <a:spcAft>
                <a:spcPts val="200"/>
              </a:spcAft>
              <a:buFont typeface="Arial"/>
              <a:buChar char="•"/>
            </a:pPr>
            <a:r>
              <a:rPr lang="en-US" sz="1600" dirty="0">
                <a:solidFill>
                  <a:schemeClr val="accent5"/>
                </a:solidFill>
                <a:latin typeface="Segoe UI"/>
                <a:ea typeface="+mn-lt"/>
                <a:cs typeface="Segoe UI"/>
                <a:hlinkClick r:id="rId5">
                  <a:extLst>
                    <a:ext uri="{A12FA001-AC4F-418D-AE19-62706E023703}">
                      <ahyp:hlinkClr xmlns:ahyp="http://schemas.microsoft.com/office/drawing/2018/hyperlinkcolor" val="tx"/>
                    </a:ext>
                  </a:extLst>
                </a:hlinkClick>
              </a:rPr>
              <a:t>Azure Resource Group - Microsoft Learn</a:t>
            </a:r>
            <a:endParaRPr lang="en-US" sz="1600" dirty="0">
              <a:solidFill>
                <a:schemeClr val="accent5"/>
              </a:solidFill>
              <a:latin typeface="Segoe UI"/>
              <a:ea typeface="+mn-lt"/>
              <a:cs typeface="Segoe UI"/>
            </a:endParaRPr>
          </a:p>
          <a:p>
            <a:pPr marL="800100" lvl="1" indent="-342900">
              <a:spcBef>
                <a:spcPts val="200"/>
              </a:spcBef>
              <a:spcAft>
                <a:spcPts val="200"/>
              </a:spcAft>
              <a:buFont typeface="Arial"/>
              <a:buChar char="•"/>
            </a:pPr>
            <a:r>
              <a:rPr lang="en-US" sz="1600" dirty="0">
                <a:solidFill>
                  <a:schemeClr val="accent5"/>
                </a:solidFill>
                <a:latin typeface="Segoe UI"/>
                <a:ea typeface="+mn-lt"/>
                <a:cs typeface="Segoe UI"/>
                <a:hlinkClick r:id="rId6">
                  <a:extLst>
                    <a:ext uri="{A12FA001-AC4F-418D-AE19-62706E023703}">
                      <ahyp:hlinkClr xmlns:ahyp="http://schemas.microsoft.com/office/drawing/2018/hyperlinkcolor" val="tx"/>
                    </a:ext>
                  </a:extLst>
                </a:hlinkClick>
              </a:rPr>
              <a:t>Azure Log Analytics Workspace - Microsoft Learn</a:t>
            </a:r>
            <a:endParaRPr lang="en-US" sz="1600" dirty="0">
              <a:solidFill>
                <a:schemeClr val="accent5"/>
              </a:solidFill>
              <a:latin typeface="Segoe UI"/>
              <a:ea typeface="+mn-lt"/>
              <a:cs typeface="Segoe UI"/>
            </a:endParaRPr>
          </a:p>
          <a:p>
            <a:pPr marL="800100" lvl="1" indent="-342900">
              <a:spcBef>
                <a:spcPts val="200"/>
              </a:spcBef>
              <a:spcAft>
                <a:spcPts val="200"/>
              </a:spcAft>
              <a:buFont typeface="Arial"/>
              <a:buChar char="•"/>
            </a:pPr>
            <a:r>
              <a:rPr lang="en-US" sz="1600" dirty="0">
                <a:solidFill>
                  <a:schemeClr val="accent5"/>
                </a:solidFill>
                <a:latin typeface="Segoe UI"/>
                <a:ea typeface="+mn-lt"/>
                <a:cs typeface="Segoe UI"/>
                <a:hlinkClick r:id="rId7">
                  <a:extLst>
                    <a:ext uri="{A12FA001-AC4F-418D-AE19-62706E023703}">
                      <ahyp:hlinkClr xmlns:ahyp="http://schemas.microsoft.com/office/drawing/2018/hyperlinkcolor" val="tx"/>
                    </a:ext>
                  </a:extLst>
                </a:hlinkClick>
              </a:rPr>
              <a:t>Azure Sentinel Windows Data Connector - Microsoft Learn</a:t>
            </a:r>
            <a:endParaRPr lang="en-US" sz="1600" dirty="0">
              <a:solidFill>
                <a:schemeClr val="accent5"/>
              </a:solidFill>
              <a:latin typeface="Segoe UI"/>
              <a:ea typeface="+mn-lt"/>
              <a:cs typeface="Segoe UI"/>
            </a:endParaRPr>
          </a:p>
          <a:p>
            <a:pPr marL="800100" lvl="1" indent="-342900">
              <a:spcBef>
                <a:spcPts val="200"/>
              </a:spcBef>
              <a:spcAft>
                <a:spcPts val="200"/>
              </a:spcAft>
              <a:buFont typeface="Arial"/>
              <a:buChar char="•"/>
            </a:pPr>
            <a:r>
              <a:rPr lang="en-US" sz="1600" dirty="0">
                <a:solidFill>
                  <a:schemeClr val="accent5"/>
                </a:solidFill>
                <a:latin typeface="Segoe UI"/>
                <a:ea typeface="+mn-lt"/>
                <a:cs typeface="Segoe UI"/>
                <a:hlinkClick r:id="rId8">
                  <a:extLst>
                    <a:ext uri="{A12FA001-AC4F-418D-AE19-62706E023703}">
                      <ahyp:hlinkClr xmlns:ahyp="http://schemas.microsoft.com/office/drawing/2018/hyperlinkcolor" val="tx"/>
                    </a:ext>
                  </a:extLst>
                </a:hlinkClick>
              </a:rPr>
              <a:t>Azure Sentinel Data Normalization with ASIM Parsers - Microsoft Learn</a:t>
            </a:r>
            <a:endParaRPr lang="en-US" sz="1600" dirty="0">
              <a:solidFill>
                <a:schemeClr val="accent5"/>
              </a:solidFill>
              <a:latin typeface="Segoe UI"/>
              <a:ea typeface="+mn-lt"/>
              <a:cs typeface="Segoe UI"/>
            </a:endParaRPr>
          </a:p>
          <a:p>
            <a:pPr marL="800100" lvl="1" indent="-342900">
              <a:spcBef>
                <a:spcPts val="200"/>
              </a:spcBef>
              <a:spcAft>
                <a:spcPts val="200"/>
              </a:spcAft>
              <a:buFont typeface="Arial"/>
              <a:buChar char="•"/>
            </a:pPr>
            <a:r>
              <a:rPr lang="en-US" sz="1600" dirty="0">
                <a:solidFill>
                  <a:schemeClr val="accent5"/>
                </a:solidFill>
                <a:latin typeface="Segoe UI"/>
                <a:ea typeface="+mn-lt"/>
                <a:cs typeface="Segoe UI"/>
                <a:hlinkClick r:id="rId9">
                  <a:extLst>
                    <a:ext uri="{A12FA001-AC4F-418D-AE19-62706E023703}">
                      <ahyp:hlinkClr xmlns:ahyp="http://schemas.microsoft.com/office/drawing/2018/hyperlinkcolor" val="tx"/>
                    </a:ext>
                  </a:extLst>
                </a:hlinkClick>
              </a:rPr>
              <a:t>Kusto Query Language (KQL) - Microsoft Learn</a:t>
            </a:r>
            <a:endParaRPr lang="en-US" sz="1600" dirty="0">
              <a:solidFill>
                <a:schemeClr val="accent5"/>
              </a:solidFill>
              <a:latin typeface="Segoe UI"/>
              <a:ea typeface="+mn-lt"/>
              <a:cs typeface="Segoe UI"/>
            </a:endParaRPr>
          </a:p>
          <a:p>
            <a:pPr marL="800100" lvl="1" indent="-342900">
              <a:spcBef>
                <a:spcPts val="200"/>
              </a:spcBef>
              <a:spcAft>
                <a:spcPts val="200"/>
              </a:spcAft>
              <a:buFont typeface="Arial"/>
              <a:buChar char="•"/>
            </a:pPr>
            <a:r>
              <a:rPr lang="en-US" sz="1600" dirty="0">
                <a:solidFill>
                  <a:schemeClr val="accent5"/>
                </a:solidFill>
                <a:latin typeface="Segoe UI"/>
                <a:ea typeface="+mn-lt"/>
                <a:cs typeface="Segoe UI"/>
                <a:hlinkClick r:id="rId10">
                  <a:extLst>
                    <a:ext uri="{A12FA001-AC4F-418D-AE19-62706E023703}">
                      <ahyp:hlinkClr xmlns:ahyp="http://schemas.microsoft.com/office/drawing/2018/hyperlinkcolor" val="tx"/>
                    </a:ext>
                  </a:extLst>
                </a:hlinkClick>
              </a:rPr>
              <a:t>Azure Sentinel Built-in Threat Detections - Microsoft Learn</a:t>
            </a:r>
            <a:endParaRPr lang="en-US" sz="1600" dirty="0">
              <a:solidFill>
                <a:schemeClr val="accent5"/>
              </a:solidFill>
              <a:latin typeface="Segoe UI"/>
              <a:ea typeface="+mn-lt"/>
              <a:cs typeface="Segoe UI"/>
            </a:endParaRPr>
          </a:p>
          <a:p>
            <a:pPr marL="800100" lvl="1" indent="-342900">
              <a:spcBef>
                <a:spcPts val="200"/>
              </a:spcBef>
              <a:spcAft>
                <a:spcPts val="200"/>
              </a:spcAft>
              <a:buFont typeface="Arial"/>
              <a:buChar char="•"/>
            </a:pPr>
            <a:r>
              <a:rPr lang="en-US" sz="1600" dirty="0">
                <a:solidFill>
                  <a:schemeClr val="accent5"/>
                </a:solidFill>
                <a:latin typeface="Segoe UI"/>
                <a:ea typeface="+mn-lt"/>
                <a:cs typeface="Segoe UI"/>
                <a:hlinkClick r:id="rId11">
                  <a:extLst>
                    <a:ext uri="{A12FA001-AC4F-418D-AE19-62706E023703}">
                      <ahyp:hlinkClr xmlns:ahyp="http://schemas.microsoft.com/office/drawing/2018/hyperlinkcolor" val="tx"/>
                    </a:ext>
                  </a:extLst>
                </a:hlinkClick>
              </a:rPr>
              <a:t>Azure Sentinel Custom Threat Detections - Microsoft Learn</a:t>
            </a:r>
            <a:endParaRPr lang="en-US" sz="1600" dirty="0">
              <a:solidFill>
                <a:schemeClr val="accent5"/>
              </a:solidFill>
              <a:latin typeface="Avenir Next LT Pro"/>
              <a:ea typeface="+mn-lt"/>
              <a:cs typeface="Segoe UI"/>
            </a:endParaRPr>
          </a:p>
          <a:p>
            <a:pPr marL="800100" lvl="1" indent="-342900">
              <a:spcBef>
                <a:spcPts val="200"/>
              </a:spcBef>
              <a:spcAft>
                <a:spcPts val="200"/>
              </a:spcAft>
              <a:buFont typeface="Arial"/>
              <a:buChar char="•"/>
            </a:pPr>
            <a:r>
              <a:rPr lang="en-US" sz="1600" dirty="0">
                <a:solidFill>
                  <a:schemeClr val="accent5"/>
                </a:solidFill>
                <a:latin typeface="Avenir Next LT Pro"/>
                <a:ea typeface="+mn-lt"/>
                <a:cs typeface="Segoe UI"/>
                <a:hlinkClick r:id="rId12">
                  <a:extLst>
                    <a:ext uri="{A12FA001-AC4F-418D-AE19-62706E023703}">
                      <ahyp:hlinkClr xmlns:ahyp="http://schemas.microsoft.com/office/drawing/2018/hyperlinkcolor" val="tx"/>
                    </a:ext>
                  </a:extLst>
                </a:hlinkClick>
              </a:rPr>
              <a:t>Azure</a:t>
            </a:r>
            <a:r>
              <a:rPr lang="en-US" sz="1600" dirty="0">
                <a:solidFill>
                  <a:schemeClr val="accent5"/>
                </a:solidFill>
                <a:ea typeface="+mn-lt"/>
                <a:cs typeface="+mn-lt"/>
                <a:hlinkClick r:id="rId12">
                  <a:extLst>
                    <a:ext uri="{A12FA001-AC4F-418D-AE19-62706E023703}">
                      <ahyp:hlinkClr xmlns:ahyp="http://schemas.microsoft.com/office/drawing/2018/hyperlinkcolor" val="tx"/>
                    </a:ext>
                  </a:extLst>
                </a:hlinkClick>
              </a:rPr>
              <a:t> Sentinel Automation Rules - Microsoft Learn</a:t>
            </a:r>
            <a:endParaRPr lang="en-US" sz="1600" dirty="0">
              <a:solidFill>
                <a:schemeClr val="accent5"/>
              </a:solidFill>
              <a:ea typeface="+mn-lt"/>
              <a:cs typeface="Segoe UI"/>
              <a:hlinkClick r:id="rId12">
                <a:extLst>
                  <a:ext uri="{A12FA001-AC4F-418D-AE19-62706E023703}">
                    <ahyp:hlinkClr xmlns:ahyp="http://schemas.microsoft.com/office/drawing/2018/hyperlinkcolor" val="tx"/>
                  </a:ext>
                </a:extLst>
              </a:hlinkClick>
            </a:endParaRPr>
          </a:p>
          <a:p>
            <a:pPr marL="800100" lvl="1" indent="-342900">
              <a:spcBef>
                <a:spcPts val="200"/>
              </a:spcBef>
              <a:spcAft>
                <a:spcPts val="200"/>
              </a:spcAft>
              <a:buFont typeface="Arial"/>
              <a:buChar char="•"/>
            </a:pPr>
            <a:r>
              <a:rPr lang="en-US" sz="1600" dirty="0">
                <a:solidFill>
                  <a:schemeClr val="accent5"/>
                </a:solidFill>
                <a:ea typeface="+mn-lt"/>
                <a:cs typeface="+mn-lt"/>
                <a:hlinkClick r:id="rId13">
                  <a:extLst>
                    <a:ext uri="{A12FA001-AC4F-418D-AE19-62706E023703}">
                      <ahyp:hlinkClr xmlns:ahyp="http://schemas.microsoft.com/office/drawing/2018/hyperlinkcolor" val="tx"/>
                    </a:ext>
                  </a:extLst>
                </a:hlinkClick>
              </a:rPr>
              <a:t>Azure Sentinel Playbooks - Microsoft Learn</a:t>
            </a:r>
            <a:endParaRPr lang="en-US" sz="1600" dirty="0">
              <a:solidFill>
                <a:schemeClr val="accent5"/>
              </a:solidFill>
              <a:latin typeface="Avenir Next LT Pro"/>
              <a:ea typeface="+mn-lt"/>
              <a:cs typeface="Segoe UI"/>
            </a:endParaRPr>
          </a:p>
          <a:p>
            <a:pPr marL="800100" lvl="1" indent="-342900">
              <a:spcBef>
                <a:spcPts val="200"/>
              </a:spcBef>
              <a:spcAft>
                <a:spcPts val="200"/>
              </a:spcAft>
              <a:buFont typeface="Arial"/>
              <a:buChar char="•"/>
            </a:pPr>
            <a:r>
              <a:rPr lang="en-US" sz="1600" dirty="0">
                <a:solidFill>
                  <a:schemeClr val="accent5"/>
                </a:solidFill>
                <a:ea typeface="+mn-lt"/>
                <a:cs typeface="+mn-lt"/>
                <a:hlinkClick r:id="rId14">
                  <a:extLst>
                    <a:ext uri="{A12FA001-AC4F-418D-AE19-62706E023703}">
                      <ahyp:hlinkClr xmlns:ahyp="http://schemas.microsoft.com/office/drawing/2018/hyperlinkcolor" val="tx"/>
                    </a:ext>
                  </a:extLst>
                </a:hlinkClick>
              </a:rPr>
              <a:t>Azure Sentinel Playbooks Repo - Github</a:t>
            </a:r>
          </a:p>
          <a:p>
            <a:pPr marL="342900" indent="-342900">
              <a:buFont typeface="Arial"/>
              <a:buChar char="•"/>
            </a:pPr>
            <a:endParaRPr lang="en-US" sz="1900" dirty="0">
              <a:solidFill>
                <a:srgbClr val="5E3FBF"/>
              </a:solidFill>
              <a:latin typeface="Segoe UI"/>
              <a:cs typeface="Segoe UI"/>
            </a:endParaRPr>
          </a:p>
        </p:txBody>
      </p:sp>
    </p:spTree>
    <p:extLst>
      <p:ext uri="{BB962C8B-B14F-4D97-AF65-F5344CB8AC3E}">
        <p14:creationId xmlns:p14="http://schemas.microsoft.com/office/powerpoint/2010/main" val="155438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B5DE-4B94-FB2D-E28E-C4BDDFFEFE76}"/>
              </a:ext>
            </a:extLst>
          </p:cNvPr>
          <p:cNvSpPr>
            <a:spLocks noGrp="1"/>
          </p:cNvSpPr>
          <p:nvPr>
            <p:ph type="title"/>
          </p:nvPr>
        </p:nvSpPr>
        <p:spPr/>
        <p:txBody>
          <a:bodyPr/>
          <a:lstStyle/>
          <a:p>
            <a:r>
              <a:rPr lang="en-US" dirty="0"/>
              <a:t>Demo Details</a:t>
            </a:r>
          </a:p>
        </p:txBody>
      </p:sp>
      <p:sp>
        <p:nvSpPr>
          <p:cNvPr id="3" name="Content Placeholder 2">
            <a:extLst>
              <a:ext uri="{FF2B5EF4-FFF2-40B4-BE49-F238E27FC236}">
                <a16:creationId xmlns:a16="http://schemas.microsoft.com/office/drawing/2014/main" id="{82AC0713-6DEA-6E71-9933-71B8D5913063}"/>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solidFill>
                  <a:srgbClr val="000000"/>
                </a:solidFill>
                <a:ea typeface="+mn-lt"/>
                <a:cs typeface="+mn-lt"/>
              </a:rPr>
              <a:t>Create a personal Azure account </a:t>
            </a:r>
            <a:endParaRPr lang="en-US"/>
          </a:p>
          <a:p>
            <a:pPr marL="514350" indent="-514350">
              <a:buAutoNum type="arabicPeriod"/>
            </a:pPr>
            <a:r>
              <a:rPr lang="en-US">
                <a:solidFill>
                  <a:srgbClr val="000000"/>
                </a:solidFill>
                <a:ea typeface="+mn-lt"/>
                <a:cs typeface="+mn-lt"/>
              </a:rPr>
              <a:t>Make a Resource Group</a:t>
            </a:r>
            <a:endParaRPr lang="en-US">
              <a:solidFill>
                <a:srgbClr val="000000"/>
              </a:solidFill>
            </a:endParaRPr>
          </a:p>
          <a:p>
            <a:pPr marL="514350" indent="-514350">
              <a:buAutoNum type="arabicPeriod"/>
            </a:pPr>
            <a:r>
              <a:rPr lang="en-US">
                <a:solidFill>
                  <a:srgbClr val="000000"/>
                </a:solidFill>
                <a:ea typeface="+mn-lt"/>
                <a:cs typeface="+mn-lt"/>
              </a:rPr>
              <a:t>Add a Sentinel instance to that RG</a:t>
            </a:r>
            <a:endParaRPr lang="en-US"/>
          </a:p>
          <a:p>
            <a:pPr marL="514350" indent="-514350">
              <a:buAutoNum type="arabicPeriod"/>
            </a:pPr>
            <a:r>
              <a:rPr lang="en-US">
                <a:solidFill>
                  <a:srgbClr val="000000"/>
                </a:solidFill>
                <a:ea typeface="+mn-lt"/>
                <a:cs typeface="+mn-lt"/>
              </a:rPr>
              <a:t>Integrate your host's logs to that Sentinel</a:t>
            </a:r>
            <a:endParaRPr lang="en-US"/>
          </a:p>
          <a:p>
            <a:pPr marL="514350" indent="-514350">
              <a:buAutoNum type="arabicPeriod"/>
            </a:pPr>
            <a:r>
              <a:rPr lang="en-US">
                <a:solidFill>
                  <a:srgbClr val="000000"/>
                </a:solidFill>
                <a:ea typeface="+mn-lt"/>
                <a:cs typeface="+mn-lt"/>
              </a:rPr>
              <a:t>Make an Automation on Sentinel that will automatically remove a malware if it triggers one of your Analytic rules</a:t>
            </a:r>
            <a:endParaRPr lang="en-US"/>
          </a:p>
          <a:p>
            <a:pPr marL="514350" indent="-514350">
              <a:buAutoNum type="arabicPeriod"/>
            </a:pPr>
            <a:endParaRPr lang="en-US"/>
          </a:p>
        </p:txBody>
      </p:sp>
    </p:spTree>
    <p:extLst>
      <p:ext uri="{BB962C8B-B14F-4D97-AF65-F5344CB8AC3E}">
        <p14:creationId xmlns:p14="http://schemas.microsoft.com/office/powerpoint/2010/main" val="130284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1ED40-6567-EC0E-860B-F3C80E8A04B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1. Azure Account</a:t>
            </a:r>
          </a:p>
        </p:txBody>
      </p:sp>
      <p:sp>
        <p:nvSpPr>
          <p:cNvPr id="4" name="Text Placeholder 3">
            <a:extLst>
              <a:ext uri="{FF2B5EF4-FFF2-40B4-BE49-F238E27FC236}">
                <a16:creationId xmlns:a16="http://schemas.microsoft.com/office/drawing/2014/main" id="{E8C60F33-7FF5-2ED9-6C1B-683B53DAFB1B}"/>
              </a:ext>
            </a:extLst>
          </p:cNvPr>
          <p:cNvSpPr>
            <a:spLocks noGrp="1"/>
          </p:cNvSpPr>
          <p:nvPr>
            <p:ph type="body" idx="1"/>
          </p:nvPr>
        </p:nvSpPr>
        <p:spPr>
          <a:xfrm>
            <a:off x="477981" y="4872922"/>
            <a:ext cx="3933306" cy="1208141"/>
          </a:xfrm>
        </p:spPr>
        <p:txBody>
          <a:bodyPr vert="horz" lIns="91440" tIns="45720" rIns="91440" bIns="45720" rtlCol="0">
            <a:normAutofit/>
          </a:bodyPr>
          <a:lstStyle/>
          <a:p>
            <a:r>
              <a:rPr lang="en-US" sz="1900"/>
              <a:t>Head up to </a:t>
            </a:r>
            <a:r>
              <a:rPr lang="en-US" sz="1900">
                <a:hlinkClick r:id="rId2"/>
              </a:rPr>
              <a:t>https://portal.azure.com</a:t>
            </a:r>
            <a:r>
              <a:rPr lang="en-US" sz="1900"/>
              <a:t> and create an account (if not already)</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Graphical user interface, application&#10;&#10;Description automatically generated">
            <a:extLst>
              <a:ext uri="{FF2B5EF4-FFF2-40B4-BE49-F238E27FC236}">
                <a16:creationId xmlns:a16="http://schemas.microsoft.com/office/drawing/2014/main" id="{9929E998-A7EB-6796-E0CE-753492A6F286}"/>
              </a:ext>
            </a:extLst>
          </p:cNvPr>
          <p:cNvPicPr>
            <a:picLocks noChangeAspect="1"/>
          </p:cNvPicPr>
          <p:nvPr/>
        </p:nvPicPr>
        <p:blipFill rotWithShape="1">
          <a:blip r:embed="rId3"/>
          <a:srcRect l="18442" r="18919" b="324"/>
          <a:stretch/>
        </p:blipFill>
        <p:spPr>
          <a:xfrm>
            <a:off x="5648379" y="1164385"/>
            <a:ext cx="5660108" cy="44215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1913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1ED40-6567-EC0E-860B-F3C80E8A04B6}"/>
              </a:ext>
            </a:extLst>
          </p:cNvPr>
          <p:cNvSpPr>
            <a:spLocks noGrp="1"/>
          </p:cNvSpPr>
          <p:nvPr>
            <p:ph type="title"/>
          </p:nvPr>
        </p:nvSpPr>
        <p:spPr>
          <a:xfrm>
            <a:off x="851183" y="1867370"/>
            <a:ext cx="5241431" cy="2315389"/>
          </a:xfrm>
        </p:spPr>
        <p:txBody>
          <a:bodyPr vert="horz" lIns="91440" tIns="45720" rIns="91440" bIns="45720" rtlCol="0" anchor="b">
            <a:normAutofit/>
          </a:bodyPr>
          <a:lstStyle/>
          <a:p>
            <a:r>
              <a:rPr lang="en-US" sz="5400"/>
              <a:t>2. Subscription </a:t>
            </a:r>
          </a:p>
        </p:txBody>
      </p:sp>
      <p:sp>
        <p:nvSpPr>
          <p:cNvPr id="4" name="Text Placeholder 3">
            <a:extLst>
              <a:ext uri="{FF2B5EF4-FFF2-40B4-BE49-F238E27FC236}">
                <a16:creationId xmlns:a16="http://schemas.microsoft.com/office/drawing/2014/main" id="{E8C60F33-7FF5-2ED9-6C1B-683B53DAFB1B}"/>
              </a:ext>
            </a:extLst>
          </p:cNvPr>
          <p:cNvSpPr>
            <a:spLocks noGrp="1"/>
          </p:cNvSpPr>
          <p:nvPr>
            <p:ph type="body" idx="1"/>
          </p:nvPr>
        </p:nvSpPr>
        <p:spPr>
          <a:xfrm>
            <a:off x="851183" y="4407408"/>
            <a:ext cx="4846320" cy="1335024"/>
          </a:xfrm>
        </p:spPr>
        <p:txBody>
          <a:bodyPr vert="horz" lIns="91440" tIns="45720" rIns="91440" bIns="45720" rtlCol="0">
            <a:normAutofit/>
          </a:bodyPr>
          <a:lstStyle/>
          <a:p>
            <a:pPr>
              <a:lnSpc>
                <a:spcPct val="100000"/>
              </a:lnSpc>
            </a:pPr>
            <a:r>
              <a:rPr lang="en-US" sz="1300" dirty="0"/>
              <a:t>First of all, you will need an </a:t>
            </a:r>
            <a:r>
              <a:rPr lang="en-US" sz="1300" dirty="0">
                <a:hlinkClick r:id="rId2"/>
              </a:rPr>
              <a:t>azure subscription</a:t>
            </a:r>
            <a:r>
              <a:rPr lang="en-US" sz="1300" dirty="0"/>
              <a:t> under which you will be setting up all your resources.</a:t>
            </a:r>
          </a:p>
          <a:p>
            <a:pPr>
              <a:lnSpc>
                <a:spcPct val="100000"/>
              </a:lnSpc>
            </a:pPr>
            <a:r>
              <a:rPr lang="en-US" sz="1300" dirty="0"/>
              <a:t>(They do offer a free trial and some free dollars for a limited period of time, so avail that for learning and testing stuff)</a:t>
            </a:r>
          </a:p>
        </p:txBody>
      </p:sp>
      <p:sp>
        <p:nvSpPr>
          <p:cNvPr id="16" name="Rectangle 15">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4" descr="Graphical user interface, text, application&#10;&#10;Description automatically generated">
            <a:extLst>
              <a:ext uri="{FF2B5EF4-FFF2-40B4-BE49-F238E27FC236}">
                <a16:creationId xmlns:a16="http://schemas.microsoft.com/office/drawing/2014/main" id="{F85D3AC5-EBDA-6FEC-AB8B-31678BEFFE50}"/>
              </a:ext>
            </a:extLst>
          </p:cNvPr>
          <p:cNvPicPr>
            <a:picLocks noChangeAspect="1"/>
          </p:cNvPicPr>
          <p:nvPr/>
        </p:nvPicPr>
        <p:blipFill>
          <a:blip r:embed="rId3"/>
          <a:stretch>
            <a:fillRect/>
          </a:stretch>
        </p:blipFill>
        <p:spPr>
          <a:xfrm>
            <a:off x="1867696" y="697329"/>
            <a:ext cx="4396780" cy="2358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Rectangle 17">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32E13E1F-35C0-3E49-DAA8-ABE9F41415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7110" y="625683"/>
            <a:ext cx="5345564" cy="5967141"/>
          </a:xfrm>
          <a:prstGeom prst="rect">
            <a:avLst/>
          </a:prstGeom>
        </p:spPr>
      </p:pic>
    </p:spTree>
    <p:extLst>
      <p:ext uri="{BB962C8B-B14F-4D97-AF65-F5344CB8AC3E}">
        <p14:creationId xmlns:p14="http://schemas.microsoft.com/office/powerpoint/2010/main" val="396055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945D1-1243-4523-79E8-A00E5387CE5B}"/>
              </a:ext>
            </a:extLst>
          </p:cNvPr>
          <p:cNvSpPr>
            <a:spLocks noGrp="1"/>
          </p:cNvSpPr>
          <p:nvPr>
            <p:ph type="title"/>
          </p:nvPr>
        </p:nvSpPr>
        <p:spPr>
          <a:xfrm>
            <a:off x="477981" y="990659"/>
            <a:ext cx="4992322" cy="824061"/>
          </a:xfrm>
        </p:spPr>
        <p:txBody>
          <a:bodyPr vert="horz" lIns="91440" tIns="45720" rIns="91440" bIns="45720" rtlCol="0" anchor="b">
            <a:normAutofit fontScale="90000"/>
          </a:bodyPr>
          <a:lstStyle/>
          <a:p>
            <a:r>
              <a:rPr lang="en-US" sz="4800"/>
              <a:t>3. Resource Group</a:t>
            </a:r>
          </a:p>
        </p:txBody>
      </p:sp>
      <p:sp>
        <p:nvSpPr>
          <p:cNvPr id="3" name="Text Placeholder 2">
            <a:extLst>
              <a:ext uri="{FF2B5EF4-FFF2-40B4-BE49-F238E27FC236}">
                <a16:creationId xmlns:a16="http://schemas.microsoft.com/office/drawing/2014/main" id="{E135B648-11AB-661E-D09E-C1975A7806ED}"/>
              </a:ext>
            </a:extLst>
          </p:cNvPr>
          <p:cNvSpPr>
            <a:spLocks noGrp="1"/>
          </p:cNvSpPr>
          <p:nvPr>
            <p:ph type="body" idx="1"/>
          </p:nvPr>
        </p:nvSpPr>
        <p:spPr>
          <a:xfrm>
            <a:off x="477980" y="1815515"/>
            <a:ext cx="4032766" cy="2750956"/>
          </a:xfrm>
        </p:spPr>
        <p:txBody>
          <a:bodyPr vert="horz" lIns="91440" tIns="45720" rIns="91440" bIns="45720" rtlCol="0">
            <a:normAutofit/>
          </a:bodyPr>
          <a:lstStyle/>
          <a:p>
            <a:pPr>
              <a:lnSpc>
                <a:spcPct val="100000"/>
              </a:lnSpc>
            </a:pPr>
            <a:r>
              <a:rPr lang="en-US" sz="1200" dirty="0"/>
              <a:t>Now the first real environment/tool we will create is a </a:t>
            </a:r>
            <a:r>
              <a:rPr lang="en-US" sz="1200" dirty="0">
                <a:hlinkClick r:id="rId2"/>
              </a:rPr>
              <a:t>resource group</a:t>
            </a:r>
            <a:r>
              <a:rPr lang="en-US" sz="1200" dirty="0"/>
              <a:t>, which is a container that holds related resources for an Azure solution.</a:t>
            </a:r>
          </a:p>
          <a:p>
            <a:pPr>
              <a:lnSpc>
                <a:spcPct val="100000"/>
              </a:lnSpc>
            </a:pPr>
            <a:r>
              <a:rPr lang="en-US" sz="1200" dirty="0"/>
              <a:t>This basically requires very little information</a:t>
            </a:r>
          </a:p>
          <a:p>
            <a:pPr marL="171450" indent="-171450">
              <a:lnSpc>
                <a:spcPct val="100000"/>
              </a:lnSpc>
              <a:buChar char="•"/>
            </a:pPr>
            <a:r>
              <a:rPr lang="en-US" sz="1200" dirty="0"/>
              <a:t>The subscription (that we already created)</a:t>
            </a:r>
          </a:p>
          <a:p>
            <a:pPr marL="171450" indent="-171450">
              <a:lnSpc>
                <a:spcPct val="100000"/>
              </a:lnSpc>
              <a:buChar char="•"/>
            </a:pPr>
            <a:r>
              <a:rPr lang="en-US" sz="1200" dirty="0"/>
              <a:t>The name for the resource group (as per your choice)</a:t>
            </a:r>
          </a:p>
          <a:p>
            <a:pPr marL="171450" indent="-171450">
              <a:lnSpc>
                <a:spcPct val="100000"/>
              </a:lnSpc>
              <a:buChar char="•"/>
            </a:pPr>
            <a:r>
              <a:rPr lang="en-US" sz="1200" dirty="0"/>
              <a:t>The </a:t>
            </a:r>
            <a:r>
              <a:rPr lang="en-US" sz="1200" dirty="0">
                <a:hlinkClick r:id="rId3"/>
              </a:rPr>
              <a:t>geographical region</a:t>
            </a:r>
            <a:r>
              <a:rPr lang="en-US" sz="1200" dirty="0"/>
              <a:t> (select from the list as per the requirement)</a:t>
            </a:r>
          </a:p>
        </p:txBody>
      </p:sp>
      <p:sp>
        <p:nvSpPr>
          <p:cNvPr id="15"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Graphical user interface, text, application&#10;&#10;Description automatically generated">
            <a:extLst>
              <a:ext uri="{FF2B5EF4-FFF2-40B4-BE49-F238E27FC236}">
                <a16:creationId xmlns:a16="http://schemas.microsoft.com/office/drawing/2014/main" id="{6CD7A24E-B551-B945-CE72-5A5652A867D0}"/>
              </a:ext>
            </a:extLst>
          </p:cNvPr>
          <p:cNvPicPr>
            <a:picLocks noChangeAspect="1"/>
          </p:cNvPicPr>
          <p:nvPr/>
        </p:nvPicPr>
        <p:blipFill rotWithShape="1">
          <a:blip r:embed="rId4"/>
          <a:srcRect r="5042" b="-2"/>
          <a:stretch/>
        </p:blipFill>
        <p:spPr>
          <a:xfrm>
            <a:off x="5498783" y="762010"/>
            <a:ext cx="5705440" cy="5333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1791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BD130-A07F-0835-D393-92C659B0CDC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4. Log Analytics Workspace</a:t>
            </a:r>
          </a:p>
        </p:txBody>
      </p:sp>
      <p:sp>
        <p:nvSpPr>
          <p:cNvPr id="3" name="Text Placeholder 2">
            <a:extLst>
              <a:ext uri="{FF2B5EF4-FFF2-40B4-BE49-F238E27FC236}">
                <a16:creationId xmlns:a16="http://schemas.microsoft.com/office/drawing/2014/main" id="{C4BF645C-0560-5E29-10C1-BD7C032B283E}"/>
              </a:ext>
            </a:extLst>
          </p:cNvPr>
          <p:cNvSpPr>
            <a:spLocks noGrp="1"/>
          </p:cNvSpPr>
          <p:nvPr>
            <p:ph type="body" idx="1"/>
          </p:nvPr>
        </p:nvSpPr>
        <p:spPr>
          <a:xfrm>
            <a:off x="477981" y="4872922"/>
            <a:ext cx="3933306" cy="1208141"/>
          </a:xfrm>
        </p:spPr>
        <p:txBody>
          <a:bodyPr vert="horz" lIns="91440" tIns="45720" rIns="91440" bIns="45720" rtlCol="0">
            <a:normAutofit/>
          </a:bodyPr>
          <a:lstStyle/>
          <a:p>
            <a:pPr>
              <a:lnSpc>
                <a:spcPct val="100000"/>
              </a:lnSpc>
            </a:pPr>
            <a:r>
              <a:rPr lang="en-US" sz="1400" dirty="0"/>
              <a:t>The next step is to </a:t>
            </a:r>
            <a:r>
              <a:rPr lang="en-US" sz="1400" dirty="0">
                <a:hlinkClick r:id="rId2"/>
              </a:rPr>
              <a:t>create a workspace</a:t>
            </a:r>
            <a:r>
              <a:rPr lang="en-US" sz="1400" dirty="0"/>
              <a:t> in which we will be deploying out sentinel.</a:t>
            </a:r>
          </a:p>
          <a:p>
            <a:pPr>
              <a:lnSpc>
                <a:spcPct val="100000"/>
              </a:lnSpc>
            </a:pPr>
            <a:r>
              <a:rPr lang="en-US" sz="1400" dirty="0"/>
              <a:t>This step also requires information about the resources which are above in the hierarchy.</a:t>
            </a:r>
          </a:p>
        </p:txBody>
      </p:sp>
      <p:sp>
        <p:nvSpPr>
          <p:cNvPr id="11"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text, application&#10;&#10;Description automatically generated">
            <a:extLst>
              <a:ext uri="{FF2B5EF4-FFF2-40B4-BE49-F238E27FC236}">
                <a16:creationId xmlns:a16="http://schemas.microsoft.com/office/drawing/2014/main" id="{0C394E73-BD48-EB42-90A9-ED06EF39CACD}"/>
              </a:ext>
            </a:extLst>
          </p:cNvPr>
          <p:cNvPicPr>
            <a:picLocks noChangeAspect="1"/>
          </p:cNvPicPr>
          <p:nvPr/>
        </p:nvPicPr>
        <p:blipFill>
          <a:blip r:embed="rId3"/>
          <a:stretch>
            <a:fillRect/>
          </a:stretch>
        </p:blipFill>
        <p:spPr>
          <a:xfrm>
            <a:off x="5370474" y="625683"/>
            <a:ext cx="5834631" cy="5455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0253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47352-00F0-26B1-35B9-058240D877FF}"/>
              </a:ext>
            </a:extLst>
          </p:cNvPr>
          <p:cNvSpPr>
            <a:spLocks noGrp="1"/>
          </p:cNvSpPr>
          <p:nvPr>
            <p:ph type="title"/>
          </p:nvPr>
        </p:nvSpPr>
        <p:spPr>
          <a:xfrm>
            <a:off x="851183" y="1143000"/>
            <a:ext cx="4846320" cy="2898648"/>
          </a:xfrm>
        </p:spPr>
        <p:txBody>
          <a:bodyPr vert="horz" lIns="91440" tIns="45720" rIns="91440" bIns="45720" rtlCol="0" anchor="b">
            <a:normAutofit/>
          </a:bodyPr>
          <a:lstStyle/>
          <a:p>
            <a:r>
              <a:rPr lang="en-US" sz="5400"/>
              <a:t>5. Deploy Sentinel</a:t>
            </a:r>
          </a:p>
        </p:txBody>
      </p:sp>
      <p:sp>
        <p:nvSpPr>
          <p:cNvPr id="3" name="Text Placeholder 2">
            <a:extLst>
              <a:ext uri="{FF2B5EF4-FFF2-40B4-BE49-F238E27FC236}">
                <a16:creationId xmlns:a16="http://schemas.microsoft.com/office/drawing/2014/main" id="{24B13C44-590D-0C84-BC1A-90469CCA807B}"/>
              </a:ext>
            </a:extLst>
          </p:cNvPr>
          <p:cNvSpPr>
            <a:spLocks noGrp="1"/>
          </p:cNvSpPr>
          <p:nvPr>
            <p:ph type="body" idx="1"/>
          </p:nvPr>
        </p:nvSpPr>
        <p:spPr>
          <a:xfrm>
            <a:off x="851183" y="4407408"/>
            <a:ext cx="3877358" cy="1335024"/>
          </a:xfrm>
        </p:spPr>
        <p:txBody>
          <a:bodyPr vert="horz" lIns="91440" tIns="45720" rIns="91440" bIns="45720" rtlCol="0">
            <a:normAutofit fontScale="62500" lnSpcReduction="20000"/>
          </a:bodyPr>
          <a:lstStyle/>
          <a:p>
            <a:r>
              <a:rPr lang="en-US" sz="2400" dirty="0"/>
              <a:t>The next step is to deploy sentinel in the log analytics workspace that you have created.</a:t>
            </a:r>
          </a:p>
          <a:p>
            <a:r>
              <a:rPr lang="en-US" sz="2400" dirty="0"/>
              <a:t>And you'll have your sentinel solution up &amp; running in a few seconds.</a:t>
            </a:r>
          </a:p>
        </p:txBody>
      </p:sp>
      <p:sp>
        <p:nvSpPr>
          <p:cNvPr id="29" name="Rectangle 28">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text, application&#10;&#10;Description automatically generated">
            <a:extLst>
              <a:ext uri="{FF2B5EF4-FFF2-40B4-BE49-F238E27FC236}">
                <a16:creationId xmlns:a16="http://schemas.microsoft.com/office/drawing/2014/main" id="{882D69EF-EB1A-239E-1B0B-BD57CC6A2FD0}"/>
              </a:ext>
            </a:extLst>
          </p:cNvPr>
          <p:cNvPicPr>
            <a:picLocks noChangeAspect="1"/>
          </p:cNvPicPr>
          <p:nvPr/>
        </p:nvPicPr>
        <p:blipFill>
          <a:blip r:embed="rId2"/>
          <a:stretch>
            <a:fillRect/>
          </a:stretch>
        </p:blipFill>
        <p:spPr>
          <a:xfrm>
            <a:off x="4848253" y="3531589"/>
            <a:ext cx="3581521" cy="2428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6" descr="Graphical user interface, application&#10;&#10;Description automatically generated">
            <a:extLst>
              <a:ext uri="{FF2B5EF4-FFF2-40B4-BE49-F238E27FC236}">
                <a16:creationId xmlns:a16="http://schemas.microsoft.com/office/drawing/2014/main" id="{CC13D4CE-B464-F00E-060E-FDE7D4D5D550}"/>
              </a:ext>
            </a:extLst>
          </p:cNvPr>
          <p:cNvPicPr>
            <a:picLocks noChangeAspect="1"/>
          </p:cNvPicPr>
          <p:nvPr/>
        </p:nvPicPr>
        <p:blipFill>
          <a:blip r:embed="rId3"/>
          <a:stretch>
            <a:fillRect/>
          </a:stretch>
        </p:blipFill>
        <p:spPr>
          <a:xfrm>
            <a:off x="8706349" y="891822"/>
            <a:ext cx="3086045" cy="5083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6" name="Picture 2">
            <a:extLst>
              <a:ext uri="{FF2B5EF4-FFF2-40B4-BE49-F238E27FC236}">
                <a16:creationId xmlns:a16="http://schemas.microsoft.com/office/drawing/2014/main" id="{08BB1A5B-618E-171E-61DB-C8BE54D0AA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5011" y="826770"/>
            <a:ext cx="3594763" cy="24491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59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4A98-673F-DE0D-48B4-6633F8500183}"/>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a:t>6. Log Ingestion</a:t>
            </a:r>
          </a:p>
        </p:txBody>
      </p:sp>
      <p:sp>
        <p:nvSpPr>
          <p:cNvPr id="14" name="Rectangle 13">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522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7E251-A526-0F06-2159-F715C9B1C7B9}"/>
              </a:ext>
            </a:extLst>
          </p:cNvPr>
          <p:cNvSpPr>
            <a:spLocks noGrp="1"/>
          </p:cNvSpPr>
          <p:nvPr>
            <p:ph type="title"/>
          </p:nvPr>
        </p:nvSpPr>
        <p:spPr>
          <a:xfrm>
            <a:off x="851183" y="1143000"/>
            <a:ext cx="4846320" cy="2898648"/>
          </a:xfrm>
        </p:spPr>
        <p:txBody>
          <a:bodyPr vert="horz" lIns="91440" tIns="45720" rIns="91440" bIns="45720" rtlCol="0" anchor="b">
            <a:normAutofit/>
          </a:bodyPr>
          <a:lstStyle/>
          <a:p>
            <a:r>
              <a:rPr lang="en-US" sz="5400"/>
              <a:t>6.1 </a:t>
            </a:r>
            <a:r>
              <a:rPr lang="en-US" sz="4800"/>
              <a:t>Connectors</a:t>
            </a:r>
          </a:p>
        </p:txBody>
      </p:sp>
      <p:sp>
        <p:nvSpPr>
          <p:cNvPr id="3" name="Text Placeholder 2">
            <a:extLst>
              <a:ext uri="{FF2B5EF4-FFF2-40B4-BE49-F238E27FC236}">
                <a16:creationId xmlns:a16="http://schemas.microsoft.com/office/drawing/2014/main" id="{F991927E-4328-D173-2807-267FCE17678D}"/>
              </a:ext>
            </a:extLst>
          </p:cNvPr>
          <p:cNvSpPr>
            <a:spLocks noGrp="1"/>
          </p:cNvSpPr>
          <p:nvPr>
            <p:ph type="body" idx="1"/>
          </p:nvPr>
        </p:nvSpPr>
        <p:spPr>
          <a:xfrm>
            <a:off x="851183" y="4407408"/>
            <a:ext cx="4846320" cy="1335024"/>
          </a:xfrm>
        </p:spPr>
        <p:txBody>
          <a:bodyPr vert="horz" lIns="91440" tIns="45720" rIns="91440" bIns="45720" rtlCol="0">
            <a:normAutofit/>
          </a:bodyPr>
          <a:lstStyle/>
          <a:p>
            <a:pPr>
              <a:lnSpc>
                <a:spcPct val="100000"/>
              </a:lnSpc>
            </a:pPr>
            <a:r>
              <a:rPr lang="en-US" sz="1300" dirty="0"/>
              <a:t>In the left pane in sentinel, you can see a </a:t>
            </a:r>
            <a:r>
              <a:rPr lang="en-US" sz="1300" dirty="0">
                <a:hlinkClick r:id="rId2"/>
              </a:rPr>
              <a:t>Connectors</a:t>
            </a:r>
            <a:r>
              <a:rPr lang="en-US" sz="1300" dirty="0"/>
              <a:t> tab, which you can use to start ingesting your data into Microsoft Sentinel.</a:t>
            </a:r>
          </a:p>
          <a:p>
            <a:pPr>
              <a:lnSpc>
                <a:spcPct val="100000"/>
              </a:lnSpc>
            </a:pPr>
            <a:r>
              <a:rPr lang="en-US" sz="1300" dirty="0"/>
              <a:t>From among the several </a:t>
            </a:r>
            <a:r>
              <a:rPr lang="en-US" sz="1300" dirty="0">
                <a:hlinkClick r:id="rId3"/>
              </a:rPr>
              <a:t>types</a:t>
            </a:r>
            <a:r>
              <a:rPr lang="en-US" sz="1300" dirty="0"/>
              <a:t>, we will select </a:t>
            </a:r>
            <a:r>
              <a:rPr lang="en-US" sz="1300" dirty="0">
                <a:hlinkClick r:id="rId4"/>
              </a:rPr>
              <a:t>Microsoft Windows Connector</a:t>
            </a:r>
            <a:r>
              <a:rPr lang="en-US" sz="1300" dirty="0"/>
              <a:t> for this demo and enable it.</a:t>
            </a:r>
          </a:p>
        </p:txBody>
      </p:sp>
      <p:sp>
        <p:nvSpPr>
          <p:cNvPr id="17" name="Rectangle 16">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Graphical user interface, text, application&#10;&#10;Description automatically generated">
            <a:extLst>
              <a:ext uri="{FF2B5EF4-FFF2-40B4-BE49-F238E27FC236}">
                <a16:creationId xmlns:a16="http://schemas.microsoft.com/office/drawing/2014/main" id="{37B0ED2D-1D70-FE9C-55E9-92B30A8335BF}"/>
              </a:ext>
            </a:extLst>
          </p:cNvPr>
          <p:cNvPicPr>
            <a:picLocks noChangeAspect="1"/>
          </p:cNvPicPr>
          <p:nvPr/>
        </p:nvPicPr>
        <p:blipFill rotWithShape="1">
          <a:blip r:embed="rId5"/>
          <a:srcRect l="904" r="6440" b="25000"/>
          <a:stretch/>
        </p:blipFill>
        <p:spPr>
          <a:xfrm>
            <a:off x="6208183" y="3701095"/>
            <a:ext cx="5743272" cy="2898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F9BA8B81-B669-03C9-8478-E55F222EE7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1851" y="147345"/>
            <a:ext cx="5689601" cy="3334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3242261"/>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D1B30"/>
      </a:dk2>
      <a:lt2>
        <a:srgbClr val="F0F3F2"/>
      </a:lt2>
      <a:accent1>
        <a:srgbClr val="E7295A"/>
      </a:accent1>
      <a:accent2>
        <a:srgbClr val="D51798"/>
      </a:accent2>
      <a:accent3>
        <a:srgbClr val="D529E7"/>
      </a:accent3>
      <a:accent4>
        <a:srgbClr val="7417D5"/>
      </a:accent4>
      <a:accent5>
        <a:srgbClr val="3A2CE7"/>
      </a:accent5>
      <a:accent6>
        <a:srgbClr val="1758D5"/>
      </a:accent6>
      <a:hlink>
        <a:srgbClr val="5E3F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A6829C6FE2C0458A0527CC126A9327" ma:contentTypeVersion="18" ma:contentTypeDescription="Create a new document." ma:contentTypeScope="" ma:versionID="726810b5d45eb22fa188777f3de4f607">
  <xsd:schema xmlns:xsd="http://www.w3.org/2001/XMLSchema" xmlns:xs="http://www.w3.org/2001/XMLSchema" xmlns:p="http://schemas.microsoft.com/office/2006/metadata/properties" xmlns:ns2="39eaf3af-c2dc-4fa9-a207-41e51af64754" xmlns:ns3="61ac23f7-b704-4dc0-aa71-5f8200ee71f0" targetNamespace="http://schemas.microsoft.com/office/2006/metadata/properties" ma:root="true" ma:fieldsID="1f1059a45ff0bd54d6de58119574ffff" ns2:_="" ns3:_="">
    <xsd:import namespace="39eaf3af-c2dc-4fa9-a207-41e51af64754"/>
    <xsd:import namespace="61ac23f7-b704-4dc0-aa71-5f8200ee71f0"/>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element ref="ns2:MediaServiceDateTaken" minOccurs="0"/>
                <xsd:element ref="ns3:TaxCatchAll" minOccurs="0"/>
                <xsd:element ref="ns2:MediaServiceOCR" minOccurs="0"/>
                <xsd:element ref="ns2:MediaServiceGenerationTime" minOccurs="0"/>
                <xsd:element ref="ns2:MediaServiceEventHashCode" minOccurs="0"/>
                <xsd:element ref="ns2:lcf76f155ced4ddcb4097134ff3c332f" minOccurs="0"/>
                <xsd:element ref="ns2:MediaServiceLocation" minOccurs="0"/>
                <xsd:element ref="ns2:_Flow_Signoff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eaf3af-c2dc-4fa9-a207-41e51af647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5" nillable="true" ma:displayName="Extracted Text" ma:hidden="true" ma:internalName="MediaServiceOCR"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808d3b6e-5fa9-47a1-8ce5-7eb48d86f603"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description="" ma:hidden="true" ma:indexed="true" ma:internalName="MediaServiceLocation" ma:readOnly="true">
      <xsd:simpleType>
        <xsd:restriction base="dms:Text"/>
      </xsd:simpleType>
    </xsd:element>
    <xsd:element name="_Flow_SignoffStatus" ma:index="21" nillable="true" ma:displayName="Sign-off status" ma:internalName="Sign_x002d_off_x0020_status">
      <xsd:simpleType>
        <xsd:restriction base="dms:Text"/>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ac23f7-b704-4dc0-aa71-5f8200ee71f0" elementFormDefault="qualified">
    <xsd:import namespace="http://schemas.microsoft.com/office/2006/documentManagement/types"/>
    <xsd:import namespace="http://schemas.microsoft.com/office/infopath/2007/PartnerControls"/>
    <xsd:element name="SharedWithUsers" ma:index="11"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hidden="true" ma:internalName="SharedWithDetails" ma:readOnly="true">
      <xsd:simpleType>
        <xsd:restriction base="dms:Note"/>
      </xsd:simpleType>
    </xsd:element>
    <xsd:element name="TaxCatchAll" ma:index="14" nillable="true" ma:displayName="Taxonomy Catch All Column" ma:hidden="true" ma:list="{c0022411-af2f-4563-aceb-76d97317bf17}" ma:internalName="TaxCatchAll" ma:readOnly="false" ma:showField="CatchAllData" ma:web="61ac23f7-b704-4dc0-aa71-5f8200ee71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9eaf3af-c2dc-4fa9-a207-41e51af64754">
      <Terms xmlns="http://schemas.microsoft.com/office/infopath/2007/PartnerControls"/>
    </lcf76f155ced4ddcb4097134ff3c332f>
    <TaxCatchAll xmlns="61ac23f7-b704-4dc0-aa71-5f8200ee71f0" xsi:nil="true"/>
    <_Flow_SignoffStatus xmlns="39eaf3af-c2dc-4fa9-a207-41e51af64754" xsi:nil="true"/>
  </documentManagement>
</p:properties>
</file>

<file path=customXml/itemProps1.xml><?xml version="1.0" encoding="utf-8"?>
<ds:datastoreItem xmlns:ds="http://schemas.openxmlformats.org/officeDocument/2006/customXml" ds:itemID="{BD7C3978-6C30-4A71-B4FE-D16F56A48192}">
  <ds:schemaRefs>
    <ds:schemaRef ds:uri="http://schemas.microsoft.com/sharepoint/v3/contenttype/forms"/>
  </ds:schemaRefs>
</ds:datastoreItem>
</file>

<file path=customXml/itemProps2.xml><?xml version="1.0" encoding="utf-8"?>
<ds:datastoreItem xmlns:ds="http://schemas.openxmlformats.org/officeDocument/2006/customXml" ds:itemID="{E70DA1B4-F8DD-4C77-BBA0-EEF8226852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eaf3af-c2dc-4fa9-a207-41e51af64754"/>
    <ds:schemaRef ds:uri="61ac23f7-b704-4dc0-aa71-5f8200ee71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9E1422-6B0E-4054-9C77-1EC7A20A2F50}">
  <ds:schemaRefs>
    <ds:schemaRef ds:uri="http://schemas.microsoft.com/office/2006/metadata/properties"/>
    <ds:schemaRef ds:uri="http://schemas.microsoft.com/office/infopath/2007/PartnerControls"/>
    <ds:schemaRef ds:uri="39eaf3af-c2dc-4fa9-a207-41e51af64754"/>
    <ds:schemaRef ds:uri="61ac23f7-b704-4dc0-aa71-5f8200ee71f0"/>
  </ds:schemaRefs>
</ds:datastoreItem>
</file>

<file path=docProps/app.xml><?xml version="1.0" encoding="utf-8"?>
<Properties xmlns="http://schemas.openxmlformats.org/officeDocument/2006/extended-properties" xmlns:vt="http://schemas.openxmlformats.org/officeDocument/2006/docPropsVTypes">
  <Template>office theme</Template>
  <TotalTime>155</TotalTime>
  <Words>651</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Avenir Next LT Pro</vt:lpstr>
      <vt:lpstr>Calibri</vt:lpstr>
      <vt:lpstr>Segoe UI</vt:lpstr>
      <vt:lpstr>AccentBoxVTI</vt:lpstr>
      <vt:lpstr>Azure Sentinel - Deployment, Detection &amp; Response </vt:lpstr>
      <vt:lpstr>Demo Details</vt:lpstr>
      <vt:lpstr>1. Azure Account</vt:lpstr>
      <vt:lpstr>2. Subscription </vt:lpstr>
      <vt:lpstr>3. Resource Group</vt:lpstr>
      <vt:lpstr>4. Log Analytics Workspace</vt:lpstr>
      <vt:lpstr>5. Deploy Sentinel</vt:lpstr>
      <vt:lpstr>6. Log Ingestion</vt:lpstr>
      <vt:lpstr>6.1 Connectors</vt:lpstr>
      <vt:lpstr>6.2 AMA</vt:lpstr>
      <vt:lpstr>6.3 Verify logs </vt:lpstr>
      <vt:lpstr>6.4 Log Parsing</vt:lpstr>
      <vt:lpstr>7. Detection</vt:lpstr>
      <vt:lpstr>8. Automated Response</vt:lpstr>
      <vt:lpstr>8.1 Automation Rule</vt:lpstr>
      <vt:lpstr>8.2 Playbook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dc:title>
  <dc:creator/>
  <cp:lastModifiedBy>Ali Ahmed Dar</cp:lastModifiedBy>
  <cp:revision>113</cp:revision>
  <dcterms:created xsi:type="dcterms:W3CDTF">2023-04-14T21:03:21Z</dcterms:created>
  <dcterms:modified xsi:type="dcterms:W3CDTF">2024-01-07T02:32:22Z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0x0101007FA6829C6FE2C0458A0527CC126A9327</vt:lpwstr>
  </property>
  <property fmtid="{D5CDD505-2E9C-101B-9397-08002B2CF9AE}" pid="3" name="MediaServiceImageTags">
    <vt:lpwstr/>
  </property>
</Properties>
</file>