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372" r:id="rId2"/>
    <p:sldId id="369" r:id="rId3"/>
    <p:sldId id="373" r:id="rId4"/>
    <p:sldId id="378" r:id="rId5"/>
    <p:sldId id="741" r:id="rId6"/>
    <p:sldId id="735" r:id="rId7"/>
    <p:sldId id="259" r:id="rId8"/>
    <p:sldId id="740" r:id="rId9"/>
    <p:sldId id="733" r:id="rId10"/>
    <p:sldId id="734" r:id="rId11"/>
    <p:sldId id="732" r:id="rId12"/>
    <p:sldId id="260" r:id="rId13"/>
    <p:sldId id="728" r:id="rId14"/>
    <p:sldId id="729" r:id="rId15"/>
    <p:sldId id="263" r:id="rId16"/>
    <p:sldId id="736" r:id="rId17"/>
    <p:sldId id="730" r:id="rId18"/>
    <p:sldId id="737" r:id="rId19"/>
    <p:sldId id="731" r:id="rId20"/>
    <p:sldId id="738" r:id="rId21"/>
    <p:sldId id="262" r:id="rId22"/>
    <p:sldId id="739" r:id="rId2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50483-4A41-4E22-9432-28C54A3F2C07}" v="1" dt="2024-01-19T13:41:17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87012" autoAdjust="0"/>
  </p:normalViewPr>
  <p:slideViewPr>
    <p:cSldViewPr snapToGrid="0">
      <p:cViewPr varScale="1">
        <p:scale>
          <a:sx n="131" d="100"/>
          <a:sy n="131" d="100"/>
        </p:scale>
        <p:origin x="6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 Sandell" userId="514de5d9-26de-4b7b-9681-f9a75bef73d3" providerId="ADAL" clId="{36750483-4A41-4E22-9432-28C54A3F2C07}"/>
    <pc:docChg chg="delSld">
      <pc:chgData name="Roger Sandell" userId="514de5d9-26de-4b7b-9681-f9a75bef73d3" providerId="ADAL" clId="{36750483-4A41-4E22-9432-28C54A3F2C07}" dt="2024-01-19T13:38:12.519" v="0" actId="2696"/>
      <pc:docMkLst>
        <pc:docMk/>
      </pc:docMkLst>
      <pc:sldChg chg="del">
        <pc:chgData name="Roger Sandell" userId="514de5d9-26de-4b7b-9681-f9a75bef73d3" providerId="ADAL" clId="{36750483-4A41-4E22-9432-28C54A3F2C07}" dt="2024-01-19T13:38:12.519" v="0" actId="2696"/>
        <pc:sldMkLst>
          <pc:docMk/>
          <pc:sldMk cId="3625390911" sldId="72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tiedekeskussaatioheureka-my.sharepoint.com/personal/jussu_hamynen_heureka_fi/Documents/Dataa%20statistiikka-alustan%20pohjalta/P&#228;iv&#228;kohtaiset%20kohteiden%20k&#228;ynnistykset%20vs%20k&#228;vij&#228;m&#228;&#228;r&#228;t/Tero/Runokone,%20data%20hein&#228;kuun%20loppuu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'[Runokone, data heinäkuun loppuun.xlsx]Runokone, aloitukset per päivä-'!$C$1</c:f>
              <c:strCache>
                <c:ptCount val="1"/>
                <c:pt idx="0">
                  <c:v>Aloitukset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'[1]Runokone, aloitukset per päivä-'!$B$2:$B$142</c:f>
              <c:numCache>
                <c:formatCode>0</c:formatCode>
                <c:ptCount val="141"/>
                <c:pt idx="0">
                  <c:v>546</c:v>
                </c:pt>
                <c:pt idx="1">
                  <c:v>395</c:v>
                </c:pt>
                <c:pt idx="2">
                  <c:v>342</c:v>
                </c:pt>
                <c:pt idx="3">
                  <c:v>275</c:v>
                </c:pt>
                <c:pt idx="4">
                  <c:v>268</c:v>
                </c:pt>
                <c:pt idx="5">
                  <c:v>1815</c:v>
                </c:pt>
                <c:pt idx="6">
                  <c:v>806</c:v>
                </c:pt>
                <c:pt idx="7">
                  <c:v>428</c:v>
                </c:pt>
                <c:pt idx="8">
                  <c:v>1389</c:v>
                </c:pt>
                <c:pt idx="9">
                  <c:v>463</c:v>
                </c:pt>
                <c:pt idx="10">
                  <c:v>334</c:v>
                </c:pt>
                <c:pt idx="11">
                  <c:v>598</c:v>
                </c:pt>
                <c:pt idx="12">
                  <c:v>511</c:v>
                </c:pt>
                <c:pt idx="13">
                  <c:v>713</c:v>
                </c:pt>
                <c:pt idx="14">
                  <c:v>684</c:v>
                </c:pt>
                <c:pt idx="15">
                  <c:v>293</c:v>
                </c:pt>
                <c:pt idx="16">
                  <c:v>897</c:v>
                </c:pt>
                <c:pt idx="17">
                  <c:v>706</c:v>
                </c:pt>
                <c:pt idx="18">
                  <c:v>838</c:v>
                </c:pt>
                <c:pt idx="19">
                  <c:v>799</c:v>
                </c:pt>
                <c:pt idx="20">
                  <c:v>546</c:v>
                </c:pt>
                <c:pt idx="21">
                  <c:v>403</c:v>
                </c:pt>
                <c:pt idx="22">
                  <c:v>562</c:v>
                </c:pt>
                <c:pt idx="23">
                  <c:v>810</c:v>
                </c:pt>
                <c:pt idx="24">
                  <c:v>647</c:v>
                </c:pt>
                <c:pt idx="25">
                  <c:v>840</c:v>
                </c:pt>
                <c:pt idx="26">
                  <c:v>867</c:v>
                </c:pt>
                <c:pt idx="27">
                  <c:v>572</c:v>
                </c:pt>
                <c:pt idx="28">
                  <c:v>403</c:v>
                </c:pt>
                <c:pt idx="29">
                  <c:v>483</c:v>
                </c:pt>
                <c:pt idx="30">
                  <c:v>809</c:v>
                </c:pt>
                <c:pt idx="31">
                  <c:v>633</c:v>
                </c:pt>
                <c:pt idx="32">
                  <c:v>639</c:v>
                </c:pt>
                <c:pt idx="33">
                  <c:v>668</c:v>
                </c:pt>
                <c:pt idx="34">
                  <c:v>1902</c:v>
                </c:pt>
                <c:pt idx="35">
                  <c:v>518</c:v>
                </c:pt>
                <c:pt idx="36">
                  <c:v>719</c:v>
                </c:pt>
                <c:pt idx="37">
                  <c:v>771</c:v>
                </c:pt>
                <c:pt idx="38">
                  <c:v>642</c:v>
                </c:pt>
                <c:pt idx="39">
                  <c:v>639</c:v>
                </c:pt>
                <c:pt idx="40">
                  <c:v>591</c:v>
                </c:pt>
                <c:pt idx="41">
                  <c:v>941</c:v>
                </c:pt>
                <c:pt idx="42">
                  <c:v>534</c:v>
                </c:pt>
                <c:pt idx="43">
                  <c:v>884</c:v>
                </c:pt>
                <c:pt idx="44">
                  <c:v>948</c:v>
                </c:pt>
                <c:pt idx="45">
                  <c:v>688</c:v>
                </c:pt>
                <c:pt idx="46">
                  <c:v>1135</c:v>
                </c:pt>
                <c:pt idx="47">
                  <c:v>792</c:v>
                </c:pt>
                <c:pt idx="48">
                  <c:v>790</c:v>
                </c:pt>
                <c:pt idx="49">
                  <c:v>900</c:v>
                </c:pt>
                <c:pt idx="50">
                  <c:v>768</c:v>
                </c:pt>
                <c:pt idx="51">
                  <c:v>1340</c:v>
                </c:pt>
                <c:pt idx="52">
                  <c:v>733</c:v>
                </c:pt>
                <c:pt idx="53">
                  <c:v>648</c:v>
                </c:pt>
                <c:pt idx="54">
                  <c:v>1172</c:v>
                </c:pt>
                <c:pt idx="55">
                  <c:v>1056</c:v>
                </c:pt>
                <c:pt idx="56">
                  <c:v>972</c:v>
                </c:pt>
                <c:pt idx="57">
                  <c:v>883</c:v>
                </c:pt>
                <c:pt idx="58">
                  <c:v>1110</c:v>
                </c:pt>
                <c:pt idx="59">
                  <c:v>755</c:v>
                </c:pt>
                <c:pt idx="60">
                  <c:v>1556</c:v>
                </c:pt>
                <c:pt idx="61">
                  <c:v>1088</c:v>
                </c:pt>
                <c:pt idx="62">
                  <c:v>1309</c:v>
                </c:pt>
                <c:pt idx="63">
                  <c:v>970</c:v>
                </c:pt>
                <c:pt idx="64">
                  <c:v>1325</c:v>
                </c:pt>
                <c:pt idx="65">
                  <c:v>1065</c:v>
                </c:pt>
                <c:pt idx="66">
                  <c:v>1052</c:v>
                </c:pt>
                <c:pt idx="67">
                  <c:v>1626</c:v>
                </c:pt>
                <c:pt idx="68">
                  <c:v>1114</c:v>
                </c:pt>
                <c:pt idx="69">
                  <c:v>1169</c:v>
                </c:pt>
                <c:pt idx="70">
                  <c:v>965</c:v>
                </c:pt>
                <c:pt idx="71">
                  <c:v>940</c:v>
                </c:pt>
                <c:pt idx="72">
                  <c:v>1471</c:v>
                </c:pt>
                <c:pt idx="73">
                  <c:v>664</c:v>
                </c:pt>
                <c:pt idx="74">
                  <c:v>2107</c:v>
                </c:pt>
                <c:pt idx="75">
                  <c:v>1580</c:v>
                </c:pt>
                <c:pt idx="76">
                  <c:v>1401</c:v>
                </c:pt>
                <c:pt idx="77">
                  <c:v>1204</c:v>
                </c:pt>
                <c:pt idx="78">
                  <c:v>801</c:v>
                </c:pt>
                <c:pt idx="79">
                  <c:v>837</c:v>
                </c:pt>
                <c:pt idx="80">
                  <c:v>907</c:v>
                </c:pt>
                <c:pt idx="81">
                  <c:v>1248</c:v>
                </c:pt>
                <c:pt idx="82">
                  <c:v>945</c:v>
                </c:pt>
                <c:pt idx="83">
                  <c:v>2106</c:v>
                </c:pt>
                <c:pt idx="84">
                  <c:v>1341</c:v>
                </c:pt>
                <c:pt idx="85">
                  <c:v>2075</c:v>
                </c:pt>
                <c:pt idx="86">
                  <c:v>1152</c:v>
                </c:pt>
                <c:pt idx="87">
                  <c:v>992</c:v>
                </c:pt>
                <c:pt idx="88">
                  <c:v>1138</c:v>
                </c:pt>
                <c:pt idx="89">
                  <c:v>1327</c:v>
                </c:pt>
                <c:pt idx="90">
                  <c:v>1995</c:v>
                </c:pt>
                <c:pt idx="91">
                  <c:v>2569</c:v>
                </c:pt>
                <c:pt idx="92">
                  <c:v>2386</c:v>
                </c:pt>
                <c:pt idx="93">
                  <c:v>1214</c:v>
                </c:pt>
                <c:pt idx="94">
                  <c:v>1769</c:v>
                </c:pt>
                <c:pt idx="95">
                  <c:v>1188</c:v>
                </c:pt>
                <c:pt idx="96">
                  <c:v>2462</c:v>
                </c:pt>
                <c:pt idx="97">
                  <c:v>1900</c:v>
                </c:pt>
                <c:pt idx="98">
                  <c:v>1796</c:v>
                </c:pt>
                <c:pt idx="99">
                  <c:v>1295</c:v>
                </c:pt>
                <c:pt idx="100">
                  <c:v>1153</c:v>
                </c:pt>
                <c:pt idx="101">
                  <c:v>1690</c:v>
                </c:pt>
                <c:pt idx="102">
                  <c:v>1406</c:v>
                </c:pt>
                <c:pt idx="103">
                  <c:v>1222</c:v>
                </c:pt>
                <c:pt idx="104">
                  <c:v>2007</c:v>
                </c:pt>
                <c:pt idx="105">
                  <c:v>1269</c:v>
                </c:pt>
                <c:pt idx="106">
                  <c:v>1085</c:v>
                </c:pt>
                <c:pt idx="107">
                  <c:v>1269</c:v>
                </c:pt>
                <c:pt idx="108">
                  <c:v>1623</c:v>
                </c:pt>
                <c:pt idx="109">
                  <c:v>1940</c:v>
                </c:pt>
                <c:pt idx="110">
                  <c:v>975</c:v>
                </c:pt>
                <c:pt idx="111">
                  <c:v>1556</c:v>
                </c:pt>
                <c:pt idx="112">
                  <c:v>1443</c:v>
                </c:pt>
                <c:pt idx="113">
                  <c:v>1893</c:v>
                </c:pt>
                <c:pt idx="114">
                  <c:v>2631</c:v>
                </c:pt>
                <c:pt idx="115">
                  <c:v>1119</c:v>
                </c:pt>
                <c:pt idx="116">
                  <c:v>1536</c:v>
                </c:pt>
                <c:pt idx="117">
                  <c:v>1423</c:v>
                </c:pt>
                <c:pt idx="118">
                  <c:v>1544</c:v>
                </c:pt>
                <c:pt idx="119">
                  <c:v>946</c:v>
                </c:pt>
                <c:pt idx="120">
                  <c:v>1022</c:v>
                </c:pt>
                <c:pt idx="121">
                  <c:v>2393</c:v>
                </c:pt>
                <c:pt idx="122">
                  <c:v>2860</c:v>
                </c:pt>
                <c:pt idx="123">
                  <c:v>3109</c:v>
                </c:pt>
                <c:pt idx="124">
                  <c:v>3004</c:v>
                </c:pt>
                <c:pt idx="125">
                  <c:v>1131</c:v>
                </c:pt>
                <c:pt idx="126">
                  <c:v>2111</c:v>
                </c:pt>
                <c:pt idx="127">
                  <c:v>3008</c:v>
                </c:pt>
                <c:pt idx="128">
                  <c:v>2198</c:v>
                </c:pt>
                <c:pt idx="129">
                  <c:v>3223</c:v>
                </c:pt>
                <c:pt idx="130">
                  <c:v>3184</c:v>
                </c:pt>
                <c:pt idx="131">
                  <c:v>3045</c:v>
                </c:pt>
                <c:pt idx="132">
                  <c:v>2058</c:v>
                </c:pt>
                <c:pt idx="133">
                  <c:v>1716</c:v>
                </c:pt>
                <c:pt idx="134">
                  <c:v>2697</c:v>
                </c:pt>
                <c:pt idx="135">
                  <c:v>2052</c:v>
                </c:pt>
                <c:pt idx="136">
                  <c:v>2780</c:v>
                </c:pt>
                <c:pt idx="137">
                  <c:v>913</c:v>
                </c:pt>
                <c:pt idx="138">
                  <c:v>1433</c:v>
                </c:pt>
              </c:numCache>
            </c:numRef>
          </c:xVal>
          <c:yVal>
            <c:numRef>
              <c:f>'[1]Runokone, aloitukset per päivä-'!$C$2:$C$142</c:f>
              <c:numCache>
                <c:formatCode>0</c:formatCode>
                <c:ptCount val="141"/>
                <c:pt idx="0">
                  <c:v>20</c:v>
                </c:pt>
                <c:pt idx="1">
                  <c:v>43</c:v>
                </c:pt>
                <c:pt idx="2">
                  <c:v>45</c:v>
                </c:pt>
                <c:pt idx="3">
                  <c:v>62</c:v>
                </c:pt>
                <c:pt idx="4">
                  <c:v>64</c:v>
                </c:pt>
                <c:pt idx="5">
                  <c:v>81</c:v>
                </c:pt>
                <c:pt idx="6">
                  <c:v>82</c:v>
                </c:pt>
                <c:pt idx="7">
                  <c:v>83</c:v>
                </c:pt>
                <c:pt idx="8">
                  <c:v>83</c:v>
                </c:pt>
                <c:pt idx="9">
                  <c:v>88</c:v>
                </c:pt>
                <c:pt idx="10">
                  <c:v>89</c:v>
                </c:pt>
                <c:pt idx="11">
                  <c:v>89</c:v>
                </c:pt>
                <c:pt idx="12">
                  <c:v>95</c:v>
                </c:pt>
                <c:pt idx="13">
                  <c:v>96</c:v>
                </c:pt>
                <c:pt idx="14">
                  <c:v>100</c:v>
                </c:pt>
                <c:pt idx="15">
                  <c:v>102</c:v>
                </c:pt>
                <c:pt idx="16">
                  <c:v>102</c:v>
                </c:pt>
                <c:pt idx="17">
                  <c:v>102</c:v>
                </c:pt>
                <c:pt idx="18">
                  <c:v>109</c:v>
                </c:pt>
                <c:pt idx="19">
                  <c:v>110</c:v>
                </c:pt>
                <c:pt idx="20">
                  <c:v>111</c:v>
                </c:pt>
                <c:pt idx="21">
                  <c:v>117</c:v>
                </c:pt>
                <c:pt idx="22">
                  <c:v>117</c:v>
                </c:pt>
                <c:pt idx="23">
                  <c:v>119</c:v>
                </c:pt>
                <c:pt idx="24">
                  <c:v>121</c:v>
                </c:pt>
                <c:pt idx="25">
                  <c:v>123</c:v>
                </c:pt>
                <c:pt idx="26">
                  <c:v>124</c:v>
                </c:pt>
                <c:pt idx="27">
                  <c:v>126</c:v>
                </c:pt>
                <c:pt idx="28">
                  <c:v>126</c:v>
                </c:pt>
                <c:pt idx="29">
                  <c:v>126</c:v>
                </c:pt>
                <c:pt idx="30">
                  <c:v>127</c:v>
                </c:pt>
                <c:pt idx="31">
                  <c:v>128</c:v>
                </c:pt>
                <c:pt idx="32">
                  <c:v>129</c:v>
                </c:pt>
                <c:pt idx="33">
                  <c:v>129</c:v>
                </c:pt>
                <c:pt idx="34">
                  <c:v>130</c:v>
                </c:pt>
                <c:pt idx="35">
                  <c:v>135</c:v>
                </c:pt>
                <c:pt idx="36">
                  <c:v>135</c:v>
                </c:pt>
                <c:pt idx="37">
                  <c:v>136</c:v>
                </c:pt>
                <c:pt idx="38">
                  <c:v>139</c:v>
                </c:pt>
                <c:pt idx="39">
                  <c:v>140</c:v>
                </c:pt>
                <c:pt idx="40">
                  <c:v>140</c:v>
                </c:pt>
                <c:pt idx="41">
                  <c:v>141</c:v>
                </c:pt>
                <c:pt idx="42">
                  <c:v>142</c:v>
                </c:pt>
                <c:pt idx="43">
                  <c:v>142</c:v>
                </c:pt>
                <c:pt idx="44">
                  <c:v>145</c:v>
                </c:pt>
                <c:pt idx="45">
                  <c:v>148</c:v>
                </c:pt>
                <c:pt idx="46">
                  <c:v>150</c:v>
                </c:pt>
                <c:pt idx="47">
                  <c:v>151</c:v>
                </c:pt>
                <c:pt idx="48">
                  <c:v>152</c:v>
                </c:pt>
                <c:pt idx="49">
                  <c:v>152</c:v>
                </c:pt>
                <c:pt idx="50">
                  <c:v>153</c:v>
                </c:pt>
                <c:pt idx="51">
                  <c:v>153</c:v>
                </c:pt>
                <c:pt idx="52">
                  <c:v>154</c:v>
                </c:pt>
                <c:pt idx="53">
                  <c:v>158</c:v>
                </c:pt>
                <c:pt idx="54">
                  <c:v>158</c:v>
                </c:pt>
                <c:pt idx="55">
                  <c:v>159</c:v>
                </c:pt>
                <c:pt idx="56">
                  <c:v>159</c:v>
                </c:pt>
                <c:pt idx="57">
                  <c:v>159</c:v>
                </c:pt>
                <c:pt idx="58">
                  <c:v>161</c:v>
                </c:pt>
                <c:pt idx="59">
                  <c:v>163</c:v>
                </c:pt>
                <c:pt idx="60">
                  <c:v>164</c:v>
                </c:pt>
                <c:pt idx="61">
                  <c:v>164</c:v>
                </c:pt>
                <c:pt idx="62">
                  <c:v>168</c:v>
                </c:pt>
                <c:pt idx="63">
                  <c:v>168</c:v>
                </c:pt>
                <c:pt idx="64">
                  <c:v>168</c:v>
                </c:pt>
                <c:pt idx="65">
                  <c:v>169</c:v>
                </c:pt>
                <c:pt idx="66">
                  <c:v>169</c:v>
                </c:pt>
                <c:pt idx="67">
                  <c:v>173</c:v>
                </c:pt>
                <c:pt idx="68">
                  <c:v>173</c:v>
                </c:pt>
                <c:pt idx="69">
                  <c:v>174</c:v>
                </c:pt>
                <c:pt idx="70">
                  <c:v>174</c:v>
                </c:pt>
                <c:pt idx="71">
                  <c:v>174</c:v>
                </c:pt>
                <c:pt idx="72">
                  <c:v>175</c:v>
                </c:pt>
                <c:pt idx="73">
                  <c:v>175</c:v>
                </c:pt>
                <c:pt idx="74">
                  <c:v>176</c:v>
                </c:pt>
                <c:pt idx="75">
                  <c:v>177</c:v>
                </c:pt>
                <c:pt idx="76">
                  <c:v>177</c:v>
                </c:pt>
                <c:pt idx="77">
                  <c:v>177</c:v>
                </c:pt>
                <c:pt idx="78">
                  <c:v>178</c:v>
                </c:pt>
                <c:pt idx="79">
                  <c:v>178</c:v>
                </c:pt>
                <c:pt idx="80">
                  <c:v>178</c:v>
                </c:pt>
                <c:pt idx="81">
                  <c:v>179</c:v>
                </c:pt>
                <c:pt idx="82">
                  <c:v>180</c:v>
                </c:pt>
                <c:pt idx="83">
                  <c:v>181</c:v>
                </c:pt>
                <c:pt idx="84">
                  <c:v>181</c:v>
                </c:pt>
                <c:pt idx="85">
                  <c:v>186</c:v>
                </c:pt>
                <c:pt idx="86">
                  <c:v>187</c:v>
                </c:pt>
                <c:pt idx="87">
                  <c:v>187</c:v>
                </c:pt>
                <c:pt idx="88">
                  <c:v>188</c:v>
                </c:pt>
                <c:pt idx="89">
                  <c:v>188</c:v>
                </c:pt>
                <c:pt idx="90">
                  <c:v>189</c:v>
                </c:pt>
                <c:pt idx="91">
                  <c:v>190</c:v>
                </c:pt>
                <c:pt idx="92">
                  <c:v>191</c:v>
                </c:pt>
                <c:pt idx="93">
                  <c:v>192</c:v>
                </c:pt>
                <c:pt idx="94">
                  <c:v>193</c:v>
                </c:pt>
                <c:pt idx="95">
                  <c:v>193</c:v>
                </c:pt>
                <c:pt idx="96">
                  <c:v>194</c:v>
                </c:pt>
                <c:pt idx="97">
                  <c:v>195</c:v>
                </c:pt>
                <c:pt idx="98">
                  <c:v>195</c:v>
                </c:pt>
                <c:pt idx="99">
                  <c:v>195</c:v>
                </c:pt>
                <c:pt idx="100">
                  <c:v>195</c:v>
                </c:pt>
                <c:pt idx="101">
                  <c:v>196</c:v>
                </c:pt>
                <c:pt idx="102">
                  <c:v>196</c:v>
                </c:pt>
                <c:pt idx="103">
                  <c:v>196</c:v>
                </c:pt>
                <c:pt idx="104">
                  <c:v>197</c:v>
                </c:pt>
                <c:pt idx="105">
                  <c:v>197</c:v>
                </c:pt>
                <c:pt idx="106">
                  <c:v>198</c:v>
                </c:pt>
                <c:pt idx="107">
                  <c:v>198</c:v>
                </c:pt>
                <c:pt idx="108">
                  <c:v>199</c:v>
                </c:pt>
                <c:pt idx="109">
                  <c:v>199</c:v>
                </c:pt>
                <c:pt idx="110">
                  <c:v>199</c:v>
                </c:pt>
                <c:pt idx="111">
                  <c:v>200</c:v>
                </c:pt>
                <c:pt idx="112">
                  <c:v>201</c:v>
                </c:pt>
                <c:pt idx="113">
                  <c:v>201</c:v>
                </c:pt>
                <c:pt idx="114">
                  <c:v>203</c:v>
                </c:pt>
                <c:pt idx="115">
                  <c:v>203</c:v>
                </c:pt>
                <c:pt idx="116">
                  <c:v>204</c:v>
                </c:pt>
                <c:pt idx="117">
                  <c:v>208</c:v>
                </c:pt>
                <c:pt idx="118">
                  <c:v>208</c:v>
                </c:pt>
                <c:pt idx="119">
                  <c:v>209</c:v>
                </c:pt>
                <c:pt idx="120">
                  <c:v>214</c:v>
                </c:pt>
                <c:pt idx="121">
                  <c:v>215</c:v>
                </c:pt>
                <c:pt idx="122">
                  <c:v>217</c:v>
                </c:pt>
                <c:pt idx="123">
                  <c:v>218</c:v>
                </c:pt>
                <c:pt idx="124">
                  <c:v>221</c:v>
                </c:pt>
                <c:pt idx="125">
                  <c:v>224</c:v>
                </c:pt>
                <c:pt idx="126">
                  <c:v>226</c:v>
                </c:pt>
                <c:pt idx="127">
                  <c:v>226</c:v>
                </c:pt>
                <c:pt idx="128">
                  <c:v>228</c:v>
                </c:pt>
                <c:pt idx="129">
                  <c:v>228</c:v>
                </c:pt>
                <c:pt idx="130">
                  <c:v>229</c:v>
                </c:pt>
                <c:pt idx="131">
                  <c:v>230</c:v>
                </c:pt>
                <c:pt idx="132">
                  <c:v>233</c:v>
                </c:pt>
                <c:pt idx="133">
                  <c:v>236</c:v>
                </c:pt>
                <c:pt idx="134">
                  <c:v>237</c:v>
                </c:pt>
                <c:pt idx="135">
                  <c:v>246</c:v>
                </c:pt>
                <c:pt idx="136">
                  <c:v>247</c:v>
                </c:pt>
                <c:pt idx="137">
                  <c:v>256</c:v>
                </c:pt>
                <c:pt idx="138">
                  <c:v>260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95B-40D0-A1A3-E434AD9BE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00736"/>
        <c:axId val="18482976"/>
      </c:scatterChart>
      <c:valAx>
        <c:axId val="18500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i-FI" dirty="0"/>
                  <a:t>VISITORS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i-FI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8482976"/>
        <c:crosses val="autoZero"/>
        <c:crossBetween val="midCat"/>
      </c:valAx>
      <c:valAx>
        <c:axId val="184829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i-FI" dirty="0"/>
                  <a:t>POET MACHINE, </a:t>
                </a:r>
                <a:r>
                  <a:rPr lang="fi-FI" dirty="0" err="1"/>
                  <a:t>games</a:t>
                </a:r>
                <a:r>
                  <a:rPr lang="fi-FI" dirty="0"/>
                  <a:t> </a:t>
                </a:r>
                <a:r>
                  <a:rPr lang="fi-FI" dirty="0" err="1"/>
                  <a:t>started</a:t>
                </a:r>
                <a:endParaRPr lang="fi-FI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i-FI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8500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5D8E-FC91-4176-AAFD-BB65A2CA25D1}" type="datetimeFigureOut">
              <a:rPr lang="fi-FI" smtClean="0"/>
              <a:t>19.1.2024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85855-D755-4EB0-8541-19B979D909E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7636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363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62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62223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i-FI"/>
              <a:t>Keskittymistä vaativa kohde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i-FI"/>
              <a:t>Paljon tasaisempi käyrä, maksimiin iskeydeytään jo 1500 paikkeilla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mind reader game has been built based on “A Mind-Reading (?) Machine”, a memo written in 1953 by Claude Shannon, the developer of information theory. Shannon thought that our choices could be predicted. The mind reader’s basic idea is that a computer collects information on the progress of the game and uses it to predict the player’s next choice.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85855-D755-4EB0-8541-19B979D909EC}" type="slidenum">
              <a:rPr lang="fi-FI" smtClean="0"/>
              <a:t>22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689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2271096" y="2651686"/>
            <a:ext cx="9345171" cy="886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800"/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endParaRPr lang="fi-FI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71095" y="3631986"/>
            <a:ext cx="9345173" cy="2093735"/>
          </a:xfrm>
          <a:prstGeom prst="rect">
            <a:avLst/>
          </a:prstGeom>
        </p:spPr>
        <p:txBody>
          <a:bodyPr lIns="0" tIns="0" rIns="0" bIns="0"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64543" y="5996008"/>
            <a:ext cx="9351724" cy="55134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/>
            </a:lvl1pPr>
            <a:lvl2pPr>
              <a:defRPr sz="1600" b="0"/>
            </a:lvl2pPr>
            <a:lvl3pPr>
              <a:defRPr sz="1467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1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0316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2267974" y="823530"/>
            <a:ext cx="9348293" cy="972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 sz="4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body" idx="1"/>
          </p:nvPr>
        </p:nvSpPr>
        <p:spPr>
          <a:xfrm>
            <a:off x="2267974" y="1865888"/>
            <a:ext cx="9348293" cy="440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09585" marR="0" lvl="0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97923" algn="l" rtl="0">
              <a:lnSpc>
                <a:spcPct val="100000"/>
              </a:lnSpc>
              <a:spcBef>
                <a:spcPts val="29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97923" algn="l" rtl="0">
              <a:lnSpc>
                <a:spcPct val="100000"/>
              </a:lnSpc>
              <a:spcBef>
                <a:spcPts val="29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50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974" y="823530"/>
            <a:ext cx="9348293" cy="97249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974" y="1865888"/>
            <a:ext cx="9348293" cy="44005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80990" indent="-380990">
              <a:buFont typeface="Arial" charset="0"/>
              <a:buChar char="•"/>
              <a:defRPr sz="2133"/>
            </a:lvl1pPr>
            <a:lvl2pPr marL="990575" indent="-380990">
              <a:buFont typeface="Arial" charset="0"/>
              <a:buChar char="•"/>
              <a:defRPr sz="1867"/>
            </a:lvl2pPr>
            <a:lvl3pPr marL="1600160" indent="-380990">
              <a:buFont typeface="Arial" charset="0"/>
              <a:buChar char="•"/>
              <a:defRPr sz="1600"/>
            </a:lvl3pPr>
            <a:lvl4pPr marL="2057349" indent="-228594">
              <a:buFont typeface="Arial" charset="0"/>
              <a:buChar char="•"/>
              <a:defRPr sz="1467"/>
            </a:lvl4pPr>
            <a:lvl5pPr marL="2666933" indent="-228594">
              <a:buFont typeface="Arial" charset="0"/>
              <a:buChar char="•"/>
              <a:defRPr sz="1467"/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495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974" y="1865888"/>
            <a:ext cx="4596377" cy="441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80990" indent="-380990">
              <a:buFont typeface="Arial" charset="0"/>
              <a:buChar char="•"/>
              <a:defRPr sz="2133"/>
            </a:lvl1pPr>
            <a:lvl2pPr marL="990575" indent="-380990">
              <a:buFont typeface="Arial" charset="0"/>
              <a:buChar char="•"/>
              <a:defRPr sz="1867"/>
            </a:lvl2pPr>
            <a:lvl3pPr marL="1447764" indent="-228594">
              <a:buFont typeface="Arial" charset="0"/>
              <a:buChar char="•"/>
              <a:defRPr sz="1600"/>
            </a:lvl3pPr>
            <a:lvl4pPr marL="2057349" indent="-228594">
              <a:buFont typeface="Arial" charset="0"/>
              <a:buChar char="•"/>
              <a:defRPr sz="1467"/>
            </a:lvl4pPr>
            <a:lvl5pPr marL="2666933" indent="-228594">
              <a:buFont typeface="Arial" charset="0"/>
              <a:buChar char="•"/>
              <a:defRPr sz="1467"/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008284" y="1865887"/>
            <a:ext cx="4608000" cy="441426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67974" y="823530"/>
            <a:ext cx="9348293" cy="97249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51257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972" y="1865888"/>
            <a:ext cx="4608000" cy="441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80990" indent="-380990">
              <a:buFont typeface="Arial" charset="0"/>
              <a:buChar char="•"/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008284" y="823529"/>
            <a:ext cx="4608000" cy="54566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67974" y="823530"/>
            <a:ext cx="4596377" cy="97249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07849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012036" y="1852777"/>
            <a:ext cx="4608000" cy="441426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2267971" y="1852777"/>
            <a:ext cx="4608000" cy="441426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67974" y="823530"/>
            <a:ext cx="9348293" cy="97249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8851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2267973" y="1852777"/>
            <a:ext cx="9360993" cy="441426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67973" y="823530"/>
            <a:ext cx="9360992" cy="97249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0193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008285" y="596900"/>
            <a:ext cx="4607983" cy="568325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2256367" y="596900"/>
            <a:ext cx="4607984" cy="568325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7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29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3109" y="13110"/>
            <a:ext cx="2215536" cy="1966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3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850" y="323982"/>
            <a:ext cx="1133513" cy="130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00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2" r:id="rId10"/>
    <p:sldLayoutId id="2147483673" r:id="rId11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800" u="none" kern="1200" cap="none" spc="-107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lang="fi-FI" sz="2400" b="0" kern="1200" spc="0" dirty="0">
          <a:solidFill>
            <a:schemeClr val="tx1"/>
          </a:solidFill>
          <a:latin typeface="+mn-lt"/>
          <a:ea typeface="+mn-ea"/>
          <a:cs typeface="+mn-cs"/>
        </a:defRPr>
      </a:lvl1pPr>
      <a:lvl2pPr marL="609585" indent="0" algn="l" defTabSz="609585" rtl="0" eaLnBrk="1" latinLnBrk="0" hangingPunct="1">
        <a:spcBef>
          <a:spcPct val="20000"/>
        </a:spcBef>
        <a:buFont typeface="Arial"/>
        <a:buNone/>
        <a:defRPr lang="fi-FI" sz="2133" b="0" kern="1200" spc="0" dirty="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609585" rtl="0" eaLnBrk="1" latinLnBrk="0" hangingPunct="1">
        <a:spcBef>
          <a:spcPct val="20000"/>
        </a:spcBef>
        <a:buFont typeface="Arial"/>
        <a:buNone/>
        <a:defRPr lang="fi-FI" sz="1867" b="0" kern="1200" spc="0" dirty="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609585" rtl="0" eaLnBrk="1" latinLnBrk="0" hangingPunct="1">
        <a:spcBef>
          <a:spcPct val="20000"/>
        </a:spcBef>
        <a:buFont typeface="Arial"/>
        <a:buNone/>
        <a:defRPr lang="fi-FI" sz="1600" b="0" kern="1200" spc="0" dirty="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609585" rtl="0" eaLnBrk="1" latinLnBrk="0" hangingPunct="1">
        <a:spcBef>
          <a:spcPct val="20000"/>
        </a:spcBef>
        <a:buFont typeface="Arial"/>
        <a:buNone/>
        <a:defRPr lang="fi-FI" sz="1600" b="0" kern="1200" spc="0" dirty="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066">
          <p15:clr>
            <a:srgbClr val="F26B43"/>
          </p15:clr>
        </p15:guide>
        <p15:guide id="4" orient="horz" pos="622">
          <p15:clr>
            <a:srgbClr val="F26B43"/>
          </p15:clr>
        </p15:guide>
        <p15:guide id="5" orient="horz" pos="872">
          <p15:clr>
            <a:srgbClr val="F26B43"/>
          </p15:clr>
        </p15:guide>
        <p15:guide id="6" orient="horz" pos="2958">
          <p15:clr>
            <a:srgbClr val="F26B43"/>
          </p15:clr>
        </p15:guide>
        <p15:guide id="7" pos="5488">
          <p15:clr>
            <a:srgbClr val="F26B43"/>
          </p15:clr>
        </p15:guide>
        <p15:guide id="8" pos="3311">
          <p15:clr>
            <a:srgbClr val="F26B43"/>
          </p15:clr>
        </p15:guide>
        <p15:guide id="9" pos="3243">
          <p15:clr>
            <a:srgbClr val="F26B43"/>
          </p15:clr>
        </p15:guide>
        <p15:guide id="10" orient="horz" pos="2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095" y="704405"/>
            <a:ext cx="7246908" cy="1256269"/>
          </a:xfrm>
        </p:spPr>
        <p:txBody>
          <a:bodyPr/>
          <a:lstStyle/>
          <a:p>
            <a:r>
              <a:rPr lang="en-US" sz="3200" b="1" dirty="0">
                <a:latin typeface="Cera PRO Black"/>
                <a:ea typeface="+mj-lt"/>
                <a:cs typeface="+mj-lt"/>
              </a:rPr>
              <a:t>IT work culture in science centers</a:t>
            </a:r>
            <a:endParaRPr lang="fi-FI" dirty="0">
              <a:latin typeface="Cera PRO Black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78810" y="1818907"/>
            <a:ext cx="3215305" cy="2298168"/>
          </a:xfrm>
        </p:spPr>
        <p:txBody>
          <a:bodyPr lIns="0" tIns="0" rIns="0" bIns="0" anchor="t"/>
          <a:lstStyle/>
          <a:p>
            <a:pPr marL="380990" indent="-380990">
              <a:buChar char="•"/>
            </a:pPr>
            <a:r>
              <a:rPr lang="fi-FI" dirty="0" err="1">
                <a:latin typeface="Cera PRO Black"/>
                <a:ea typeface="+mn-lt"/>
                <a:cs typeface="+mn-lt"/>
              </a:rPr>
              <a:t>Be</a:t>
            </a:r>
            <a:r>
              <a:rPr lang="fi-FI" dirty="0">
                <a:latin typeface="Cera PRO Black"/>
                <a:ea typeface="+mn-lt"/>
                <a:cs typeface="+mn-lt"/>
              </a:rPr>
              <a:t> </a:t>
            </a:r>
            <a:r>
              <a:rPr lang="fi-FI" dirty="0" err="1">
                <a:latin typeface="Cera PRO Black"/>
                <a:ea typeface="+mn-lt"/>
                <a:cs typeface="+mn-lt"/>
              </a:rPr>
              <a:t>Innovative</a:t>
            </a:r>
            <a:endParaRPr lang="fi-FI" dirty="0">
              <a:latin typeface="Cera PRO Black"/>
              <a:ea typeface="+mn-lt"/>
              <a:cs typeface="+mn-lt"/>
            </a:endParaRPr>
          </a:p>
          <a:p>
            <a:pPr marL="380990" indent="-380990">
              <a:buChar char="•"/>
            </a:pPr>
            <a:r>
              <a:rPr lang="fi-FI" dirty="0" err="1">
                <a:latin typeface="Cera PRO Black"/>
                <a:ea typeface="+mn-lt"/>
                <a:cs typeface="+mn-lt"/>
              </a:rPr>
              <a:t>Be</a:t>
            </a:r>
            <a:r>
              <a:rPr lang="fi-FI" dirty="0">
                <a:latin typeface="Cera PRO Black"/>
                <a:ea typeface="+mn-lt"/>
                <a:cs typeface="+mn-lt"/>
              </a:rPr>
              <a:t> </a:t>
            </a:r>
            <a:r>
              <a:rPr lang="fi-FI" dirty="0" err="1">
                <a:latin typeface="Cera PRO Black"/>
                <a:ea typeface="+mn-lt"/>
                <a:cs typeface="+mn-lt"/>
              </a:rPr>
              <a:t>Curious</a:t>
            </a:r>
            <a:endParaRPr lang="fi-FI" dirty="0">
              <a:latin typeface="Cera PRO Black"/>
              <a:ea typeface="+mn-lt"/>
              <a:cs typeface="+mn-lt"/>
            </a:endParaRPr>
          </a:p>
          <a:p>
            <a:pPr marL="380990" indent="-380990">
              <a:buChar char="•"/>
            </a:pPr>
            <a:r>
              <a:rPr lang="fi-FI" dirty="0" err="1">
                <a:latin typeface="Cera PRO Black"/>
                <a:ea typeface="+mn-lt"/>
                <a:cs typeface="+mn-lt"/>
              </a:rPr>
              <a:t>Be</a:t>
            </a:r>
            <a:r>
              <a:rPr lang="fi-FI" dirty="0">
                <a:latin typeface="Cera PRO Black"/>
                <a:ea typeface="+mn-lt"/>
                <a:cs typeface="+mn-lt"/>
              </a:rPr>
              <a:t> Creative</a:t>
            </a:r>
          </a:p>
          <a:p>
            <a:pPr marL="380990" indent="-380990">
              <a:buChar char="•"/>
            </a:pPr>
            <a:r>
              <a:rPr lang="fi-FI" dirty="0" err="1">
                <a:latin typeface="Cera PRO Black"/>
                <a:ea typeface="+mn-lt"/>
                <a:cs typeface="+mn-lt"/>
              </a:rPr>
              <a:t>Be</a:t>
            </a:r>
            <a:r>
              <a:rPr lang="fi-FI" dirty="0">
                <a:latin typeface="Cera PRO Black"/>
                <a:ea typeface="+mn-lt"/>
                <a:cs typeface="+mn-lt"/>
              </a:rPr>
              <a:t> </a:t>
            </a:r>
            <a:r>
              <a:rPr lang="fi-FI" dirty="0" err="1">
                <a:latin typeface="Cera PRO Black"/>
                <a:ea typeface="+mn-lt"/>
                <a:cs typeface="+mn-lt"/>
              </a:rPr>
              <a:t>Adaptive</a:t>
            </a:r>
            <a:r>
              <a:rPr lang="fi-FI" dirty="0">
                <a:latin typeface="Cera PRO Black"/>
                <a:ea typeface="+mn-lt"/>
                <a:cs typeface="+mn-lt"/>
              </a:rPr>
              <a:t> </a:t>
            </a:r>
          </a:p>
          <a:p>
            <a:pPr marL="380990" indent="-380990">
              <a:buChar char="•"/>
            </a:pPr>
            <a:r>
              <a:rPr lang="fi-FI" dirty="0" err="1">
                <a:latin typeface="Cera PRO Black"/>
                <a:ea typeface="+mn-lt"/>
                <a:cs typeface="+mn-lt"/>
              </a:rPr>
              <a:t>Be</a:t>
            </a:r>
            <a:r>
              <a:rPr lang="fi-FI" dirty="0">
                <a:latin typeface="Cera PRO Black"/>
                <a:ea typeface="+mn-lt"/>
                <a:cs typeface="+mn-lt"/>
              </a:rPr>
              <a:t> a </a:t>
            </a:r>
            <a:r>
              <a:rPr lang="fi-FI" dirty="0" err="1">
                <a:latin typeface="Cera PRO Black"/>
                <a:ea typeface="+mn-lt"/>
                <a:cs typeface="+mn-lt"/>
              </a:rPr>
              <a:t>Driver</a:t>
            </a:r>
            <a:endParaRPr lang="fi-FI" dirty="0">
              <a:latin typeface="Cera PRO Black"/>
              <a:ea typeface="+mn-lt"/>
              <a:cs typeface="+mn-lt"/>
            </a:endParaRPr>
          </a:p>
          <a:p>
            <a:pPr marL="380990" indent="-380990">
              <a:buChar char="•"/>
            </a:pPr>
            <a:endParaRPr lang="fi-FI" dirty="0">
              <a:latin typeface="Arial"/>
              <a:ea typeface="+mn-lt"/>
              <a:cs typeface="+mn-lt"/>
            </a:endParaRP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7501A7DF-90FB-4CC4-87FB-839D1D8D7B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3939" y="1742012"/>
            <a:ext cx="4871513" cy="2463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B1B8B82-9B6D-4E78-AB01-2E26D7FD7FB4}"/>
              </a:ext>
            </a:extLst>
          </p:cNvPr>
          <p:cNvSpPr txBox="1">
            <a:spLocks/>
          </p:cNvSpPr>
          <p:nvPr/>
        </p:nvSpPr>
        <p:spPr>
          <a:xfrm>
            <a:off x="5224544" y="4938899"/>
            <a:ext cx="6376170" cy="15818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u="none" kern="1200" cap="none" spc="-8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09585"/>
            <a:r>
              <a:rPr lang="fi-FI" sz="2133" i="1" spc="-107" dirty="0">
                <a:solidFill>
                  <a:schemeClr val="accent1"/>
                </a:solidFill>
                <a:latin typeface="Cera PRO Black"/>
                <a:ea typeface="+mj-lt"/>
                <a:cs typeface="+mj-lt"/>
              </a:rPr>
              <a:t>“</a:t>
            </a:r>
            <a:r>
              <a:rPr lang="fi-FI" sz="2133" i="1" spc="-107" dirty="0" err="1">
                <a:solidFill>
                  <a:schemeClr val="accent1"/>
                </a:solidFill>
                <a:latin typeface="Cera PRO Black"/>
                <a:ea typeface="+mj-lt"/>
                <a:cs typeface="+mj-lt"/>
              </a:rPr>
              <a:t>You</a:t>
            </a:r>
            <a:r>
              <a:rPr lang="fi-FI" sz="2133" i="1" spc="-107" dirty="0">
                <a:solidFill>
                  <a:schemeClr val="accent1"/>
                </a:solidFill>
                <a:latin typeface="Cera PRO Black"/>
                <a:ea typeface="+mj-lt"/>
                <a:cs typeface="+mj-lt"/>
              </a:rPr>
              <a:t> </a:t>
            </a:r>
            <a:r>
              <a:rPr lang="fi-FI" sz="2133" i="1" spc="-107" dirty="0" err="1">
                <a:solidFill>
                  <a:schemeClr val="accent1"/>
                </a:solidFill>
                <a:latin typeface="Cera PRO Black"/>
                <a:ea typeface="+mj-lt"/>
                <a:cs typeface="+mj-lt"/>
              </a:rPr>
              <a:t>can’t</a:t>
            </a:r>
            <a:r>
              <a:rPr lang="fi-FI" sz="2133" i="1" spc="-107" dirty="0">
                <a:solidFill>
                  <a:schemeClr val="accent1"/>
                </a:solidFill>
                <a:latin typeface="Cera PRO Black"/>
                <a:ea typeface="+mj-lt"/>
                <a:cs typeface="+mj-lt"/>
              </a:rPr>
              <a:t> </a:t>
            </a:r>
            <a:r>
              <a:rPr lang="fi-FI" sz="2133" i="1" spc="-107" dirty="0" err="1">
                <a:solidFill>
                  <a:schemeClr val="accent1"/>
                </a:solidFill>
                <a:latin typeface="Cera PRO Black"/>
                <a:ea typeface="+mj-lt"/>
                <a:cs typeface="+mj-lt"/>
              </a:rPr>
              <a:t>plan</a:t>
            </a:r>
            <a:r>
              <a:rPr lang="fi-FI" sz="2133" i="1" spc="-107" dirty="0">
                <a:solidFill>
                  <a:schemeClr val="accent1"/>
                </a:solidFill>
                <a:latin typeface="Cera PRO Black"/>
                <a:ea typeface="+mj-lt"/>
                <a:cs typeface="+mj-lt"/>
              </a:rPr>
              <a:t> </a:t>
            </a:r>
            <a:r>
              <a:rPr lang="fi-FI" sz="2133" i="1" spc="-107" dirty="0" err="1">
                <a:solidFill>
                  <a:schemeClr val="accent1"/>
                </a:solidFill>
                <a:latin typeface="Cera PRO Black"/>
                <a:ea typeface="+mj-lt"/>
                <a:cs typeface="+mj-lt"/>
              </a:rPr>
              <a:t>the</a:t>
            </a:r>
            <a:r>
              <a:rPr lang="fi-FI" sz="2133" i="1" spc="-107" dirty="0">
                <a:solidFill>
                  <a:schemeClr val="accent1"/>
                </a:solidFill>
                <a:latin typeface="Cera PRO Black"/>
                <a:ea typeface="+mj-lt"/>
                <a:cs typeface="+mj-lt"/>
              </a:rPr>
              <a:t> </a:t>
            </a:r>
            <a:r>
              <a:rPr lang="fi-FI" sz="2133" i="1" spc="-107" dirty="0" err="1">
                <a:solidFill>
                  <a:schemeClr val="accent1"/>
                </a:solidFill>
                <a:latin typeface="Cera PRO Black"/>
                <a:ea typeface="+mj-lt"/>
                <a:cs typeface="+mj-lt"/>
              </a:rPr>
              <a:t>digital</a:t>
            </a:r>
            <a:r>
              <a:rPr lang="fi-FI" sz="2133" i="1" spc="-107" dirty="0">
                <a:solidFill>
                  <a:schemeClr val="accent1"/>
                </a:solidFill>
                <a:latin typeface="Cera PRO Black"/>
                <a:ea typeface="+mj-lt"/>
                <a:cs typeface="+mj-lt"/>
              </a:rPr>
              <a:t> </a:t>
            </a:r>
            <a:r>
              <a:rPr lang="fi-FI" sz="2133" i="1" spc="-107" dirty="0" err="1">
                <a:solidFill>
                  <a:schemeClr val="accent1"/>
                </a:solidFill>
                <a:latin typeface="Cera PRO Black"/>
                <a:ea typeface="+mj-lt"/>
                <a:cs typeface="+mj-lt"/>
              </a:rPr>
              <a:t>future</a:t>
            </a:r>
            <a:r>
              <a:rPr lang="fi-FI" sz="2133" i="1" spc="-107" dirty="0">
                <a:solidFill>
                  <a:schemeClr val="accent1"/>
                </a:solidFill>
                <a:latin typeface="Cera PRO Black"/>
                <a:ea typeface="+mj-lt"/>
                <a:cs typeface="+mj-lt"/>
              </a:rPr>
              <a:t>, </a:t>
            </a:r>
            <a:r>
              <a:rPr lang="fi-FI" sz="2133" i="1" spc="-107" dirty="0" err="1">
                <a:solidFill>
                  <a:schemeClr val="accent1"/>
                </a:solidFill>
                <a:latin typeface="Cera PRO Black"/>
                <a:ea typeface="+mj-lt"/>
                <a:cs typeface="+mj-lt"/>
              </a:rPr>
              <a:t>you</a:t>
            </a:r>
            <a:r>
              <a:rPr lang="fi-FI" sz="2133" i="1" spc="-107" dirty="0">
                <a:solidFill>
                  <a:schemeClr val="accent1"/>
                </a:solidFill>
                <a:latin typeface="Cera PRO Black"/>
                <a:ea typeface="+mj-lt"/>
                <a:cs typeface="+mj-lt"/>
              </a:rPr>
              <a:t> </a:t>
            </a:r>
            <a:r>
              <a:rPr lang="fi-FI" sz="2133" i="1" spc="-107" dirty="0" err="1">
                <a:solidFill>
                  <a:schemeClr val="accent1"/>
                </a:solidFill>
                <a:latin typeface="Cera PRO Black"/>
                <a:ea typeface="+mj-lt"/>
                <a:cs typeface="+mj-lt"/>
              </a:rPr>
              <a:t>need</a:t>
            </a:r>
            <a:r>
              <a:rPr lang="fi-FI" sz="2133" i="1" spc="-107" dirty="0">
                <a:solidFill>
                  <a:schemeClr val="accent1"/>
                </a:solidFill>
                <a:latin typeface="Cera PRO Black"/>
                <a:ea typeface="+mj-lt"/>
                <a:cs typeface="+mj-lt"/>
              </a:rPr>
              <a:t> to </a:t>
            </a:r>
            <a:r>
              <a:rPr lang="fi-FI" sz="2133" i="1" spc="-107" dirty="0" err="1">
                <a:solidFill>
                  <a:schemeClr val="accent1"/>
                </a:solidFill>
                <a:latin typeface="Cera PRO Black"/>
                <a:ea typeface="+mj-lt"/>
                <a:cs typeface="+mj-lt"/>
              </a:rPr>
              <a:t>build</a:t>
            </a:r>
            <a:r>
              <a:rPr lang="fi-FI" sz="2133" i="1" spc="-107" dirty="0">
                <a:solidFill>
                  <a:schemeClr val="accent1"/>
                </a:solidFill>
                <a:latin typeface="Cera PRO Black"/>
                <a:ea typeface="+mj-lt"/>
                <a:cs typeface="+mj-lt"/>
              </a:rPr>
              <a:t> it” </a:t>
            </a:r>
            <a:endParaRPr lang="fi-FI" sz="2133" i="1" spc="-107" dirty="0">
              <a:solidFill>
                <a:schemeClr val="accent1"/>
              </a:solidFill>
              <a:latin typeface="Cera PRO Black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7BF878-A0EC-8F60-6AFA-C8BB6BA15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0581" y="3946320"/>
            <a:ext cx="2672403" cy="2314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2079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1615-325C-F836-5C35-B84C7C9EA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920" y="575555"/>
            <a:ext cx="9144000" cy="825969"/>
          </a:xfrm>
        </p:spPr>
        <p:txBody>
          <a:bodyPr>
            <a:normAutofit/>
          </a:bodyPr>
          <a:lstStyle/>
          <a:p>
            <a:r>
              <a:rPr lang="fi-FI" sz="4000" dirty="0">
                <a:latin typeface="Cera PRO Black"/>
              </a:rPr>
              <a:t>CLASSICS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9A110-6F93-224F-9356-CE6B2EEE14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6920" y="1485900"/>
            <a:ext cx="9238509" cy="43203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0651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1615-325C-F836-5C35-B84C7C9EA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920" y="575555"/>
            <a:ext cx="9144000" cy="825969"/>
          </a:xfrm>
        </p:spPr>
        <p:txBody>
          <a:bodyPr>
            <a:normAutofit/>
          </a:bodyPr>
          <a:lstStyle/>
          <a:p>
            <a:r>
              <a:rPr lang="fi-FI" sz="4000" dirty="0">
                <a:latin typeface="Cera PRO Black"/>
              </a:rPr>
              <a:t>NATURAL DISASTERS - </a:t>
            </a:r>
            <a:r>
              <a:rPr lang="fi-FI" sz="4000" dirty="0" err="1">
                <a:latin typeface="Cera PRO Black"/>
              </a:rPr>
              <a:t>Hello</a:t>
            </a:r>
            <a:endParaRPr lang="fi-FI" sz="4000" dirty="0">
              <a:latin typeface="Cera PRO Blac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16A5EC-95A9-2FD3-1C94-DAC4D4044B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482" y="1721879"/>
            <a:ext cx="10660380" cy="30075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8F70F5-A4F9-2C46-18E1-50B828A8383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2737" y="4356904"/>
            <a:ext cx="2729565" cy="2273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0417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6E2E99-0597-2028-AC4D-7E43B459C668}"/>
              </a:ext>
            </a:extLst>
          </p:cNvPr>
          <p:cNvSpPr txBox="1">
            <a:spLocks/>
          </p:cNvSpPr>
          <p:nvPr/>
        </p:nvSpPr>
        <p:spPr>
          <a:xfrm>
            <a:off x="2026920" y="575555"/>
            <a:ext cx="9144000" cy="825969"/>
          </a:xfrm>
        </p:spPr>
        <p:txBody>
          <a:bodyPr>
            <a:norm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4800" u="none" kern="1200" cap="none" spc="-10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4000" dirty="0">
                <a:latin typeface="Cera PRO Black"/>
              </a:rPr>
              <a:t>NATURAL DISASTERS - </a:t>
            </a:r>
            <a:r>
              <a:rPr lang="fi-FI" sz="4000" dirty="0" err="1">
                <a:latin typeface="Cera PRO Black"/>
              </a:rPr>
              <a:t>Hello</a:t>
            </a:r>
            <a:endParaRPr lang="fi-FI" sz="4000" dirty="0">
              <a:latin typeface="Cera PRO Black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D7B358-6979-458A-B588-226AEBB003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1983" y="1401524"/>
            <a:ext cx="8288034" cy="48091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278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6E2E99-0597-2028-AC4D-7E43B459C668}"/>
              </a:ext>
            </a:extLst>
          </p:cNvPr>
          <p:cNvSpPr txBox="1">
            <a:spLocks/>
          </p:cNvSpPr>
          <p:nvPr/>
        </p:nvSpPr>
        <p:spPr>
          <a:xfrm>
            <a:off x="2026920" y="575555"/>
            <a:ext cx="9144000" cy="825969"/>
          </a:xfrm>
        </p:spPr>
        <p:txBody>
          <a:bodyPr>
            <a:norm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4800" u="none" kern="1200" cap="none" spc="-10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4000" dirty="0">
                <a:latin typeface="Cera PRO Black"/>
              </a:rPr>
              <a:t>NATURAL DISASTERS - </a:t>
            </a:r>
            <a:r>
              <a:rPr lang="fi-FI" sz="4000" dirty="0" err="1">
                <a:latin typeface="Cera PRO Black"/>
              </a:rPr>
              <a:t>Hello</a:t>
            </a:r>
            <a:endParaRPr lang="fi-FI" sz="4000" dirty="0">
              <a:latin typeface="Cera PRO Blac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F56937-8D51-8A8C-58C9-18E96200DB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0570" y="1527565"/>
            <a:ext cx="7658750" cy="4754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489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98318FB-6919-9B5A-0108-EEBCB1B18049}"/>
              </a:ext>
            </a:extLst>
          </p:cNvPr>
          <p:cNvSpPr txBox="1">
            <a:spLocks/>
          </p:cNvSpPr>
          <p:nvPr/>
        </p:nvSpPr>
        <p:spPr>
          <a:xfrm>
            <a:off x="2026920" y="575555"/>
            <a:ext cx="9144000" cy="825969"/>
          </a:xfrm>
        </p:spPr>
        <p:txBody>
          <a:bodyPr>
            <a:norm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4800" u="none" kern="1200" cap="none" spc="-10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4000" dirty="0">
                <a:latin typeface="Cera PRO Black"/>
              </a:rPr>
              <a:t>POWER OF PLAY  – </a:t>
            </a:r>
            <a:r>
              <a:rPr lang="fi-FI" sz="4000" dirty="0" err="1">
                <a:latin typeface="Cera PRO Black"/>
              </a:rPr>
              <a:t>Electrical</a:t>
            </a:r>
            <a:r>
              <a:rPr lang="fi-FI" sz="4000" dirty="0">
                <a:latin typeface="Cera PRO Black"/>
              </a:rPr>
              <a:t> </a:t>
            </a:r>
            <a:r>
              <a:rPr lang="fi-FI" sz="4000" dirty="0" err="1">
                <a:latin typeface="Cera PRO Black"/>
              </a:rPr>
              <a:t>Roulette</a:t>
            </a:r>
            <a:endParaRPr lang="fi-FI" sz="4000" dirty="0">
              <a:latin typeface="Cera PRO Black"/>
            </a:endParaRPr>
          </a:p>
        </p:txBody>
      </p:sp>
      <p:pic>
        <p:nvPicPr>
          <p:cNvPr id="4" name="Picture 3" descr="A round wooden table with hands on it&#10;&#10;Description automatically generated">
            <a:extLst>
              <a:ext uri="{FF2B5EF4-FFF2-40B4-BE49-F238E27FC236}">
                <a16:creationId xmlns:a16="http://schemas.microsoft.com/office/drawing/2014/main" id="{954DF337-2B81-B741-00D8-34B04EE31ED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389697" y="2038747"/>
            <a:ext cx="5097780" cy="38233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screen shot of a phone&#10;&#10;Description automatically generated">
            <a:extLst>
              <a:ext uri="{FF2B5EF4-FFF2-40B4-BE49-F238E27FC236}">
                <a16:creationId xmlns:a16="http://schemas.microsoft.com/office/drawing/2014/main" id="{1D46C550-12D2-5399-49CC-0C8AC7CE99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795962" y="2038747"/>
            <a:ext cx="5097782" cy="382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2240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B839C9-AAF3-B356-2411-B32426044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24" y="1469662"/>
            <a:ext cx="7561832" cy="48127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98318FB-6919-9B5A-0108-EEBCB1B18049}"/>
              </a:ext>
            </a:extLst>
          </p:cNvPr>
          <p:cNvSpPr txBox="1">
            <a:spLocks/>
          </p:cNvSpPr>
          <p:nvPr/>
        </p:nvSpPr>
        <p:spPr>
          <a:xfrm>
            <a:off x="2026920" y="575555"/>
            <a:ext cx="9144000" cy="825969"/>
          </a:xfrm>
        </p:spPr>
        <p:txBody>
          <a:bodyPr>
            <a:norm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4800" u="none" kern="1200" cap="none" spc="-10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4000" dirty="0">
                <a:latin typeface="Cera PRO Black"/>
              </a:rPr>
              <a:t>POWER OF PLAY – </a:t>
            </a:r>
            <a:r>
              <a:rPr lang="fi-FI" sz="4000" dirty="0" err="1">
                <a:latin typeface="Cera PRO Black"/>
              </a:rPr>
              <a:t>Electrical</a:t>
            </a:r>
            <a:r>
              <a:rPr lang="fi-FI" sz="4000" dirty="0">
                <a:latin typeface="Cera PRO Black"/>
              </a:rPr>
              <a:t> </a:t>
            </a:r>
            <a:r>
              <a:rPr lang="fi-FI" sz="4000" dirty="0" err="1">
                <a:latin typeface="Cera PRO Black"/>
              </a:rPr>
              <a:t>Roulette</a:t>
            </a:r>
            <a:endParaRPr lang="fi-FI" sz="4000" dirty="0">
              <a:latin typeface="Cera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53484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98318FB-6919-9B5A-0108-EEBCB1B18049}"/>
              </a:ext>
            </a:extLst>
          </p:cNvPr>
          <p:cNvSpPr txBox="1">
            <a:spLocks/>
          </p:cNvSpPr>
          <p:nvPr/>
        </p:nvSpPr>
        <p:spPr>
          <a:xfrm>
            <a:off x="2026920" y="575555"/>
            <a:ext cx="9144000" cy="825969"/>
          </a:xfrm>
        </p:spPr>
        <p:txBody>
          <a:bodyPr>
            <a:norm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4800" u="none" kern="1200" cap="none" spc="-10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4000" dirty="0">
                <a:latin typeface="Cera PRO Black"/>
              </a:rPr>
              <a:t>POWER OF PLAY  – </a:t>
            </a:r>
            <a:r>
              <a:rPr lang="fi-FI" sz="4000" dirty="0" err="1">
                <a:latin typeface="Cera PRO Black"/>
              </a:rPr>
              <a:t>Electrical</a:t>
            </a:r>
            <a:r>
              <a:rPr lang="fi-FI" sz="4000" dirty="0">
                <a:latin typeface="Cera PRO Black"/>
              </a:rPr>
              <a:t> </a:t>
            </a:r>
            <a:r>
              <a:rPr lang="fi-FI" sz="4000" dirty="0" err="1">
                <a:latin typeface="Cera PRO Black"/>
              </a:rPr>
              <a:t>Roulette</a:t>
            </a:r>
            <a:endParaRPr lang="fi-FI" sz="4000" dirty="0">
              <a:latin typeface="Cera PRO Blac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92A443-3D3E-907E-D965-C2BCC7A9732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728" y="1736702"/>
            <a:ext cx="11088544" cy="36563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06034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98318FB-6919-9B5A-0108-EEBCB1B18049}"/>
              </a:ext>
            </a:extLst>
          </p:cNvPr>
          <p:cNvSpPr txBox="1">
            <a:spLocks/>
          </p:cNvSpPr>
          <p:nvPr/>
        </p:nvSpPr>
        <p:spPr>
          <a:xfrm>
            <a:off x="2026920" y="575555"/>
            <a:ext cx="9144000" cy="825969"/>
          </a:xfrm>
        </p:spPr>
        <p:txBody>
          <a:bodyPr>
            <a:norm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4800" u="none" kern="1200" cap="none" spc="-10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4000" dirty="0">
                <a:latin typeface="Cera PRO Black"/>
              </a:rPr>
              <a:t>POWER OF PLAY – </a:t>
            </a:r>
            <a:r>
              <a:rPr lang="fi-FI" sz="4000" dirty="0" err="1">
                <a:latin typeface="Cera PRO Black"/>
              </a:rPr>
              <a:t>Tail</a:t>
            </a:r>
            <a:r>
              <a:rPr lang="fi-FI" sz="4000" dirty="0">
                <a:latin typeface="Cera PRO Black"/>
              </a:rPr>
              <a:t> </a:t>
            </a:r>
            <a:r>
              <a:rPr lang="fi-FI" sz="4000" dirty="0" err="1">
                <a:latin typeface="Cera PRO Black"/>
              </a:rPr>
              <a:t>skipping</a:t>
            </a:r>
            <a:endParaRPr lang="fi-FI" sz="4000" dirty="0">
              <a:latin typeface="Cera PRO Black"/>
            </a:endParaRPr>
          </a:p>
        </p:txBody>
      </p:sp>
      <p:pic>
        <p:nvPicPr>
          <p:cNvPr id="4" name="Picture 3" descr="A circular object with a plastic cup in it&#10;&#10;Description automatically generated">
            <a:extLst>
              <a:ext uri="{FF2B5EF4-FFF2-40B4-BE49-F238E27FC236}">
                <a16:creationId xmlns:a16="http://schemas.microsoft.com/office/drawing/2014/main" id="{EFA436A3-DCFA-3416-60CF-DEB65655971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443990" y="2201935"/>
            <a:ext cx="4663440" cy="3497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screen shot of a cell phone&#10;&#10;Description automatically generated">
            <a:extLst>
              <a:ext uri="{FF2B5EF4-FFF2-40B4-BE49-F238E27FC236}">
                <a16:creationId xmlns:a16="http://schemas.microsoft.com/office/drawing/2014/main" id="{F0781ACD-3EAE-5F0A-2FE3-02866453E9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760720" y="2201934"/>
            <a:ext cx="4663441" cy="3497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3798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98318FB-6919-9B5A-0108-EEBCB1B18049}"/>
              </a:ext>
            </a:extLst>
          </p:cNvPr>
          <p:cNvSpPr txBox="1">
            <a:spLocks/>
          </p:cNvSpPr>
          <p:nvPr/>
        </p:nvSpPr>
        <p:spPr>
          <a:xfrm>
            <a:off x="2026920" y="575555"/>
            <a:ext cx="9144000" cy="825969"/>
          </a:xfrm>
        </p:spPr>
        <p:txBody>
          <a:bodyPr>
            <a:norm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4800" u="none" kern="1200" cap="none" spc="-10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4000" dirty="0">
                <a:latin typeface="Cera PRO Black"/>
              </a:rPr>
              <a:t>POWER OF PLAY – </a:t>
            </a:r>
            <a:r>
              <a:rPr lang="fi-FI" sz="4000" dirty="0" err="1">
                <a:latin typeface="Cera PRO Black"/>
              </a:rPr>
              <a:t>Tail</a:t>
            </a:r>
            <a:r>
              <a:rPr lang="fi-FI" sz="4000" dirty="0">
                <a:latin typeface="Cera PRO Black"/>
              </a:rPr>
              <a:t> </a:t>
            </a:r>
            <a:r>
              <a:rPr lang="fi-FI" sz="4000" dirty="0" err="1">
                <a:latin typeface="Cera PRO Black"/>
              </a:rPr>
              <a:t>skipping</a:t>
            </a:r>
            <a:endParaRPr lang="fi-FI" sz="4000" dirty="0">
              <a:latin typeface="Cera PRO Blac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053244-026F-BE25-5959-92E6B178640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199" y="1401524"/>
            <a:ext cx="5401221" cy="47993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59648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98318FB-6919-9B5A-0108-EEBCB1B18049}"/>
              </a:ext>
            </a:extLst>
          </p:cNvPr>
          <p:cNvSpPr txBox="1">
            <a:spLocks/>
          </p:cNvSpPr>
          <p:nvPr/>
        </p:nvSpPr>
        <p:spPr>
          <a:xfrm>
            <a:off x="2026920" y="575555"/>
            <a:ext cx="9144000" cy="825969"/>
          </a:xfrm>
        </p:spPr>
        <p:txBody>
          <a:bodyPr>
            <a:norm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4800" u="none" kern="1200" cap="none" spc="-10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4000" dirty="0">
                <a:latin typeface="Cera PRO Black"/>
              </a:rPr>
              <a:t>ME, MYSELF &amp; AI – Poet </a:t>
            </a:r>
            <a:r>
              <a:rPr lang="fi-FI" sz="4000" dirty="0" err="1">
                <a:latin typeface="Cera PRO Black"/>
              </a:rPr>
              <a:t>machine</a:t>
            </a:r>
            <a:endParaRPr lang="fi-FI" sz="4000" dirty="0">
              <a:latin typeface="Cera PRO Black"/>
            </a:endParaRPr>
          </a:p>
        </p:txBody>
      </p:sp>
      <p:pic>
        <p:nvPicPr>
          <p:cNvPr id="4" name="Picture 3" descr="A typewriter and tablet on a table&#10;&#10;Description automatically generated">
            <a:extLst>
              <a:ext uri="{FF2B5EF4-FFF2-40B4-BE49-F238E27FC236}">
                <a16:creationId xmlns:a16="http://schemas.microsoft.com/office/drawing/2014/main" id="{8D15CD63-3687-A7F2-1ACF-88C7FFFF6D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6920" y="1401524"/>
            <a:ext cx="6667500" cy="5000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9136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094" y="682390"/>
            <a:ext cx="8505061" cy="1428269"/>
          </a:xfrm>
        </p:spPr>
        <p:txBody>
          <a:bodyPr/>
          <a:lstStyle/>
          <a:p>
            <a:r>
              <a:rPr lang="en-US" sz="3200" dirty="0">
                <a:latin typeface="Cera PRO Black"/>
              </a:rPr>
              <a:t>What are the typical technical requirements for an exhibit? </a:t>
            </a:r>
            <a:r>
              <a:rPr lang="en-US" sz="2133" i="1" dirty="0">
                <a:solidFill>
                  <a:schemeClr val="tx1"/>
                </a:solidFill>
                <a:latin typeface="Cera PRO Black"/>
              </a:rPr>
              <a:t>(IT perspective)</a:t>
            </a:r>
            <a:br>
              <a:rPr lang="fi-FI" sz="3200" dirty="0">
                <a:latin typeface="Cera PRO Black"/>
              </a:rPr>
            </a:br>
            <a:r>
              <a:rPr lang="en-US" sz="3200" dirty="0">
                <a:latin typeface="Cera PRO Black"/>
              </a:rPr>
              <a:t> </a:t>
            </a:r>
            <a:endParaRPr lang="fi-FI" sz="3200" dirty="0">
              <a:latin typeface="Cera PRO Black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0907EF-257A-4288-99F7-3F12D672195B}"/>
              </a:ext>
            </a:extLst>
          </p:cNvPr>
          <p:cNvSpPr txBox="1">
            <a:spLocks/>
          </p:cNvSpPr>
          <p:nvPr/>
        </p:nvSpPr>
        <p:spPr>
          <a:xfrm>
            <a:off x="947017" y="2283612"/>
            <a:ext cx="8023795" cy="148050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u="none" kern="1200" cap="none" spc="-8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09585"/>
            <a:r>
              <a:rPr lang="en-US" sz="2400" spc="-107" dirty="0">
                <a:solidFill>
                  <a:srgbClr val="00FF00"/>
                </a:solidFill>
                <a:latin typeface="Cera PRO Black"/>
              </a:rPr>
              <a:t>Reliable</a:t>
            </a:r>
            <a:br>
              <a:rPr lang="fi-FI" sz="3200" spc="-107" dirty="0">
                <a:solidFill>
                  <a:srgbClr val="00FF00"/>
                </a:solidFill>
                <a:latin typeface="Cera PRO Black"/>
              </a:rPr>
            </a:br>
            <a:r>
              <a:rPr lang="fi-FI" sz="1867" spc="-107" dirty="0">
                <a:solidFill>
                  <a:prstClr val="white"/>
                </a:solidFill>
                <a:latin typeface="Cera PRO Black"/>
              </a:rPr>
              <a:t>If two or three of </a:t>
            </a:r>
            <a:r>
              <a:rPr lang="en-US" sz="1867" spc="-107" dirty="0">
                <a:solidFill>
                  <a:prstClr val="white"/>
                </a:solidFill>
                <a:latin typeface="Cera PRO Black"/>
              </a:rPr>
              <a:t>our</a:t>
            </a:r>
            <a:r>
              <a:rPr lang="fi-FI" sz="1867" spc="-107" dirty="0">
                <a:solidFill>
                  <a:prstClr val="white"/>
                </a:solidFill>
                <a:latin typeface="Cera PRO Black"/>
              </a:rPr>
              <a:t> main </a:t>
            </a:r>
            <a:r>
              <a:rPr lang="en-US" sz="1867" spc="-107" dirty="0">
                <a:solidFill>
                  <a:prstClr val="white"/>
                </a:solidFill>
                <a:latin typeface="Cera PRO Black"/>
              </a:rPr>
              <a:t>exhibits</a:t>
            </a:r>
            <a:r>
              <a:rPr lang="fi-FI" sz="1867" spc="-107" dirty="0">
                <a:solidFill>
                  <a:prstClr val="white"/>
                </a:solidFill>
                <a:latin typeface="Cera PRO Black"/>
              </a:rPr>
              <a:t> (~200 </a:t>
            </a:r>
            <a:r>
              <a:rPr lang="fi-FI" sz="1867" spc="-107" dirty="0" err="1">
                <a:solidFill>
                  <a:prstClr val="white"/>
                </a:solidFill>
                <a:latin typeface="Cera PRO Black"/>
              </a:rPr>
              <a:t>exhibits</a:t>
            </a:r>
            <a:r>
              <a:rPr lang="fi-FI" sz="1867" spc="-107" dirty="0">
                <a:solidFill>
                  <a:prstClr val="white"/>
                </a:solidFill>
                <a:latin typeface="Cera PRO Black"/>
              </a:rPr>
              <a:t> on </a:t>
            </a:r>
            <a:r>
              <a:rPr lang="fi-FI" sz="1867" spc="-107" dirty="0" err="1">
                <a:solidFill>
                  <a:prstClr val="white"/>
                </a:solidFill>
                <a:latin typeface="Cera PRO Black"/>
              </a:rPr>
              <a:t>the</a:t>
            </a:r>
            <a:r>
              <a:rPr lang="fi-FI" sz="1867" spc="-107" dirty="0">
                <a:solidFill>
                  <a:prstClr val="white"/>
                </a:solidFill>
                <a:latin typeface="Cera PRO Black"/>
              </a:rPr>
              <a:t> </a:t>
            </a:r>
            <a:r>
              <a:rPr lang="fi-FI" sz="1867" spc="-107" dirty="0" err="1">
                <a:solidFill>
                  <a:prstClr val="white"/>
                </a:solidFill>
                <a:latin typeface="Cera PRO Black"/>
              </a:rPr>
              <a:t>floor</a:t>
            </a:r>
            <a:r>
              <a:rPr lang="fi-FI" sz="1867" spc="-107" dirty="0">
                <a:solidFill>
                  <a:prstClr val="white"/>
                </a:solidFill>
                <a:latin typeface="Cera PRO Black"/>
              </a:rPr>
              <a:t>) </a:t>
            </a:r>
            <a:r>
              <a:rPr lang="fi-FI" sz="1867" spc="-107" dirty="0" err="1">
                <a:solidFill>
                  <a:prstClr val="white"/>
                </a:solidFill>
                <a:latin typeface="Cera PRO Black"/>
              </a:rPr>
              <a:t>are</a:t>
            </a:r>
            <a:r>
              <a:rPr lang="fi-FI" sz="1867" spc="-107" dirty="0">
                <a:solidFill>
                  <a:prstClr val="white"/>
                </a:solidFill>
                <a:latin typeface="Cera PRO Black"/>
              </a:rPr>
              <a:t> </a:t>
            </a:r>
            <a:r>
              <a:rPr lang="fi-FI" sz="1867" spc="-107" dirty="0" err="1">
                <a:solidFill>
                  <a:prstClr val="white"/>
                </a:solidFill>
                <a:latin typeface="Cera PRO Black"/>
              </a:rPr>
              <a:t>down</a:t>
            </a:r>
            <a:r>
              <a:rPr lang="fi-FI" sz="1867" spc="-107" dirty="0">
                <a:solidFill>
                  <a:prstClr val="white"/>
                </a:solidFill>
                <a:latin typeface="Cera PRO Black"/>
              </a:rPr>
              <a:t> = ”NOTHING WORKS”. </a:t>
            </a:r>
            <a:r>
              <a:rPr lang="fi-FI" sz="1867" i="1" spc="-107" dirty="0" err="1">
                <a:solidFill>
                  <a:schemeClr val="accent1"/>
                </a:solidFill>
                <a:latin typeface="Cera PRO Black"/>
              </a:rPr>
              <a:t>Remotely</a:t>
            </a:r>
            <a:r>
              <a:rPr lang="fi-FI" sz="1867" i="1" spc="-107" dirty="0">
                <a:solidFill>
                  <a:schemeClr val="accent1"/>
                </a:solidFill>
                <a:latin typeface="Cera PRO Black"/>
              </a:rPr>
              <a:t> </a:t>
            </a:r>
            <a:r>
              <a:rPr lang="fi-FI" sz="1867" i="1" spc="-107" dirty="0" err="1">
                <a:solidFill>
                  <a:schemeClr val="accent1"/>
                </a:solidFill>
                <a:latin typeface="Cera PRO Black"/>
              </a:rPr>
              <a:t>managed</a:t>
            </a:r>
            <a:endParaRPr lang="fi-FI" sz="1867" i="1" spc="-107" dirty="0">
              <a:solidFill>
                <a:schemeClr val="accent1"/>
              </a:solidFill>
              <a:latin typeface="Cera PRO Black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DAF82F-3CFE-4302-981F-C70C7776A42F}"/>
              </a:ext>
            </a:extLst>
          </p:cNvPr>
          <p:cNvSpPr txBox="1">
            <a:spLocks/>
          </p:cNvSpPr>
          <p:nvPr/>
        </p:nvSpPr>
        <p:spPr>
          <a:xfrm>
            <a:off x="5600955" y="3547432"/>
            <a:ext cx="8023795" cy="148050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u="none" kern="1200" cap="none" spc="-8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09585"/>
            <a:r>
              <a:rPr lang="en-US" sz="2400" spc="-107" dirty="0">
                <a:solidFill>
                  <a:srgbClr val="00FF00"/>
                </a:solidFill>
                <a:latin typeface="Cera PRO Black"/>
              </a:rPr>
              <a:t>Replaceable</a:t>
            </a:r>
            <a:br>
              <a:rPr lang="fi-FI" sz="2133" spc="-107" dirty="0">
                <a:solidFill>
                  <a:srgbClr val="00FF00"/>
                </a:solidFill>
                <a:latin typeface="Cera PRO Black"/>
              </a:rPr>
            </a:br>
            <a:r>
              <a:rPr lang="en-US" sz="1867" spc="-107" dirty="0">
                <a:solidFill>
                  <a:prstClr val="white"/>
                </a:solidFill>
                <a:latin typeface="Cera PRO Black"/>
              </a:rPr>
              <a:t>Easily replaceable parts that can be found on the market or </a:t>
            </a:r>
          </a:p>
          <a:p>
            <a:pPr defTabSz="609585"/>
            <a:r>
              <a:rPr lang="en-US" sz="1867" spc="-107" dirty="0">
                <a:solidFill>
                  <a:prstClr val="white"/>
                </a:solidFill>
                <a:latin typeface="Cera PRO Black"/>
              </a:rPr>
              <a:t>enough spare parts. </a:t>
            </a:r>
            <a:br>
              <a:rPr lang="en-US" sz="1867" spc="-107" dirty="0">
                <a:solidFill>
                  <a:prstClr val="white"/>
                </a:solidFill>
                <a:latin typeface="Cera PRO Black"/>
              </a:rPr>
            </a:br>
            <a:r>
              <a:rPr lang="en-US" sz="1867" i="1" spc="-107" dirty="0">
                <a:solidFill>
                  <a:schemeClr val="accent1"/>
                </a:solidFill>
                <a:latin typeface="Cera PRO Black"/>
              </a:rPr>
              <a:t>Lifecycle thinking</a:t>
            </a:r>
            <a:endParaRPr lang="fi-FI" sz="1867" i="1" spc="-107" dirty="0">
              <a:solidFill>
                <a:schemeClr val="accent1"/>
              </a:solidFill>
              <a:latin typeface="Cera PRO Black"/>
              <a:ea typeface="+mn-lt"/>
              <a:cs typeface="Arial"/>
            </a:endParaRPr>
          </a:p>
          <a:p>
            <a:pPr defTabSz="609585"/>
            <a:endParaRPr lang="fi-FI" sz="2400" spc="-107" dirty="0">
              <a:solidFill>
                <a:prstClr val="white"/>
              </a:solidFill>
              <a:latin typeface="Cera PRO Black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8DBD5C-24B9-4866-9A18-6AE7FA851E90}"/>
              </a:ext>
            </a:extLst>
          </p:cNvPr>
          <p:cNvSpPr txBox="1">
            <a:spLocks/>
          </p:cNvSpPr>
          <p:nvPr/>
        </p:nvSpPr>
        <p:spPr>
          <a:xfrm>
            <a:off x="1294424" y="4811252"/>
            <a:ext cx="8023795" cy="148050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u="none" kern="1200" cap="none" spc="-8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09585"/>
            <a:r>
              <a:rPr lang="en-US" sz="2400" spc="-107" dirty="0">
                <a:solidFill>
                  <a:srgbClr val="00FF00"/>
                </a:solidFill>
                <a:latin typeface="Cera PRO Black"/>
              </a:rPr>
              <a:t>Customizable</a:t>
            </a:r>
            <a:endParaRPr lang="fi-FI" sz="2400" spc="-107" dirty="0">
              <a:solidFill>
                <a:srgbClr val="00FF00"/>
              </a:solidFill>
              <a:latin typeface="Cera PRO Black"/>
            </a:endParaRPr>
          </a:p>
          <a:p>
            <a:pPr defTabSz="609585"/>
            <a:r>
              <a:rPr lang="en-US" sz="1867" spc="-107" dirty="0">
                <a:solidFill>
                  <a:prstClr val="white"/>
                </a:solidFill>
                <a:latin typeface="Cera PRO Black"/>
              </a:rPr>
              <a:t>All languages, texts, images, videos, sounds, parameters etc. has to be customizable. They should not depend on source code. Software versioning.  </a:t>
            </a:r>
            <a:br>
              <a:rPr lang="en-US" sz="1867" spc="-107" dirty="0">
                <a:solidFill>
                  <a:prstClr val="white"/>
                </a:solidFill>
                <a:latin typeface="Cera PRO Black"/>
              </a:rPr>
            </a:br>
            <a:r>
              <a:rPr lang="en-US" sz="1867" i="1" spc="-107" dirty="0">
                <a:solidFill>
                  <a:schemeClr val="accent1"/>
                </a:solidFill>
                <a:latin typeface="Cera PRO Black"/>
              </a:rPr>
              <a:t>Possibility to reuse code – module thinking</a:t>
            </a:r>
            <a:endParaRPr lang="fi-FI" sz="1867" i="1" spc="-107" dirty="0">
              <a:solidFill>
                <a:schemeClr val="accent1"/>
              </a:solidFill>
              <a:latin typeface="Cera PRO Black"/>
              <a:ea typeface="+mn-lt"/>
              <a:cs typeface="Arial"/>
            </a:endParaRPr>
          </a:p>
          <a:p>
            <a:pPr defTabSz="609585"/>
            <a:endParaRPr lang="fi-FI" sz="2400" spc="-107" dirty="0">
              <a:solidFill>
                <a:prstClr val="white"/>
              </a:solidFill>
              <a:latin typeface="Cera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2153644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98318FB-6919-9B5A-0108-EEBCB1B18049}"/>
              </a:ext>
            </a:extLst>
          </p:cNvPr>
          <p:cNvSpPr txBox="1">
            <a:spLocks/>
          </p:cNvSpPr>
          <p:nvPr/>
        </p:nvSpPr>
        <p:spPr>
          <a:xfrm>
            <a:off x="2026920" y="575555"/>
            <a:ext cx="9144000" cy="825969"/>
          </a:xfrm>
        </p:spPr>
        <p:txBody>
          <a:bodyPr>
            <a:norm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4800" u="none" kern="1200" cap="none" spc="-10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4000" dirty="0">
                <a:latin typeface="Cera PRO Black"/>
              </a:rPr>
              <a:t>ME, MYSELF &amp; AI – Poet </a:t>
            </a:r>
            <a:r>
              <a:rPr lang="fi-FI" sz="4000" dirty="0" err="1">
                <a:latin typeface="Cera PRO Black"/>
              </a:rPr>
              <a:t>machine</a:t>
            </a:r>
            <a:endParaRPr lang="fi-FI" sz="4000" dirty="0">
              <a:latin typeface="Cera PRO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778B7-15B4-1D4C-1EA9-57F1211846A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9853" y="2057400"/>
            <a:ext cx="9655580" cy="37974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62413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8"/>
          <p:cNvGraphicFramePr/>
          <p:nvPr>
            <p:extLst>
              <p:ext uri="{D42A27DB-BD31-4B8C-83A1-F6EECF244321}">
                <p14:modId xmlns:p14="http://schemas.microsoft.com/office/powerpoint/2010/main" val="499989915"/>
              </p:ext>
            </p:extLst>
          </p:nvPr>
        </p:nvGraphicFramePr>
        <p:xfrm>
          <a:off x="2266951" y="1992922"/>
          <a:ext cx="9349316" cy="4595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0" name="Google Shape;90;p8"/>
          <p:cNvSpPr txBox="1"/>
          <p:nvPr/>
        </p:nvSpPr>
        <p:spPr>
          <a:xfrm>
            <a:off x="6326500" y="2108833"/>
            <a:ext cx="5910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91" name="Google Shape;91;p8"/>
          <p:cNvSpPr txBox="1"/>
          <p:nvPr/>
        </p:nvSpPr>
        <p:spPr>
          <a:xfrm>
            <a:off x="6253167" y="1992934"/>
            <a:ext cx="5653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fi-FI" sz="1600" dirty="0">
                <a:solidFill>
                  <a:schemeClr val="lt1"/>
                </a:solidFill>
              </a:rPr>
              <a:t>Max </a:t>
            </a:r>
            <a:r>
              <a:rPr lang="fi-FI" sz="1600" dirty="0" err="1">
                <a:solidFill>
                  <a:schemeClr val="lt1"/>
                </a:solidFill>
              </a:rPr>
              <a:t>capacity</a:t>
            </a:r>
            <a:r>
              <a:rPr lang="fi-FI" sz="1600" dirty="0">
                <a:solidFill>
                  <a:schemeClr val="lt1"/>
                </a:solidFill>
              </a:rPr>
              <a:t> at 1500 </a:t>
            </a:r>
            <a:r>
              <a:rPr lang="fi-FI" sz="1600" dirty="0" err="1">
                <a:solidFill>
                  <a:schemeClr val="lt1"/>
                </a:solidFill>
              </a:rPr>
              <a:t>visitors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6326500" y="2572067"/>
            <a:ext cx="595200" cy="33008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C195B-7DC2-6926-E6A1-3547D2DAE3E1}"/>
              </a:ext>
            </a:extLst>
          </p:cNvPr>
          <p:cNvSpPr txBox="1">
            <a:spLocks/>
          </p:cNvSpPr>
          <p:nvPr/>
        </p:nvSpPr>
        <p:spPr>
          <a:xfrm>
            <a:off x="2026920" y="575555"/>
            <a:ext cx="9144000" cy="825969"/>
          </a:xfrm>
        </p:spPr>
        <p:txBody>
          <a:bodyPr>
            <a:norm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4800" u="none" kern="1200" cap="none" spc="-10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4000" dirty="0">
                <a:latin typeface="Cera PRO Black"/>
              </a:rPr>
              <a:t>ME, MYSELF &amp; AI – Case Poet </a:t>
            </a:r>
            <a:r>
              <a:rPr lang="fi-FI" sz="4000" dirty="0" err="1">
                <a:latin typeface="Cera PRO Black"/>
              </a:rPr>
              <a:t>machine</a:t>
            </a:r>
            <a:endParaRPr lang="fi-FI" sz="4000" dirty="0">
              <a:latin typeface="Cera PRO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98318FB-6919-9B5A-0108-EEBCB1B18049}"/>
              </a:ext>
            </a:extLst>
          </p:cNvPr>
          <p:cNvSpPr txBox="1">
            <a:spLocks/>
          </p:cNvSpPr>
          <p:nvPr/>
        </p:nvSpPr>
        <p:spPr>
          <a:xfrm>
            <a:off x="2026920" y="575555"/>
            <a:ext cx="9144000" cy="825969"/>
          </a:xfrm>
        </p:spPr>
        <p:txBody>
          <a:bodyPr>
            <a:norm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4800" u="none" kern="1200" cap="none" spc="-10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4000" dirty="0">
                <a:latin typeface="Cera PRO Black"/>
              </a:rPr>
              <a:t>ME, MYSELF &amp; AI – </a:t>
            </a:r>
            <a:r>
              <a:rPr lang="fi-FI" sz="4000" dirty="0" err="1">
                <a:latin typeface="Cera PRO Black"/>
              </a:rPr>
              <a:t>Mind</a:t>
            </a:r>
            <a:r>
              <a:rPr lang="fi-FI" sz="4000" dirty="0">
                <a:latin typeface="Cera PRO Black"/>
              </a:rPr>
              <a:t> Reader</a:t>
            </a:r>
          </a:p>
        </p:txBody>
      </p:sp>
      <p:pic>
        <p:nvPicPr>
          <p:cNvPr id="3" name="Picture 2" descr="A close-up of a game&#10;&#10;Description automatically generated">
            <a:extLst>
              <a:ext uri="{FF2B5EF4-FFF2-40B4-BE49-F238E27FC236}">
                <a16:creationId xmlns:a16="http://schemas.microsoft.com/office/drawing/2014/main" id="{FF43AC3E-ED5F-357E-E417-BC429472799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6920" y="1401524"/>
            <a:ext cx="6438900" cy="4829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761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>
          <a:xfrm>
            <a:off x="2267974" y="607219"/>
            <a:ext cx="9348293" cy="972493"/>
          </a:xfrm>
        </p:spPr>
        <p:txBody>
          <a:bodyPr/>
          <a:lstStyle/>
          <a:p>
            <a:r>
              <a:rPr lang="fi-FI" dirty="0">
                <a:solidFill>
                  <a:schemeClr val="tx2"/>
                </a:solidFill>
                <a:latin typeface="Cera PRO Black"/>
              </a:rPr>
              <a:t>IT &amp; EXHIBITIONS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>
          <a:xfrm>
            <a:off x="2267974" y="1796023"/>
            <a:ext cx="8900501" cy="4372901"/>
          </a:xfrm>
        </p:spPr>
        <p:txBody>
          <a:bodyPr>
            <a:normAutofit/>
          </a:bodyPr>
          <a:lstStyle/>
          <a:p>
            <a:pPr lvl="1"/>
            <a:r>
              <a:rPr lang="fi-FI" sz="2000" dirty="0" err="1">
                <a:latin typeface="Cera PRO Black"/>
              </a:rPr>
              <a:t>Independent</a:t>
            </a:r>
            <a:r>
              <a:rPr lang="fi-FI" sz="2000" dirty="0">
                <a:latin typeface="Cera PRO Black"/>
              </a:rPr>
              <a:t> </a:t>
            </a:r>
            <a:r>
              <a:rPr lang="fi-FI" sz="2000" dirty="0" err="1">
                <a:latin typeface="Cera PRO Black"/>
              </a:rPr>
              <a:t>exhibition</a:t>
            </a:r>
            <a:r>
              <a:rPr lang="fi-FI" sz="2000" dirty="0">
                <a:latin typeface="Cera PRO Black"/>
              </a:rPr>
              <a:t> </a:t>
            </a:r>
            <a:r>
              <a:rPr lang="fi-FI" sz="2000" dirty="0" err="1">
                <a:latin typeface="Cera PRO Black"/>
              </a:rPr>
              <a:t>network</a:t>
            </a:r>
            <a:r>
              <a:rPr lang="fi-FI" sz="2000" dirty="0">
                <a:latin typeface="Cera PRO Black"/>
              </a:rPr>
              <a:t> </a:t>
            </a:r>
          </a:p>
          <a:p>
            <a:pPr lvl="1"/>
            <a:r>
              <a:rPr lang="fi-FI" sz="2000" dirty="0" err="1">
                <a:latin typeface="Cera PRO Black"/>
              </a:rPr>
              <a:t>Utilize</a:t>
            </a:r>
            <a:r>
              <a:rPr lang="fi-FI" sz="2000" dirty="0">
                <a:latin typeface="Cera PRO Black"/>
              </a:rPr>
              <a:t> </a:t>
            </a:r>
            <a:r>
              <a:rPr lang="fi-FI" sz="2000" dirty="0" err="1">
                <a:latin typeface="Cera PRO Black"/>
              </a:rPr>
              <a:t>infrastructure</a:t>
            </a:r>
            <a:r>
              <a:rPr lang="fi-FI" sz="2000" dirty="0">
                <a:latin typeface="Cera PRO Black"/>
              </a:rPr>
              <a:t> </a:t>
            </a:r>
            <a:r>
              <a:rPr lang="fi-FI" sz="2000" dirty="0" err="1">
                <a:latin typeface="Cera PRO Black"/>
              </a:rPr>
              <a:t>that</a:t>
            </a:r>
            <a:r>
              <a:rPr lang="fi-FI" sz="2000" dirty="0">
                <a:latin typeface="Cera PRO Black"/>
              </a:rPr>
              <a:t> </a:t>
            </a:r>
            <a:r>
              <a:rPr lang="fi-FI" sz="2000" dirty="0" err="1">
                <a:latin typeface="Cera PRO Black"/>
              </a:rPr>
              <a:t>already</a:t>
            </a:r>
            <a:r>
              <a:rPr lang="fi-FI" sz="2000" dirty="0">
                <a:latin typeface="Cera PRO Black"/>
              </a:rPr>
              <a:t> </a:t>
            </a:r>
            <a:r>
              <a:rPr lang="fi-FI" sz="2000" dirty="0" err="1">
                <a:latin typeface="Cera PRO Black"/>
              </a:rPr>
              <a:t>exists</a:t>
            </a:r>
            <a:endParaRPr lang="fi-FI" sz="2000" dirty="0">
              <a:latin typeface="Cera PRO Black"/>
            </a:endParaRPr>
          </a:p>
          <a:p>
            <a:pPr lvl="1"/>
            <a:r>
              <a:rPr lang="fi-FI" sz="2000" dirty="0">
                <a:latin typeface="Cera PRO Black"/>
              </a:rPr>
              <a:t>Read &amp; </a:t>
            </a:r>
            <a:r>
              <a:rPr lang="fi-FI" sz="2000" dirty="0" err="1">
                <a:latin typeface="Cera PRO Black"/>
              </a:rPr>
              <a:t>store</a:t>
            </a:r>
            <a:r>
              <a:rPr lang="fi-FI" sz="2000" dirty="0">
                <a:latin typeface="Cera PRO Black"/>
              </a:rPr>
              <a:t> </a:t>
            </a:r>
            <a:r>
              <a:rPr lang="fi-FI" sz="2000" dirty="0" err="1">
                <a:latin typeface="Cera PRO Black"/>
              </a:rPr>
              <a:t>user</a:t>
            </a:r>
            <a:r>
              <a:rPr lang="fi-FI" sz="2000" dirty="0">
                <a:latin typeface="Cera PRO Black"/>
              </a:rPr>
              <a:t> data </a:t>
            </a:r>
            <a:r>
              <a:rPr lang="fi-FI" sz="2000" dirty="0" err="1">
                <a:latin typeface="Cera PRO Black"/>
              </a:rPr>
              <a:t>from</a:t>
            </a:r>
            <a:r>
              <a:rPr lang="fi-FI" sz="2000" dirty="0">
                <a:latin typeface="Cera PRO Black"/>
              </a:rPr>
              <a:t> </a:t>
            </a:r>
            <a:r>
              <a:rPr lang="fi-FI" sz="2000" dirty="0" err="1">
                <a:latin typeface="Cera PRO Black"/>
              </a:rPr>
              <a:t>exhibits</a:t>
            </a:r>
            <a:endParaRPr lang="fi-FI" sz="2000" dirty="0">
              <a:latin typeface="Cera PRO Black"/>
            </a:endParaRPr>
          </a:p>
          <a:p>
            <a:pPr lvl="1"/>
            <a:r>
              <a:rPr lang="fi-FI" sz="2000" dirty="0">
                <a:latin typeface="Cera PRO Black"/>
              </a:rPr>
              <a:t>Data </a:t>
            </a:r>
            <a:r>
              <a:rPr lang="fi-FI" sz="2000" dirty="0" err="1">
                <a:latin typeface="Cera PRO Black"/>
              </a:rPr>
              <a:t>analytics</a:t>
            </a:r>
            <a:r>
              <a:rPr lang="fi-FI" sz="2000" dirty="0">
                <a:latin typeface="Cera PRO Black"/>
              </a:rPr>
              <a:t> and </a:t>
            </a:r>
            <a:r>
              <a:rPr lang="fi-FI" sz="2000" dirty="0" err="1">
                <a:latin typeface="Cera PRO Black"/>
              </a:rPr>
              <a:t>flows</a:t>
            </a:r>
            <a:endParaRPr lang="fi-FI" sz="2000" dirty="0">
              <a:latin typeface="Cera PRO Black"/>
            </a:endParaRPr>
          </a:p>
          <a:p>
            <a:pPr lvl="1"/>
            <a:r>
              <a:rPr lang="en-US" sz="2000" dirty="0">
                <a:latin typeface="Cera PRO Black"/>
              </a:rPr>
              <a:t>Remotely monitor and manage exhibits and hardware</a:t>
            </a:r>
          </a:p>
          <a:p>
            <a:pPr lvl="1"/>
            <a:r>
              <a:rPr lang="en-US" sz="2000" dirty="0">
                <a:latin typeface="Cera PRO Black"/>
              </a:rPr>
              <a:t>Automate exhibit updates and version control</a:t>
            </a:r>
            <a:endParaRPr lang="fi-FI" sz="2000" dirty="0">
              <a:latin typeface="Cera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51311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>
          <a:xfrm>
            <a:off x="2267974" y="607219"/>
            <a:ext cx="9348293" cy="972493"/>
          </a:xfrm>
        </p:spPr>
        <p:txBody>
          <a:bodyPr/>
          <a:lstStyle/>
          <a:p>
            <a:r>
              <a:rPr lang="fi-FI" dirty="0">
                <a:solidFill>
                  <a:schemeClr val="tx2"/>
                </a:solidFill>
                <a:latin typeface="Cera PRO Black"/>
              </a:rPr>
              <a:t>STATISTICS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>
          <a:xfrm>
            <a:off x="2267974" y="1676754"/>
            <a:ext cx="8900501" cy="4372901"/>
          </a:xfrm>
        </p:spPr>
        <p:txBody>
          <a:bodyPr>
            <a:normAutofit/>
          </a:bodyPr>
          <a:lstStyle/>
          <a:p>
            <a:pPr lvl="1"/>
            <a:r>
              <a:rPr lang="fi-FI" sz="2000" dirty="0">
                <a:latin typeface="Cera PRO Black"/>
              </a:rPr>
              <a:t>Virtual </a:t>
            </a:r>
            <a:r>
              <a:rPr lang="fi-FI" sz="2000" dirty="0" err="1">
                <a:latin typeface="Cera PRO Black"/>
              </a:rPr>
              <a:t>servers</a:t>
            </a:r>
            <a:r>
              <a:rPr lang="fi-FI" sz="2000" dirty="0">
                <a:latin typeface="Cera PRO Black"/>
              </a:rPr>
              <a:t> – </a:t>
            </a:r>
            <a:r>
              <a:rPr lang="fi-FI" sz="2000" dirty="0" err="1">
                <a:latin typeface="Cera PRO Black"/>
              </a:rPr>
              <a:t>Database</a:t>
            </a:r>
            <a:r>
              <a:rPr lang="fi-FI" sz="2000" dirty="0">
                <a:latin typeface="Cera PRO Black"/>
              </a:rPr>
              <a:t>, MQTT &amp; UI</a:t>
            </a:r>
          </a:p>
          <a:p>
            <a:pPr lvl="1"/>
            <a:r>
              <a:rPr lang="fi-FI" sz="2000" dirty="0" err="1">
                <a:latin typeface="Cera PRO Black"/>
              </a:rPr>
              <a:t>Individual</a:t>
            </a:r>
            <a:r>
              <a:rPr lang="fi-FI" sz="2000" dirty="0">
                <a:latin typeface="Cera PRO Black"/>
              </a:rPr>
              <a:t> </a:t>
            </a:r>
            <a:r>
              <a:rPr lang="fi-FI" sz="2000" dirty="0" err="1">
                <a:latin typeface="Cera PRO Black"/>
              </a:rPr>
              <a:t>brokers</a:t>
            </a:r>
            <a:r>
              <a:rPr lang="fi-FI" sz="2000" dirty="0">
                <a:latin typeface="Cera PRO Black"/>
              </a:rPr>
              <a:t> for </a:t>
            </a:r>
            <a:r>
              <a:rPr lang="fi-FI" sz="2000" dirty="0" err="1">
                <a:latin typeface="Cera PRO Black"/>
              </a:rPr>
              <a:t>each</a:t>
            </a:r>
            <a:r>
              <a:rPr lang="fi-FI" sz="2000" dirty="0">
                <a:latin typeface="Cera PRO Black"/>
              </a:rPr>
              <a:t> </a:t>
            </a:r>
            <a:r>
              <a:rPr lang="fi-FI" sz="2000" dirty="0" err="1">
                <a:latin typeface="Cera PRO Black"/>
              </a:rPr>
              <a:t>exhibition</a:t>
            </a:r>
            <a:endParaRPr lang="fi-FI" sz="2000" dirty="0">
              <a:latin typeface="Cera PRO Black"/>
            </a:endParaRPr>
          </a:p>
          <a:p>
            <a:pPr lvl="1"/>
            <a:r>
              <a:rPr lang="fi-FI" sz="2000" dirty="0" err="1">
                <a:latin typeface="Cera PRO Black"/>
              </a:rPr>
              <a:t>Different</a:t>
            </a:r>
            <a:r>
              <a:rPr lang="fi-FI" sz="2000" dirty="0">
                <a:latin typeface="Cera PRO Black"/>
              </a:rPr>
              <a:t> UI for </a:t>
            </a:r>
            <a:r>
              <a:rPr lang="fi-FI" sz="2000" dirty="0" err="1">
                <a:latin typeface="Cera PRO Black"/>
              </a:rPr>
              <a:t>selected</a:t>
            </a:r>
            <a:r>
              <a:rPr lang="fi-FI" sz="2000" dirty="0">
                <a:latin typeface="Cera PRO Black"/>
              </a:rPr>
              <a:t> </a:t>
            </a:r>
            <a:r>
              <a:rPr lang="fi-FI" sz="2000" dirty="0" err="1">
                <a:latin typeface="Cera PRO Black"/>
              </a:rPr>
              <a:t>use</a:t>
            </a:r>
            <a:r>
              <a:rPr lang="fi-FI" sz="2000" dirty="0">
                <a:latin typeface="Cera PRO Black"/>
              </a:rPr>
              <a:t> </a:t>
            </a:r>
            <a:r>
              <a:rPr lang="fi-FI" sz="2000" dirty="0" err="1">
                <a:latin typeface="Cera PRO Black"/>
              </a:rPr>
              <a:t>cases</a:t>
            </a:r>
            <a:endParaRPr lang="fi-FI" sz="2000" dirty="0">
              <a:latin typeface="Cera PRO Black"/>
            </a:endParaRPr>
          </a:p>
          <a:p>
            <a:pPr lvl="1"/>
            <a:r>
              <a:rPr lang="fi-FI" sz="2000" dirty="0" err="1">
                <a:latin typeface="Cera PRO Black"/>
              </a:rPr>
              <a:t>Temperature</a:t>
            </a:r>
            <a:r>
              <a:rPr lang="fi-FI" sz="2000" dirty="0">
                <a:latin typeface="Cera PRO Black"/>
              </a:rPr>
              <a:t> &amp; </a:t>
            </a:r>
            <a:r>
              <a:rPr lang="fi-FI" sz="2000" dirty="0" err="1">
                <a:latin typeface="Cera PRO Black"/>
              </a:rPr>
              <a:t>humidity</a:t>
            </a:r>
            <a:r>
              <a:rPr lang="fi-FI" sz="2000" dirty="0">
                <a:latin typeface="Cera PRO Black"/>
              </a:rPr>
              <a:t> </a:t>
            </a:r>
            <a:r>
              <a:rPr lang="fi-FI" sz="2000" dirty="0" err="1">
                <a:latin typeface="Cera PRO Black"/>
              </a:rPr>
              <a:t>measuring</a:t>
            </a:r>
            <a:endParaRPr lang="fi-FI" sz="2000" dirty="0">
              <a:latin typeface="Cera PRO Black"/>
            </a:endParaRPr>
          </a:p>
          <a:p>
            <a:pPr lvl="1"/>
            <a:r>
              <a:rPr lang="fi-FI" sz="2000" dirty="0" err="1">
                <a:latin typeface="Cera PRO Black"/>
              </a:rPr>
              <a:t>Sensors</a:t>
            </a:r>
            <a:r>
              <a:rPr lang="fi-FI" sz="2000" dirty="0">
                <a:latin typeface="Cera PRO Black"/>
              </a:rPr>
              <a:t> for </a:t>
            </a:r>
            <a:r>
              <a:rPr lang="fi-FI" sz="2000" dirty="0" err="1">
                <a:latin typeface="Cera PRO Black"/>
              </a:rPr>
              <a:t>mechanical</a:t>
            </a:r>
            <a:r>
              <a:rPr lang="fi-FI" sz="2000" dirty="0">
                <a:latin typeface="Cera PRO Black"/>
              </a:rPr>
              <a:t> </a:t>
            </a:r>
            <a:r>
              <a:rPr lang="fi-FI" sz="2000" dirty="0" err="1">
                <a:latin typeface="Cera PRO Black"/>
              </a:rPr>
              <a:t>exhibits</a:t>
            </a:r>
            <a:endParaRPr lang="fi-FI" sz="2000" dirty="0">
              <a:latin typeface="Cera PRO Black"/>
            </a:endParaRPr>
          </a:p>
          <a:p>
            <a:pPr lvl="1"/>
            <a:r>
              <a:rPr lang="fi-FI" sz="2000" dirty="0">
                <a:latin typeface="Cera PRO Black"/>
              </a:rPr>
              <a:t>Stores </a:t>
            </a:r>
            <a:r>
              <a:rPr lang="fi-FI" sz="2000" dirty="0" err="1">
                <a:latin typeface="Cera PRO Black"/>
              </a:rPr>
              <a:t>user</a:t>
            </a:r>
            <a:r>
              <a:rPr lang="fi-FI" sz="2000" dirty="0">
                <a:latin typeface="Cera PRO Black"/>
              </a:rPr>
              <a:t> and </a:t>
            </a:r>
            <a:r>
              <a:rPr lang="fi-FI" sz="2000" dirty="0" err="1">
                <a:latin typeface="Cera PRO Black"/>
              </a:rPr>
              <a:t>usage</a:t>
            </a:r>
            <a:r>
              <a:rPr lang="fi-FI" sz="2000" dirty="0">
                <a:latin typeface="Cera PRO Black"/>
              </a:rPr>
              <a:t> data </a:t>
            </a:r>
            <a:r>
              <a:rPr lang="fi-FI" sz="2000" dirty="0" err="1">
                <a:latin typeface="Cera PRO Black"/>
              </a:rPr>
              <a:t>from</a:t>
            </a:r>
            <a:r>
              <a:rPr lang="fi-FI" sz="2000" dirty="0">
                <a:latin typeface="Cera PRO Black"/>
              </a:rPr>
              <a:t> </a:t>
            </a:r>
            <a:r>
              <a:rPr lang="fi-FI" sz="2000" dirty="0" err="1">
                <a:latin typeface="Cera PRO Black"/>
              </a:rPr>
              <a:t>exhibits</a:t>
            </a:r>
            <a:endParaRPr lang="fi-FI" sz="2000" dirty="0">
              <a:latin typeface="Cera PRO Black"/>
            </a:endParaRPr>
          </a:p>
          <a:p>
            <a:pPr lvl="1"/>
            <a:r>
              <a:rPr lang="fi-FI" sz="2000" dirty="0">
                <a:latin typeface="Cera PRO Black"/>
              </a:rPr>
              <a:t>Control </a:t>
            </a:r>
            <a:r>
              <a:rPr lang="fi-FI" sz="2000" dirty="0" err="1">
                <a:latin typeface="Cera PRO Black"/>
              </a:rPr>
              <a:t>tasks</a:t>
            </a:r>
            <a:r>
              <a:rPr lang="fi-FI" sz="2000" dirty="0">
                <a:latin typeface="Cera PRO Black"/>
              </a:rPr>
              <a:t> </a:t>
            </a:r>
          </a:p>
          <a:p>
            <a:pPr lvl="1"/>
            <a:endParaRPr lang="fi-FI" sz="2000" dirty="0">
              <a:latin typeface="Cera PRO Black"/>
            </a:endParaRPr>
          </a:p>
          <a:p>
            <a:pPr lvl="1"/>
            <a:endParaRPr lang="fi-FI" sz="2000" dirty="0">
              <a:latin typeface="Cera PRO Black"/>
            </a:endParaRPr>
          </a:p>
          <a:p>
            <a:pPr lvl="1"/>
            <a:endParaRPr lang="fi-FI" sz="2000" dirty="0">
              <a:latin typeface="Cera PRO Black"/>
            </a:endParaRPr>
          </a:p>
          <a:p>
            <a:pPr marL="609585" lvl="1" indent="0">
              <a:buNone/>
            </a:pPr>
            <a:r>
              <a:rPr lang="fi-FI" sz="1800" i="1" dirty="0">
                <a:solidFill>
                  <a:schemeClr val="tx2"/>
                </a:solidFill>
                <a:latin typeface="Cera PRO Black"/>
              </a:rPr>
              <a:t>”</a:t>
            </a:r>
            <a:r>
              <a:rPr lang="fi-FI" sz="1800" i="1" dirty="0" err="1">
                <a:solidFill>
                  <a:schemeClr val="tx2"/>
                </a:solidFill>
                <a:latin typeface="Cera PRO Black"/>
              </a:rPr>
              <a:t>The</a:t>
            </a:r>
            <a:r>
              <a:rPr lang="fi-FI" sz="1800" i="1" dirty="0">
                <a:solidFill>
                  <a:schemeClr val="tx2"/>
                </a:solidFill>
                <a:latin typeface="Cera PRO Black"/>
              </a:rPr>
              <a:t> </a:t>
            </a:r>
            <a:r>
              <a:rPr lang="fi-FI" sz="1800" i="1" dirty="0" err="1">
                <a:solidFill>
                  <a:schemeClr val="tx2"/>
                </a:solidFill>
                <a:latin typeface="Cera PRO Black"/>
              </a:rPr>
              <a:t>backend</a:t>
            </a:r>
            <a:r>
              <a:rPr lang="fi-FI" sz="1800" i="1" dirty="0">
                <a:solidFill>
                  <a:schemeClr val="tx2"/>
                </a:solidFill>
                <a:latin typeface="Cera PRO Black"/>
              </a:rPr>
              <a:t> </a:t>
            </a:r>
            <a:r>
              <a:rPr lang="fi-FI" sz="1800" i="1" dirty="0" err="1">
                <a:solidFill>
                  <a:schemeClr val="tx2"/>
                </a:solidFill>
                <a:latin typeface="Cera PRO Black"/>
              </a:rPr>
              <a:t>planning</a:t>
            </a:r>
            <a:r>
              <a:rPr lang="fi-FI" sz="1800" i="1" dirty="0">
                <a:solidFill>
                  <a:schemeClr val="tx2"/>
                </a:solidFill>
                <a:latin typeface="Cera PRO Black"/>
              </a:rPr>
              <a:t> </a:t>
            </a:r>
            <a:r>
              <a:rPr lang="fi-FI" sz="1800" i="1" dirty="0" err="1">
                <a:solidFill>
                  <a:schemeClr val="tx2"/>
                </a:solidFill>
                <a:latin typeface="Cera PRO Black"/>
              </a:rPr>
              <a:t>started</a:t>
            </a:r>
            <a:r>
              <a:rPr lang="fi-FI" sz="1800" i="1" dirty="0">
                <a:solidFill>
                  <a:schemeClr val="tx2"/>
                </a:solidFill>
                <a:latin typeface="Cera PRO Black"/>
              </a:rPr>
              <a:t> </a:t>
            </a:r>
            <a:r>
              <a:rPr lang="fi-FI" sz="1800" i="1" dirty="0" err="1">
                <a:solidFill>
                  <a:schemeClr val="tx2"/>
                </a:solidFill>
                <a:latin typeface="Cera PRO Black"/>
              </a:rPr>
              <a:t>when</a:t>
            </a:r>
            <a:r>
              <a:rPr lang="fi-FI" sz="1800" i="1" dirty="0">
                <a:solidFill>
                  <a:schemeClr val="tx2"/>
                </a:solidFill>
                <a:latin typeface="Cera PRO Black"/>
              </a:rPr>
              <a:t> </a:t>
            </a:r>
            <a:r>
              <a:rPr lang="fi-FI" sz="1800" i="1" dirty="0" err="1">
                <a:solidFill>
                  <a:schemeClr val="tx2"/>
                </a:solidFill>
                <a:latin typeface="Cera PRO Black"/>
              </a:rPr>
              <a:t>we</a:t>
            </a:r>
            <a:r>
              <a:rPr lang="fi-FI" sz="1800" i="1" dirty="0">
                <a:solidFill>
                  <a:schemeClr val="tx2"/>
                </a:solidFill>
                <a:latin typeface="Cera PRO Black"/>
              </a:rPr>
              <a:t> </a:t>
            </a:r>
            <a:r>
              <a:rPr lang="fi-FI" sz="1800" i="1" dirty="0" err="1">
                <a:solidFill>
                  <a:schemeClr val="tx2"/>
                </a:solidFill>
                <a:latin typeface="Cera PRO Black"/>
              </a:rPr>
              <a:t>had</a:t>
            </a:r>
            <a:r>
              <a:rPr lang="fi-FI" sz="1800" i="1" dirty="0">
                <a:solidFill>
                  <a:schemeClr val="tx2"/>
                </a:solidFill>
                <a:latin typeface="Cera PRO Black"/>
              </a:rPr>
              <a:t> to </a:t>
            </a:r>
            <a:r>
              <a:rPr lang="fi-FI" sz="1800" i="1" dirty="0" err="1">
                <a:solidFill>
                  <a:schemeClr val="tx2"/>
                </a:solidFill>
                <a:latin typeface="Cera PRO Black"/>
              </a:rPr>
              <a:t>figure</a:t>
            </a:r>
            <a:r>
              <a:rPr lang="fi-FI" sz="1800" i="1" dirty="0">
                <a:solidFill>
                  <a:schemeClr val="tx2"/>
                </a:solidFill>
                <a:latin typeface="Cera PRO Black"/>
              </a:rPr>
              <a:t> out a </a:t>
            </a:r>
            <a:r>
              <a:rPr lang="fi-FI" sz="1800" i="1" dirty="0" err="1">
                <a:solidFill>
                  <a:schemeClr val="tx2"/>
                </a:solidFill>
                <a:latin typeface="Cera PRO Black"/>
              </a:rPr>
              <a:t>way</a:t>
            </a:r>
            <a:r>
              <a:rPr lang="fi-FI" sz="1800" i="1" dirty="0">
                <a:solidFill>
                  <a:schemeClr val="tx2"/>
                </a:solidFill>
                <a:latin typeface="Cera PRO Black"/>
              </a:rPr>
              <a:t> to </a:t>
            </a:r>
            <a:r>
              <a:rPr lang="fi-FI" sz="1800" i="1" dirty="0" err="1">
                <a:solidFill>
                  <a:schemeClr val="tx2"/>
                </a:solidFill>
                <a:latin typeface="Cera PRO Black"/>
              </a:rPr>
              <a:t>synchronize</a:t>
            </a:r>
            <a:r>
              <a:rPr lang="fi-FI" sz="1800" i="1" dirty="0">
                <a:solidFill>
                  <a:schemeClr val="tx2"/>
                </a:solidFill>
                <a:latin typeface="Cera PRO Black"/>
              </a:rPr>
              <a:t> 18 </a:t>
            </a:r>
            <a:r>
              <a:rPr lang="fi-FI" sz="1800" i="1" dirty="0" err="1">
                <a:solidFill>
                  <a:schemeClr val="tx2"/>
                </a:solidFill>
                <a:latin typeface="Cera PRO Black"/>
              </a:rPr>
              <a:t>videoplayers</a:t>
            </a:r>
            <a:r>
              <a:rPr lang="fi-FI" sz="1800" i="1" dirty="0">
                <a:solidFill>
                  <a:schemeClr val="tx2"/>
                </a:solidFill>
                <a:latin typeface="Cera PRO Black"/>
              </a:rPr>
              <a:t>, 4 </a:t>
            </a:r>
            <a:r>
              <a:rPr lang="fi-FI" sz="1800" i="1" dirty="0" err="1">
                <a:solidFill>
                  <a:schemeClr val="tx2"/>
                </a:solidFill>
                <a:latin typeface="Cera PRO Black"/>
              </a:rPr>
              <a:t>audioplayers</a:t>
            </a:r>
            <a:r>
              <a:rPr lang="fi-FI" sz="1800" i="1" dirty="0">
                <a:solidFill>
                  <a:schemeClr val="tx2"/>
                </a:solidFill>
                <a:latin typeface="Cera PRO Black"/>
              </a:rPr>
              <a:t> and 30 </a:t>
            </a:r>
            <a:r>
              <a:rPr lang="fi-FI" sz="1800" i="1" dirty="0" err="1">
                <a:solidFill>
                  <a:schemeClr val="tx2"/>
                </a:solidFill>
                <a:latin typeface="Cera PRO Black"/>
              </a:rPr>
              <a:t>speakers</a:t>
            </a:r>
            <a:r>
              <a:rPr lang="fi-FI" sz="1800" i="1" dirty="0">
                <a:solidFill>
                  <a:schemeClr val="tx2"/>
                </a:solidFill>
                <a:latin typeface="Cera PRO Black"/>
              </a:rPr>
              <a:t>”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7263741-14D4-E2C0-E64A-6FCA7D8B9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82284" y="2629149"/>
            <a:ext cx="2672403" cy="2314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A22446DA-45DE-48E6-EDBE-93A7B718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6856" y="607219"/>
            <a:ext cx="2086191" cy="2781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3264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>
          <a:xfrm>
            <a:off x="2267974" y="607219"/>
            <a:ext cx="9348293" cy="972493"/>
          </a:xfrm>
        </p:spPr>
        <p:txBody>
          <a:bodyPr/>
          <a:lstStyle/>
          <a:p>
            <a:r>
              <a:rPr lang="fi-FI" dirty="0" err="1">
                <a:solidFill>
                  <a:schemeClr val="tx2"/>
                </a:solidFill>
                <a:latin typeface="Cera PRO Black"/>
              </a:rPr>
              <a:t>Something</a:t>
            </a:r>
            <a:r>
              <a:rPr lang="fi-FI" dirty="0">
                <a:solidFill>
                  <a:schemeClr val="tx2"/>
                </a:solidFill>
                <a:latin typeface="Cera PRO Black"/>
              </a:rPr>
              <a:t> to </a:t>
            </a:r>
            <a:r>
              <a:rPr lang="fi-FI" dirty="0" err="1">
                <a:solidFill>
                  <a:schemeClr val="tx2"/>
                </a:solidFill>
                <a:latin typeface="Cera PRO Black"/>
              </a:rPr>
              <a:t>think</a:t>
            </a:r>
            <a:r>
              <a:rPr lang="fi-FI" dirty="0">
                <a:solidFill>
                  <a:schemeClr val="tx2"/>
                </a:solidFill>
                <a:latin typeface="Cera PRO Black"/>
              </a:rPr>
              <a:t> </a:t>
            </a:r>
            <a:r>
              <a:rPr lang="fi-FI" dirty="0" err="1">
                <a:solidFill>
                  <a:schemeClr val="tx2"/>
                </a:solidFill>
                <a:latin typeface="Cera PRO Black"/>
              </a:rPr>
              <a:t>about</a:t>
            </a:r>
            <a:endParaRPr lang="fi-FI" dirty="0">
              <a:solidFill>
                <a:schemeClr val="tx2"/>
              </a:solidFill>
              <a:latin typeface="Cera PRO Black"/>
            </a:endParaRP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>
          <a:xfrm>
            <a:off x="2267974" y="1676754"/>
            <a:ext cx="8900501" cy="43729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Simple data is collected from the exhibits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The data varies depending on the exhibit; the current examples are just for reference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For now, we proceed with a try and fail approach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There are errors in the data interpretation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It would be good to find ways and heuristics for extracting the correct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What kind of data should we collect from the exhibits to get a better overall picture?</a:t>
            </a:r>
          </a:p>
          <a:p>
            <a:pPr lvl="1"/>
            <a:endParaRPr lang="fi-FI" sz="2000" dirty="0">
              <a:latin typeface="Cera PRO Black"/>
            </a:endParaRPr>
          </a:p>
          <a:p>
            <a:pPr lvl="1"/>
            <a:endParaRPr lang="fi-FI" sz="2000" dirty="0">
              <a:latin typeface="Cera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09364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>
          <a:xfrm>
            <a:off x="2267974" y="607219"/>
            <a:ext cx="9348293" cy="972493"/>
          </a:xfrm>
        </p:spPr>
        <p:txBody>
          <a:bodyPr/>
          <a:lstStyle/>
          <a:p>
            <a:r>
              <a:rPr lang="fi-FI" dirty="0" err="1">
                <a:solidFill>
                  <a:schemeClr val="tx2"/>
                </a:solidFill>
                <a:latin typeface="Cera PRO Black"/>
              </a:rPr>
              <a:t>Something</a:t>
            </a:r>
            <a:r>
              <a:rPr lang="fi-FI" dirty="0">
                <a:solidFill>
                  <a:schemeClr val="tx2"/>
                </a:solidFill>
                <a:latin typeface="Cera PRO Black"/>
              </a:rPr>
              <a:t> to </a:t>
            </a:r>
            <a:r>
              <a:rPr lang="fi-FI" dirty="0" err="1">
                <a:solidFill>
                  <a:schemeClr val="tx2"/>
                </a:solidFill>
                <a:latin typeface="Cera PRO Black"/>
              </a:rPr>
              <a:t>think</a:t>
            </a:r>
            <a:r>
              <a:rPr lang="fi-FI" dirty="0">
                <a:solidFill>
                  <a:schemeClr val="tx2"/>
                </a:solidFill>
                <a:latin typeface="Cera PRO Black"/>
              </a:rPr>
              <a:t> </a:t>
            </a:r>
            <a:r>
              <a:rPr lang="fi-FI" dirty="0" err="1">
                <a:solidFill>
                  <a:schemeClr val="tx2"/>
                </a:solidFill>
                <a:latin typeface="Cera PRO Black"/>
              </a:rPr>
              <a:t>about</a:t>
            </a:r>
            <a:endParaRPr lang="fi-FI" dirty="0">
              <a:solidFill>
                <a:schemeClr val="tx2"/>
              </a:solidFill>
              <a:latin typeface="Cera PRO Black"/>
            </a:endParaRP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>
          <a:xfrm>
            <a:off x="2267974" y="1676754"/>
            <a:ext cx="8900501" cy="43729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What metrics should be in place to improve the benefits?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Data is constantly increasing; what metrics should be developed? Consider things and metrics that would be useful for </a:t>
            </a:r>
            <a:r>
              <a:rPr lang="en-US" sz="2000" b="0" i="0" dirty="0" err="1">
                <a:effectLst/>
                <a:latin typeface="Söhne"/>
              </a:rPr>
              <a:t>Heureka's</a:t>
            </a:r>
            <a:r>
              <a:rPr lang="en-US" sz="2000" b="0" i="0" dirty="0">
                <a:effectLst/>
                <a:latin typeface="Söhne"/>
              </a:rPr>
              <a:t> operations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Where could we set target values and actually measure the progress and development of the target?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Consider what would be useful and how to measure and analyze 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Can data be turned into metrics for development that would be useful in future exhibition planning?</a:t>
            </a:r>
          </a:p>
          <a:p>
            <a:pPr lvl="1"/>
            <a:endParaRPr lang="fi-FI" sz="2000" dirty="0">
              <a:latin typeface="Cera PRO Black"/>
            </a:endParaRPr>
          </a:p>
          <a:p>
            <a:pPr lvl="1"/>
            <a:endParaRPr lang="fi-FI" sz="2000" dirty="0">
              <a:latin typeface="Cera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00499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1615-325C-F836-5C35-B84C7C9EA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920" y="575555"/>
            <a:ext cx="9144000" cy="825969"/>
          </a:xfrm>
        </p:spPr>
        <p:txBody>
          <a:bodyPr>
            <a:normAutofit/>
          </a:bodyPr>
          <a:lstStyle/>
          <a:p>
            <a:r>
              <a:rPr lang="fi-FI" sz="4000" dirty="0">
                <a:latin typeface="Cera PRO Black"/>
              </a:rPr>
              <a:t>CLASSICS – For </a:t>
            </a:r>
            <a:r>
              <a:rPr lang="fi-FI" sz="4000" dirty="0" err="1">
                <a:latin typeface="Cera PRO Black"/>
              </a:rPr>
              <a:t>whom</a:t>
            </a:r>
            <a:r>
              <a:rPr lang="fi-FI" sz="4000" dirty="0">
                <a:latin typeface="Cera PRO Black"/>
              </a:rPr>
              <a:t> </a:t>
            </a:r>
            <a:r>
              <a:rPr lang="fi-FI" sz="4000" dirty="0" err="1">
                <a:latin typeface="Cera PRO Black"/>
              </a:rPr>
              <a:t>the</a:t>
            </a:r>
            <a:r>
              <a:rPr lang="fi-FI" sz="4000" dirty="0">
                <a:latin typeface="Cera PRO Black"/>
              </a:rPr>
              <a:t> </a:t>
            </a:r>
            <a:r>
              <a:rPr lang="fi-FI" sz="4000" dirty="0" err="1">
                <a:latin typeface="Cera PRO Black"/>
              </a:rPr>
              <a:t>bell</a:t>
            </a:r>
            <a:r>
              <a:rPr lang="fi-FI" sz="4000" dirty="0">
                <a:latin typeface="Cera PRO Black"/>
              </a:rPr>
              <a:t> </a:t>
            </a:r>
            <a:r>
              <a:rPr lang="fi-FI" sz="4000" dirty="0" err="1">
                <a:latin typeface="Cera PRO Black"/>
              </a:rPr>
              <a:t>tolls</a:t>
            </a:r>
            <a:endParaRPr lang="fi-FI" sz="4000" dirty="0">
              <a:latin typeface="Cera PRO Black"/>
            </a:endParaRPr>
          </a:p>
        </p:txBody>
      </p:sp>
      <p:pic>
        <p:nvPicPr>
          <p:cNvPr id="5" name="Picture 4" descr="A circular table with a red button&#10;&#10;Description automatically generated">
            <a:extLst>
              <a:ext uri="{FF2B5EF4-FFF2-40B4-BE49-F238E27FC236}">
                <a16:creationId xmlns:a16="http://schemas.microsoft.com/office/drawing/2014/main" id="{F45B6E15-8CB4-B4D2-CEC0-83BD29C465C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815464"/>
            <a:ext cx="5539740" cy="41548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close-up of a touch screen&#10;&#10;Description automatically generated">
            <a:extLst>
              <a:ext uri="{FF2B5EF4-FFF2-40B4-BE49-F238E27FC236}">
                <a16:creationId xmlns:a16="http://schemas.microsoft.com/office/drawing/2014/main" id="{7A32195D-81F1-9ECF-B34B-72B95073555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5062" y="1815464"/>
            <a:ext cx="5539740" cy="41548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0371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1615-325C-F836-5C35-B84C7C9EA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920" y="575555"/>
            <a:ext cx="9144000" cy="825969"/>
          </a:xfrm>
        </p:spPr>
        <p:txBody>
          <a:bodyPr>
            <a:normAutofit/>
          </a:bodyPr>
          <a:lstStyle/>
          <a:p>
            <a:r>
              <a:rPr lang="fi-FI" sz="4000" dirty="0">
                <a:latin typeface="Cera PRO Black"/>
              </a:rPr>
              <a:t>CLASSICS – For </a:t>
            </a:r>
            <a:r>
              <a:rPr lang="fi-FI" sz="4000" dirty="0" err="1">
                <a:latin typeface="Cera PRO Black"/>
              </a:rPr>
              <a:t>whom</a:t>
            </a:r>
            <a:r>
              <a:rPr lang="fi-FI" sz="4000" dirty="0">
                <a:latin typeface="Cera PRO Black"/>
              </a:rPr>
              <a:t> </a:t>
            </a:r>
            <a:r>
              <a:rPr lang="fi-FI" sz="4000" dirty="0" err="1">
                <a:latin typeface="Cera PRO Black"/>
              </a:rPr>
              <a:t>the</a:t>
            </a:r>
            <a:r>
              <a:rPr lang="fi-FI" sz="4000" dirty="0">
                <a:latin typeface="Cera PRO Black"/>
              </a:rPr>
              <a:t> </a:t>
            </a:r>
            <a:r>
              <a:rPr lang="fi-FI" sz="4000" dirty="0" err="1">
                <a:latin typeface="Cera PRO Black"/>
              </a:rPr>
              <a:t>bell</a:t>
            </a:r>
            <a:r>
              <a:rPr lang="fi-FI" sz="4000" dirty="0">
                <a:latin typeface="Cera PRO Black"/>
              </a:rPr>
              <a:t> </a:t>
            </a:r>
            <a:r>
              <a:rPr lang="fi-FI" sz="4000" dirty="0" err="1">
                <a:latin typeface="Cera PRO Black"/>
              </a:rPr>
              <a:t>tolls</a:t>
            </a:r>
            <a:endParaRPr lang="fi-FI" sz="4000" dirty="0">
              <a:latin typeface="Cera PRO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8FA22-84CD-80FC-0025-C5D2A90988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7263" y="1905000"/>
            <a:ext cx="9084828" cy="3664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5049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1615-325C-F836-5C35-B84C7C9EA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920" y="575555"/>
            <a:ext cx="9144000" cy="825969"/>
          </a:xfrm>
        </p:spPr>
        <p:txBody>
          <a:bodyPr>
            <a:normAutofit/>
          </a:bodyPr>
          <a:lstStyle/>
          <a:p>
            <a:r>
              <a:rPr lang="fi-FI" sz="4000" dirty="0">
                <a:latin typeface="Cera PRO Black"/>
              </a:rPr>
              <a:t>CLASSICS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37C57-4AAE-D28E-09C0-67919897CB8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6920" y="1594211"/>
            <a:ext cx="8559516" cy="34730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6611880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heureka1">
      <a:dk1>
        <a:sysClr val="windowText" lastClr="000000"/>
      </a:dk1>
      <a:lt1>
        <a:sysClr val="window" lastClr="FFFFFF"/>
      </a:lt1>
      <a:dk2>
        <a:srgbClr val="222222"/>
      </a:dk2>
      <a:lt2>
        <a:srgbClr val="00FF00"/>
      </a:lt2>
      <a:accent1>
        <a:srgbClr val="00FF00"/>
      </a:accent1>
      <a:accent2>
        <a:srgbClr val="000000"/>
      </a:accent2>
      <a:accent3>
        <a:srgbClr val="FFFFFF"/>
      </a:accent3>
      <a:accent4>
        <a:srgbClr val="00DE00"/>
      </a:accent4>
      <a:accent5>
        <a:srgbClr val="00AA00"/>
      </a:accent5>
      <a:accent6>
        <a:srgbClr val="007700"/>
      </a:accent6>
      <a:hlink>
        <a:srgbClr val="00FF00"/>
      </a:hlink>
      <a:folHlink>
        <a:srgbClr val="00CC0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567</Words>
  <Application>Microsoft Office PowerPoint</Application>
  <PresentationFormat>Widescreen</PresentationFormat>
  <Paragraphs>68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Cera PRO Black</vt:lpstr>
      <vt:lpstr>Söhne</vt:lpstr>
      <vt:lpstr>master</vt:lpstr>
      <vt:lpstr>IT work culture in science centers</vt:lpstr>
      <vt:lpstr>What are the typical technical requirements for an exhibit? (IT perspective)  </vt:lpstr>
      <vt:lpstr>IT &amp; EXHIBITIONS</vt:lpstr>
      <vt:lpstr>STATISTICS</vt:lpstr>
      <vt:lpstr>Something to think about</vt:lpstr>
      <vt:lpstr>Something to think about</vt:lpstr>
      <vt:lpstr>CLASSICS – For whom the bell tolls</vt:lpstr>
      <vt:lpstr>CLASSICS – For whom the bell tolls</vt:lpstr>
      <vt:lpstr>CLASSICS</vt:lpstr>
      <vt:lpstr>CLASSICS</vt:lpstr>
      <vt:lpstr>NATURAL DISASTERS - Hello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way IT should transform their work culture in science centers</dc:title>
  <dc:creator>Roger Sandell</dc:creator>
  <cp:lastModifiedBy>Roger Sandell</cp:lastModifiedBy>
  <cp:revision>6</cp:revision>
  <dcterms:created xsi:type="dcterms:W3CDTF">2023-02-15T15:41:30Z</dcterms:created>
  <dcterms:modified xsi:type="dcterms:W3CDTF">2024-01-19T13:41:26Z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3da8952-56d8-4659-a682-ab49fb37b7f5_Enabled">
    <vt:lpwstr>true</vt:lpwstr>
  </property>
  <property fmtid="{D5CDD505-2E9C-101B-9397-08002B2CF9AE}" pid="3" name="MSIP_Label_a3da8952-56d8-4659-a682-ab49fb37b7f5_SetDate">
    <vt:lpwstr>2023-02-15T15:58:44Z</vt:lpwstr>
  </property>
  <property fmtid="{D5CDD505-2E9C-101B-9397-08002B2CF9AE}" pid="4" name="MSIP_Label_a3da8952-56d8-4659-a682-ab49fb37b7f5_Method">
    <vt:lpwstr>Standard</vt:lpwstr>
  </property>
  <property fmtid="{D5CDD505-2E9C-101B-9397-08002B2CF9AE}" pid="5" name="MSIP_Label_a3da8952-56d8-4659-a682-ab49fb37b7f5_Name">
    <vt:lpwstr>Julkinen</vt:lpwstr>
  </property>
  <property fmtid="{D5CDD505-2E9C-101B-9397-08002B2CF9AE}" pid="6" name="MSIP_Label_a3da8952-56d8-4659-a682-ab49fb37b7f5_SiteId">
    <vt:lpwstr>656953df-2c54-4165-bed2-dbb7a627b896</vt:lpwstr>
  </property>
  <property fmtid="{D5CDD505-2E9C-101B-9397-08002B2CF9AE}" pid="7" name="MSIP_Label_a3da8952-56d8-4659-a682-ab49fb37b7f5_ActionId">
    <vt:lpwstr>ff27893b-fa26-4598-8db4-6e7ea5a08b9e</vt:lpwstr>
  </property>
  <property fmtid="{D5CDD505-2E9C-101B-9397-08002B2CF9AE}" pid="8" name="MSIP_Label_a3da8952-56d8-4659-a682-ab49fb37b7f5_ContentBits">
    <vt:lpwstr>0</vt:lpwstr>
  </property>
</Properties>
</file>