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06eeb2037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06eeb20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06eeb21e4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06eeb21e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6eeb21e4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6eeb21e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06eeb21e4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06eeb21e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06eeb21e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06eeb21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06eeb21e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06eeb21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06eeb21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06eeb21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12"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13"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93" name="Google Shape;93;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AU" sz="8000" b="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AU"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14"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18"/>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4"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4"/>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4"/>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6"/>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9"/>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10"/>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 descr="C1-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vid19ap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197400" y="1089675"/>
            <a:ext cx="11797200" cy="3079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entury Gothic"/>
              <a:buNone/>
            </a:pPr>
            <a:r>
              <a:rPr lang="en-AU" sz="5400">
                <a:solidFill>
                  <a:srgbClr val="FFFFFF"/>
                </a:solidFill>
                <a:latin typeface="Times New Roman"/>
                <a:ea typeface="Times New Roman"/>
                <a:cs typeface="Times New Roman"/>
                <a:sym typeface="Times New Roman"/>
              </a:rPr>
              <a:t>HAS COVID-19 IMPACTED THE AUSTRALIAN ECONOMY:</a:t>
            </a:r>
            <a:br>
              <a:rPr lang="en-AU" sz="5400">
                <a:solidFill>
                  <a:srgbClr val="FFFFFF"/>
                </a:solidFill>
                <a:latin typeface="Times New Roman"/>
                <a:ea typeface="Times New Roman"/>
                <a:cs typeface="Times New Roman"/>
                <a:sym typeface="Times New Roman"/>
              </a:rPr>
            </a:br>
            <a:r>
              <a:rPr lang="en-AU" sz="3240">
                <a:solidFill>
                  <a:srgbClr val="FFFFFF"/>
                </a:solidFill>
                <a:latin typeface="Times New Roman"/>
                <a:ea typeface="Times New Roman"/>
                <a:cs typeface="Times New Roman"/>
                <a:sym typeface="Times New Roman"/>
              </a:rPr>
              <a:t>AN ANALYSIS OF SINGLE TOUCH PAYROLL INDEX</a:t>
            </a:r>
            <a:endParaRPr sz="3240">
              <a:solidFill>
                <a:srgbClr val="FFFFFF"/>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FFFFFF"/>
              </a:buClr>
              <a:buSzPts val="5400"/>
              <a:buFont typeface="Century Gothic"/>
              <a:buNone/>
            </a:pPr>
            <a:endParaRPr sz="2440">
              <a:solidFill>
                <a:srgbClr val="FFFFFF"/>
              </a:solidFill>
            </a:endParaRPr>
          </a:p>
        </p:txBody>
      </p:sp>
      <p:sp>
        <p:nvSpPr>
          <p:cNvPr id="145" name="Google Shape;145;p19"/>
          <p:cNvSpPr txBox="1"/>
          <p:nvPr/>
        </p:nvSpPr>
        <p:spPr>
          <a:xfrm>
            <a:off x="386950" y="5353925"/>
            <a:ext cx="10944300" cy="6987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lt1"/>
              </a:buClr>
              <a:buSzPts val="5400"/>
              <a:buFont typeface="Century Gothic"/>
              <a:buNone/>
            </a:pPr>
            <a:r>
              <a:rPr lang="en-AU" sz="2440">
                <a:solidFill>
                  <a:schemeClr val="lt1"/>
                </a:solidFill>
                <a:latin typeface="Times New Roman"/>
                <a:ea typeface="Times New Roman"/>
                <a:cs typeface="Times New Roman"/>
                <a:sym typeface="Times New Roman"/>
              </a:rPr>
              <a:t>Group members: Alison Beer, Kevin Truong, Dhananga Karunanayake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body" idx="1"/>
          </p:nvPr>
        </p:nvSpPr>
        <p:spPr>
          <a:xfrm>
            <a:off x="306775" y="249825"/>
            <a:ext cx="11786400" cy="6454200"/>
          </a:xfrm>
          <a:prstGeom prst="rect">
            <a:avLst/>
          </a:prstGeom>
        </p:spPr>
        <p:txBody>
          <a:bodyPr spcFirstLastPara="1" wrap="square" lIns="91425" tIns="45700" rIns="91425" bIns="45700" anchor="t" anchorCtr="0">
            <a:noAutofit/>
          </a:bodyPr>
          <a:lstStyle/>
          <a:p>
            <a:pPr marL="0" lvl="0" indent="0" algn="ctr" rtl="0">
              <a:lnSpc>
                <a:spcPct val="150000"/>
              </a:lnSpc>
              <a:spcBef>
                <a:spcPts val="1000"/>
              </a:spcBef>
              <a:spcAft>
                <a:spcPts val="0"/>
              </a:spcAft>
              <a:buNone/>
            </a:pPr>
            <a:r>
              <a:rPr lang="en-AU" sz="3700">
                <a:latin typeface="Times New Roman"/>
                <a:ea typeface="Times New Roman"/>
                <a:cs typeface="Times New Roman"/>
                <a:sym typeface="Times New Roman"/>
              </a:rPr>
              <a:t>Motivation</a:t>
            </a:r>
            <a:r>
              <a:rPr lang="en-AU" sz="36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Times New Roman"/>
              <a:buChar char="•"/>
            </a:pPr>
            <a:r>
              <a:rPr lang="en-AU" sz="1800">
                <a:latin typeface="Times New Roman"/>
                <a:ea typeface="Times New Roman"/>
                <a:cs typeface="Times New Roman"/>
                <a:sym typeface="Times New Roman"/>
              </a:rPr>
              <a:t>To investigate whether COVID-19 has impacted single touch payroll in Victoria, Queensland and Western Australia.</a:t>
            </a: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AU" sz="1800">
                <a:latin typeface="Times New Roman"/>
                <a:ea typeface="Times New Roman"/>
                <a:cs typeface="Times New Roman"/>
                <a:sym typeface="Times New Roman"/>
              </a:rPr>
              <a:t>Questions :</a:t>
            </a:r>
            <a:endParaRPr sz="1800">
              <a:latin typeface="Times New Roman"/>
              <a:ea typeface="Times New Roman"/>
              <a:cs typeface="Times New Roman"/>
              <a:sym typeface="Times New Roman"/>
            </a:endParaRPr>
          </a:p>
          <a:p>
            <a:pPr marL="457200" lvl="0" indent="-342900" algn="l" rtl="0">
              <a:lnSpc>
                <a:spcPct val="115000"/>
              </a:lnSpc>
              <a:spcBef>
                <a:spcPts val="1000"/>
              </a:spcBef>
              <a:spcAft>
                <a:spcPts val="0"/>
              </a:spcAft>
              <a:buSzPts val="1800"/>
              <a:buFont typeface="Times New Roman"/>
              <a:buAutoNum type="arabicPeriod"/>
            </a:pPr>
            <a:r>
              <a:rPr lang="en-AU" sz="1800">
                <a:latin typeface="Times New Roman"/>
                <a:ea typeface="Times New Roman"/>
                <a:cs typeface="Times New Roman"/>
                <a:sym typeface="Times New Roman"/>
              </a:rPr>
              <a:t>Has COVID-19 cases and resulting restrictions reduced single touch payroll index in Victoria?</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AutoNum type="arabicPeriod"/>
            </a:pPr>
            <a:r>
              <a:rPr lang="en-AU" sz="1800">
                <a:solidFill>
                  <a:srgbClr val="FFFFFF"/>
                </a:solidFill>
                <a:latin typeface="Times New Roman"/>
                <a:ea typeface="Times New Roman"/>
                <a:cs typeface="Times New Roman"/>
                <a:sym typeface="Times New Roman"/>
              </a:rPr>
              <a:t>How does Victoria compare to Western Australia and Queensland where the impact of COVID-19 and resulting restrictions were not as severe?</a:t>
            </a: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AutoNum type="arabicPeriod"/>
            </a:pPr>
            <a:r>
              <a:rPr lang="en-AU" sz="1800">
                <a:latin typeface="Times New Roman"/>
                <a:ea typeface="Times New Roman"/>
                <a:cs typeface="Times New Roman"/>
                <a:sym typeface="Times New Roman"/>
              </a:rPr>
              <a:t>Has COVID-19 impacted the single touch payroll index for the accommodation and food services industry in Victoria?</a:t>
            </a: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AU" sz="1800">
                <a:latin typeface="Times New Roman"/>
                <a:ea typeface="Times New Roman"/>
                <a:cs typeface="Times New Roman"/>
                <a:sym typeface="Times New Roman"/>
              </a:rPr>
              <a:t>Data :</a:t>
            </a:r>
            <a:endParaRPr sz="1800">
              <a:latin typeface="Times New Roman"/>
              <a:ea typeface="Times New Roman"/>
              <a:cs typeface="Times New Roman"/>
              <a:sym typeface="Times New Roman"/>
            </a:endParaRPr>
          </a:p>
          <a:p>
            <a:pPr marL="457200" lvl="0" indent="-342900" algn="l" rtl="0">
              <a:lnSpc>
                <a:spcPct val="115000"/>
              </a:lnSpc>
              <a:spcBef>
                <a:spcPts val="1000"/>
              </a:spcBef>
              <a:spcAft>
                <a:spcPts val="0"/>
              </a:spcAft>
              <a:buSzPts val="1800"/>
              <a:buFont typeface="Times New Roman"/>
              <a:buChar char="-"/>
            </a:pPr>
            <a:r>
              <a:rPr lang="en-AU" sz="1800">
                <a:latin typeface="Times New Roman"/>
                <a:ea typeface="Times New Roman"/>
                <a:cs typeface="Times New Roman"/>
                <a:sym typeface="Times New Roman"/>
              </a:rPr>
              <a:t>Single touch payroll index data sourced from ABS website. ATO receives information from businesses with Single Touch Payroll (STP) via accounting software. Provides estimates of weekly payroll jobs and wages for assessing economic impact of COVID-19.</a:t>
            </a:r>
            <a:endParaRPr sz="1800">
              <a:solidFill>
                <a:srgbClr val="D1D2D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AU" sz="1800">
                <a:solidFill>
                  <a:srgbClr val="D1D2D3"/>
                </a:solidFill>
                <a:latin typeface="Times New Roman"/>
                <a:ea typeface="Times New Roman"/>
                <a:cs typeface="Times New Roman"/>
                <a:sym typeface="Times New Roman"/>
              </a:rPr>
              <a:t>COVID-19 API data: </a:t>
            </a:r>
            <a:r>
              <a:rPr lang="en-AU" sz="1800" u="sng">
                <a:solidFill>
                  <a:schemeClr val="hlink"/>
                </a:solidFill>
                <a:latin typeface="Times New Roman"/>
                <a:ea typeface="Times New Roman"/>
                <a:cs typeface="Times New Roman"/>
                <a:sym typeface="Times New Roman"/>
                <a:hlinkClick r:id="rId3"/>
              </a:rPr>
              <a:t>https://covid19api.com/</a:t>
            </a:r>
            <a:r>
              <a:rPr lang="en-AU" sz="1800">
                <a:latin typeface="Times New Roman"/>
                <a:ea typeface="Times New Roman"/>
                <a:cs typeface="Times New Roman"/>
                <a:sym typeface="Times New Roman"/>
              </a:rPr>
              <a:t> and DHHS website.</a:t>
            </a: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685800" y="1456700"/>
            <a:ext cx="10820400" cy="53049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AU" sz="1800">
                <a:latin typeface="Times New Roman"/>
                <a:ea typeface="Times New Roman"/>
                <a:cs typeface="Times New Roman"/>
                <a:sym typeface="Times New Roman"/>
              </a:rPr>
              <a:t>Single touch payroll data:</a:t>
            </a:r>
            <a:endParaRPr sz="1800">
              <a:latin typeface="Times New Roman"/>
              <a:ea typeface="Times New Roman"/>
              <a:cs typeface="Times New Roman"/>
              <a:sym typeface="Times New Roman"/>
            </a:endParaRPr>
          </a:p>
          <a:p>
            <a:pPr marL="914400" lvl="1" indent="-342900" algn="l" rtl="0">
              <a:lnSpc>
                <a:spcPct val="115000"/>
              </a:lnSpc>
              <a:spcBef>
                <a:spcPts val="500"/>
              </a:spcBef>
              <a:spcAft>
                <a:spcPts val="0"/>
              </a:spcAft>
              <a:buSzPts val="1800"/>
              <a:buFont typeface="Times New Roman"/>
              <a:buChar char="•"/>
            </a:pPr>
            <a:r>
              <a:rPr lang="en-AU" sz="1800">
                <a:latin typeface="Times New Roman"/>
                <a:ea typeface="Times New Roman"/>
                <a:cs typeface="Times New Roman"/>
                <a:sym typeface="Times New Roman"/>
              </a:rPr>
              <a:t>Renamed variables and columns</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pd.to_numeric() - change strings to floats</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Transpose dataframe</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NaN values removed</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.Loc to filter data </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Drop rows not in date range</a:t>
            </a:r>
            <a:endParaRPr sz="1800">
              <a:latin typeface="Times New Roman"/>
              <a:ea typeface="Times New Roman"/>
              <a:cs typeface="Times New Roman"/>
              <a:sym typeface="Times New Roman"/>
            </a:endParaRPr>
          </a:p>
          <a:p>
            <a:pPr marL="914400" lvl="0" indent="0" algn="l" rtl="0">
              <a:lnSpc>
                <a:spcPct val="115000"/>
              </a:lnSpc>
              <a:spcBef>
                <a:spcPts val="1000"/>
              </a:spcBef>
              <a:spcAft>
                <a:spcPts val="0"/>
              </a:spcAft>
              <a:buNone/>
            </a:pP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AU" sz="1800">
                <a:latin typeface="Times New Roman"/>
                <a:ea typeface="Times New Roman"/>
                <a:cs typeface="Times New Roman"/>
                <a:sym typeface="Times New Roman"/>
              </a:rPr>
              <a:t>COVID-19 data:</a:t>
            </a:r>
            <a:endParaRPr sz="1800">
              <a:latin typeface="Times New Roman"/>
              <a:ea typeface="Times New Roman"/>
              <a:cs typeface="Times New Roman"/>
              <a:sym typeface="Times New Roman"/>
            </a:endParaRPr>
          </a:p>
          <a:p>
            <a:pPr marL="914400" lvl="1" indent="-342900" algn="l" rtl="0">
              <a:lnSpc>
                <a:spcPct val="115000"/>
              </a:lnSpc>
              <a:spcBef>
                <a:spcPts val="500"/>
              </a:spcBef>
              <a:spcAft>
                <a:spcPts val="0"/>
              </a:spcAft>
              <a:buSzPts val="1800"/>
              <a:buFont typeface="Times New Roman"/>
              <a:buChar char="•"/>
            </a:pPr>
            <a:r>
              <a:rPr lang="en-AU" sz="1800">
                <a:latin typeface="Times New Roman"/>
                <a:ea typeface="Times New Roman"/>
                <a:cs typeface="Times New Roman"/>
                <a:sym typeface="Times New Roman"/>
              </a:rPr>
              <a:t>used list comprehension on json response of API request to get active cases by state for Australia</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Dates to datetime format</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Used while loop to set time period, set conditions on df,  calculated mean of average active cases for each week within the time period. Used timedelta(days=7) to move the start and end week dates to the next week ending period.</a:t>
            </a: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8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56" name="Google Shape;156;p21"/>
          <p:cNvSpPr txBox="1"/>
          <p:nvPr/>
        </p:nvSpPr>
        <p:spPr>
          <a:xfrm>
            <a:off x="2015375" y="575025"/>
            <a:ext cx="8377200" cy="781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AU" sz="3700">
                <a:solidFill>
                  <a:schemeClr val="lt1"/>
                </a:solidFill>
                <a:latin typeface="Times New Roman"/>
                <a:ea typeface="Times New Roman"/>
                <a:cs typeface="Times New Roman"/>
                <a:sym typeface="Times New Roman"/>
              </a:rPr>
              <a:t>Exploration and clean-up process</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1222375" y="224948"/>
            <a:ext cx="8610600" cy="129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AU" sz="3700">
                <a:latin typeface="Times New Roman"/>
                <a:ea typeface="Times New Roman"/>
                <a:cs typeface="Times New Roman"/>
                <a:sym typeface="Times New Roman"/>
              </a:rPr>
              <a:t>Analysis</a:t>
            </a:r>
            <a:endParaRPr sz="3700">
              <a:latin typeface="Times New Roman"/>
              <a:ea typeface="Times New Roman"/>
              <a:cs typeface="Times New Roman"/>
              <a:sym typeface="Times New Roman"/>
            </a:endParaRPr>
          </a:p>
        </p:txBody>
      </p:sp>
      <p:sp>
        <p:nvSpPr>
          <p:cNvPr id="162" name="Google Shape;162;p22"/>
          <p:cNvSpPr txBox="1">
            <a:spLocks noGrp="1"/>
          </p:cNvSpPr>
          <p:nvPr>
            <p:ph type="body" idx="1"/>
          </p:nvPr>
        </p:nvSpPr>
        <p:spPr>
          <a:xfrm>
            <a:off x="471075" y="2504513"/>
            <a:ext cx="5687700" cy="2700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Font typeface="Times New Roman"/>
              <a:buChar char="•"/>
            </a:pPr>
            <a:r>
              <a:rPr lang="en-AU" sz="1800" dirty="0">
                <a:latin typeface="Times New Roman"/>
                <a:ea typeface="Times New Roman"/>
                <a:cs typeface="Times New Roman"/>
                <a:sym typeface="Times New Roman"/>
              </a:rPr>
              <a:t>Single touch payroll indexed to week ending 14 March 2020, by gender for Australia.</a:t>
            </a:r>
            <a:endParaRPr sz="1800"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Time series analysis of % change in mean of COVID-19 active cases, and single touch payroll index, for weeks ending 14 March to 5 September.</a:t>
            </a:r>
            <a:endParaRPr sz="1800"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Scatterplots and linear regressions</a:t>
            </a:r>
            <a:endParaRPr sz="1800" dirty="0">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800" dirty="0">
              <a:latin typeface="Times New Roman"/>
              <a:ea typeface="Times New Roman"/>
              <a:cs typeface="Times New Roman"/>
              <a:sym typeface="Times New Roman"/>
            </a:endParaRPr>
          </a:p>
        </p:txBody>
      </p:sp>
      <p:pic>
        <p:nvPicPr>
          <p:cNvPr id="163" name="Google Shape;163;p22"/>
          <p:cNvPicPr preferRelativeResize="0"/>
          <p:nvPr/>
        </p:nvPicPr>
        <p:blipFill>
          <a:blip r:embed="rId3">
            <a:alphaModFix/>
          </a:blip>
          <a:stretch>
            <a:fillRect/>
          </a:stretch>
        </p:blipFill>
        <p:spPr>
          <a:xfrm>
            <a:off x="6515625" y="1715100"/>
            <a:ext cx="5219151" cy="4655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101000" y="512300"/>
            <a:ext cx="3990000" cy="129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AU" sz="3700">
                <a:latin typeface="Times New Roman"/>
                <a:ea typeface="Times New Roman"/>
                <a:cs typeface="Times New Roman"/>
                <a:sym typeface="Times New Roman"/>
              </a:rPr>
              <a:t>Victoria</a:t>
            </a:r>
            <a:endParaRPr sz="3700">
              <a:latin typeface="Times New Roman"/>
              <a:ea typeface="Times New Roman"/>
              <a:cs typeface="Times New Roman"/>
              <a:sym typeface="Times New Roman"/>
            </a:endParaRPr>
          </a:p>
        </p:txBody>
      </p:sp>
      <p:pic>
        <p:nvPicPr>
          <p:cNvPr id="169" name="Google Shape;169;p23"/>
          <p:cNvPicPr preferRelativeResize="0"/>
          <p:nvPr/>
        </p:nvPicPr>
        <p:blipFill>
          <a:blip r:embed="rId3">
            <a:alphaModFix/>
          </a:blip>
          <a:stretch>
            <a:fillRect/>
          </a:stretch>
        </p:blipFill>
        <p:spPr>
          <a:xfrm>
            <a:off x="437425" y="1995050"/>
            <a:ext cx="5507550" cy="3671700"/>
          </a:xfrm>
          <a:prstGeom prst="rect">
            <a:avLst/>
          </a:prstGeom>
          <a:noFill/>
          <a:ln>
            <a:noFill/>
          </a:ln>
        </p:spPr>
      </p:pic>
      <p:pic>
        <p:nvPicPr>
          <p:cNvPr id="170" name="Google Shape;170;p23"/>
          <p:cNvPicPr preferRelativeResize="0"/>
          <p:nvPr/>
        </p:nvPicPr>
        <p:blipFill>
          <a:blip r:embed="rId4">
            <a:alphaModFix/>
          </a:blip>
          <a:stretch>
            <a:fillRect/>
          </a:stretch>
        </p:blipFill>
        <p:spPr>
          <a:xfrm>
            <a:off x="6248400" y="1995050"/>
            <a:ext cx="5507550" cy="36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947275" y="983475"/>
            <a:ext cx="4273200" cy="8352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AU" sz="3700">
                <a:solidFill>
                  <a:schemeClr val="lt1"/>
                </a:solidFill>
                <a:latin typeface="Times New Roman"/>
                <a:ea typeface="Times New Roman"/>
                <a:cs typeface="Times New Roman"/>
                <a:sym typeface="Times New Roman"/>
              </a:rPr>
              <a:t>Western Australia</a:t>
            </a:r>
            <a:endParaRPr sz="1900">
              <a:solidFill>
                <a:schemeClr val="lt1"/>
              </a:solidFill>
              <a:latin typeface="Times New Roman"/>
              <a:ea typeface="Times New Roman"/>
              <a:cs typeface="Times New Roman"/>
              <a:sym typeface="Times New Roman"/>
            </a:endParaRPr>
          </a:p>
        </p:txBody>
      </p:sp>
      <p:sp>
        <p:nvSpPr>
          <p:cNvPr id="176" name="Google Shape;176;p24"/>
          <p:cNvSpPr txBox="1"/>
          <p:nvPr/>
        </p:nvSpPr>
        <p:spPr>
          <a:xfrm>
            <a:off x="7376300" y="983475"/>
            <a:ext cx="3540300" cy="920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AU" sz="3700">
                <a:solidFill>
                  <a:schemeClr val="lt1"/>
                </a:solidFill>
                <a:latin typeface="Times New Roman"/>
                <a:ea typeface="Times New Roman"/>
                <a:cs typeface="Times New Roman"/>
                <a:sym typeface="Times New Roman"/>
              </a:rPr>
              <a:t>Queensland</a:t>
            </a:r>
            <a:endParaRPr sz="3400">
              <a:solidFill>
                <a:schemeClr val="lt1"/>
              </a:solidFill>
              <a:latin typeface="Times New Roman"/>
              <a:ea typeface="Times New Roman"/>
              <a:cs typeface="Times New Roman"/>
              <a:sym typeface="Times New Roman"/>
            </a:endParaRPr>
          </a:p>
        </p:txBody>
      </p:sp>
      <p:pic>
        <p:nvPicPr>
          <p:cNvPr id="177" name="Google Shape;177;p24"/>
          <p:cNvPicPr preferRelativeResize="0"/>
          <p:nvPr/>
        </p:nvPicPr>
        <p:blipFill>
          <a:blip r:embed="rId3">
            <a:alphaModFix/>
          </a:blip>
          <a:stretch>
            <a:fillRect/>
          </a:stretch>
        </p:blipFill>
        <p:spPr>
          <a:xfrm>
            <a:off x="6415100" y="2071263"/>
            <a:ext cx="5462700" cy="3641782"/>
          </a:xfrm>
          <a:prstGeom prst="rect">
            <a:avLst/>
          </a:prstGeom>
          <a:noFill/>
          <a:ln>
            <a:noFill/>
          </a:ln>
        </p:spPr>
      </p:pic>
      <p:pic>
        <p:nvPicPr>
          <p:cNvPr id="178" name="Google Shape;178;p24"/>
          <p:cNvPicPr preferRelativeResize="0"/>
          <p:nvPr/>
        </p:nvPicPr>
        <p:blipFill>
          <a:blip r:embed="rId4">
            <a:alphaModFix/>
          </a:blip>
          <a:stretch>
            <a:fillRect/>
          </a:stretch>
        </p:blipFill>
        <p:spPr>
          <a:xfrm>
            <a:off x="352525" y="2071238"/>
            <a:ext cx="5462700" cy="364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1790700" y="442398"/>
            <a:ext cx="8610600" cy="129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AU" sz="3700">
                <a:latin typeface="Times New Roman"/>
                <a:ea typeface="Times New Roman"/>
                <a:cs typeface="Times New Roman"/>
                <a:sym typeface="Times New Roman"/>
              </a:rPr>
              <a:t>Victoria - </a:t>
            </a:r>
            <a:endParaRPr sz="3700">
              <a:latin typeface="Times New Roman"/>
              <a:ea typeface="Times New Roman"/>
              <a:cs typeface="Times New Roman"/>
              <a:sym typeface="Times New Roman"/>
            </a:endParaRPr>
          </a:p>
          <a:p>
            <a:pPr marL="0" lvl="0" indent="0" algn="ctr" rtl="0">
              <a:spcBef>
                <a:spcPts val="0"/>
              </a:spcBef>
              <a:spcAft>
                <a:spcPts val="0"/>
              </a:spcAft>
              <a:buNone/>
            </a:pPr>
            <a:r>
              <a:rPr lang="en-AU" sz="3700">
                <a:latin typeface="Times New Roman"/>
                <a:ea typeface="Times New Roman"/>
                <a:cs typeface="Times New Roman"/>
                <a:sym typeface="Times New Roman"/>
              </a:rPr>
              <a:t>Accommodation &amp; Food services industry</a:t>
            </a:r>
            <a:endParaRPr sz="3700">
              <a:latin typeface="Times New Roman"/>
              <a:ea typeface="Times New Roman"/>
              <a:cs typeface="Times New Roman"/>
              <a:sym typeface="Times New Roman"/>
            </a:endParaRPr>
          </a:p>
        </p:txBody>
      </p:sp>
      <p:sp>
        <p:nvSpPr>
          <p:cNvPr id="184" name="Google Shape;184;p25"/>
          <p:cNvSpPr txBox="1"/>
          <p:nvPr/>
        </p:nvSpPr>
        <p:spPr>
          <a:xfrm>
            <a:off x="318550" y="1831675"/>
            <a:ext cx="6942300" cy="1653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Times New Roman"/>
              <a:buChar char="●"/>
            </a:pPr>
            <a:r>
              <a:rPr lang="en-AU" sz="1800">
                <a:solidFill>
                  <a:srgbClr val="FFFFFF"/>
                </a:solidFill>
                <a:latin typeface="Times New Roman"/>
                <a:ea typeface="Times New Roman"/>
                <a:cs typeface="Times New Roman"/>
                <a:sym typeface="Times New Roman"/>
              </a:rPr>
              <a:t>22 March : Prime minister announces stage 2 lockdown changes, which are progressively implemented</a:t>
            </a: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Char char="●"/>
            </a:pPr>
            <a:r>
              <a:rPr lang="en-AU" sz="1800">
                <a:solidFill>
                  <a:srgbClr val="FFFFFF"/>
                </a:solidFill>
                <a:latin typeface="Times New Roman"/>
                <a:ea typeface="Times New Roman"/>
                <a:cs typeface="Times New Roman"/>
                <a:sym typeface="Times New Roman"/>
              </a:rPr>
              <a:t>30 March : Prime minister announces Jobkeeper program</a:t>
            </a: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Char char="●"/>
            </a:pPr>
            <a:r>
              <a:rPr lang="en-AU" sz="1800">
                <a:solidFill>
                  <a:srgbClr val="FFFFFF"/>
                </a:solidFill>
                <a:latin typeface="Times New Roman"/>
                <a:ea typeface="Times New Roman"/>
                <a:cs typeface="Times New Roman"/>
                <a:sym typeface="Times New Roman"/>
              </a:rPr>
              <a:t>5 August : Stage 4 restrictions in metropolitan Melbourne and stage 3 restrictions in regional Victoria commence</a:t>
            </a: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FFFFFF"/>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endParaRPr sz="1800" b="1">
              <a:solidFill>
                <a:srgbClr val="FF00FF"/>
              </a:solidFill>
              <a:latin typeface="Times New Roman"/>
              <a:ea typeface="Times New Roman"/>
              <a:cs typeface="Times New Roman"/>
              <a:sym typeface="Times New Roman"/>
            </a:endParaRPr>
          </a:p>
        </p:txBody>
      </p:sp>
      <p:pic>
        <p:nvPicPr>
          <p:cNvPr id="185" name="Google Shape;185;p25"/>
          <p:cNvPicPr preferRelativeResize="0"/>
          <p:nvPr/>
        </p:nvPicPr>
        <p:blipFill rotWithShape="1">
          <a:blip r:embed="rId3">
            <a:alphaModFix/>
          </a:blip>
          <a:srcRect r="1205"/>
          <a:stretch/>
        </p:blipFill>
        <p:spPr>
          <a:xfrm>
            <a:off x="4155775" y="3870675"/>
            <a:ext cx="3573624" cy="2411400"/>
          </a:xfrm>
          <a:prstGeom prst="rect">
            <a:avLst/>
          </a:prstGeom>
          <a:noFill/>
          <a:ln>
            <a:noFill/>
          </a:ln>
        </p:spPr>
      </p:pic>
      <p:pic>
        <p:nvPicPr>
          <p:cNvPr id="186" name="Google Shape;186;p25"/>
          <p:cNvPicPr preferRelativeResize="0"/>
          <p:nvPr/>
        </p:nvPicPr>
        <p:blipFill>
          <a:blip r:embed="rId4">
            <a:alphaModFix/>
          </a:blip>
          <a:stretch>
            <a:fillRect/>
          </a:stretch>
        </p:blipFill>
        <p:spPr>
          <a:xfrm>
            <a:off x="7866625" y="2133600"/>
            <a:ext cx="4148474" cy="4148474"/>
          </a:xfrm>
          <a:prstGeom prst="rect">
            <a:avLst/>
          </a:prstGeom>
          <a:noFill/>
          <a:ln>
            <a:noFill/>
          </a:ln>
        </p:spPr>
      </p:pic>
      <p:pic>
        <p:nvPicPr>
          <p:cNvPr id="187" name="Google Shape;187;p25"/>
          <p:cNvPicPr preferRelativeResize="0"/>
          <p:nvPr/>
        </p:nvPicPr>
        <p:blipFill>
          <a:blip r:embed="rId5">
            <a:alphaModFix/>
          </a:blip>
          <a:stretch>
            <a:fillRect/>
          </a:stretch>
        </p:blipFill>
        <p:spPr>
          <a:xfrm>
            <a:off x="353300" y="3870675"/>
            <a:ext cx="3617125" cy="241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body" idx="1"/>
          </p:nvPr>
        </p:nvSpPr>
        <p:spPr>
          <a:xfrm>
            <a:off x="685800" y="231175"/>
            <a:ext cx="10850700" cy="59877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endParaRPr sz="3600" dirty="0">
              <a:latin typeface="Times New Roman"/>
              <a:ea typeface="Times New Roman"/>
              <a:cs typeface="Times New Roman"/>
              <a:sym typeface="Times New Roman"/>
            </a:endParaRPr>
          </a:p>
          <a:p>
            <a:pPr marL="0" lvl="0" indent="0" algn="ctr" rtl="0">
              <a:spcBef>
                <a:spcPts val="0"/>
              </a:spcBef>
              <a:spcAft>
                <a:spcPts val="0"/>
              </a:spcAft>
              <a:buNone/>
            </a:pPr>
            <a:r>
              <a:rPr lang="en-AU" sz="3600" dirty="0">
                <a:latin typeface="Times New Roman"/>
                <a:ea typeface="Times New Roman"/>
                <a:cs typeface="Times New Roman"/>
                <a:sym typeface="Times New Roman"/>
              </a:rPr>
              <a:t>Discussion</a:t>
            </a:r>
            <a:endParaRPr sz="3600" dirty="0">
              <a:latin typeface="Times New Roman"/>
              <a:ea typeface="Times New Roman"/>
              <a:cs typeface="Times New Roman"/>
              <a:sym typeface="Times New Roman"/>
            </a:endParaRPr>
          </a:p>
          <a:p>
            <a:pPr marL="0" lvl="0" indent="0" algn="ctr" rtl="0">
              <a:spcBef>
                <a:spcPts val="0"/>
              </a:spcBef>
              <a:spcAft>
                <a:spcPts val="0"/>
              </a:spcAft>
              <a:buNone/>
            </a:pPr>
            <a:endParaRPr sz="3600" dirty="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AU" sz="1800" dirty="0">
                <a:latin typeface="Times New Roman"/>
                <a:ea typeface="Times New Roman"/>
                <a:cs typeface="Times New Roman"/>
                <a:sym typeface="Times New Roman"/>
              </a:rPr>
              <a:t>No relationship found between COVID-19 and single touch payroll for Vic, WA and Queensland</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No relationship found between the STP accommodation and food industry index and COVID-19 cases. Time series showed some similar fluctuations between the variables.</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Possible reasons for no relationship:</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Data was heavily aggregated - payroll data was indexed to the week ending 14 March 2020. Could not access raw payroll data</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STP system was introduced in July 2018 and is a relatively new method of reporting tax and superannuation information</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Not all jobs and wages within the Australian labour market are captured within STP system</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err="1">
                <a:latin typeface="Times New Roman"/>
                <a:ea typeface="Times New Roman"/>
                <a:cs typeface="Times New Roman"/>
                <a:sym typeface="Times New Roman"/>
              </a:rPr>
              <a:t>JobKeeper</a:t>
            </a:r>
            <a:r>
              <a:rPr lang="en-AU" sz="1800" dirty="0">
                <a:latin typeface="Times New Roman"/>
                <a:ea typeface="Times New Roman"/>
                <a:cs typeface="Times New Roman"/>
                <a:sym typeface="Times New Roman"/>
              </a:rPr>
              <a:t> - Government policy to buffer economic impact of COVID-19</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Technology allowed people to work from home</a:t>
            </a:r>
            <a:endParaRPr sz="1800" dirty="0">
              <a:latin typeface="Times New Roman"/>
              <a:ea typeface="Times New Roman"/>
              <a:cs typeface="Times New Roman"/>
              <a:sym typeface="Times New Roman"/>
            </a:endParaRPr>
          </a:p>
          <a:p>
            <a:pPr marL="914400" lvl="1" indent="-342900" algn="just" rtl="0">
              <a:lnSpc>
                <a:spcPct val="115000"/>
              </a:lnSpc>
              <a:spcBef>
                <a:spcPts val="0"/>
              </a:spcBef>
              <a:spcAft>
                <a:spcPts val="0"/>
              </a:spcAft>
              <a:buSzPts val="1800"/>
              <a:buFont typeface="Times New Roman"/>
              <a:buChar char="•"/>
            </a:pPr>
            <a:r>
              <a:rPr lang="en-AU" sz="1800" dirty="0">
                <a:latin typeface="Times New Roman"/>
                <a:ea typeface="Times New Roman"/>
                <a:cs typeface="Times New Roman"/>
                <a:sym typeface="Times New Roman"/>
              </a:rPr>
              <a:t>Restrictions allowed food service industry to continue to operate through takeaway</a:t>
            </a:r>
            <a:endParaRPr sz="1800" dirty="0">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sz="18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body" idx="1"/>
          </p:nvPr>
        </p:nvSpPr>
        <p:spPr>
          <a:xfrm>
            <a:off x="685800" y="286200"/>
            <a:ext cx="11015700" cy="6274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None/>
            </a:pPr>
            <a:endParaRPr sz="36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None/>
            </a:pPr>
            <a:r>
              <a:rPr lang="en-AU" sz="3700">
                <a:latin typeface="Times New Roman"/>
                <a:ea typeface="Times New Roman"/>
                <a:cs typeface="Times New Roman"/>
                <a:sym typeface="Times New Roman"/>
              </a:rPr>
              <a:t>Post-mortem</a:t>
            </a:r>
            <a:endParaRPr sz="37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None/>
            </a:pPr>
            <a:r>
              <a:rPr lang="en-AU" sz="1800">
                <a:latin typeface="Times New Roman"/>
                <a:ea typeface="Times New Roman"/>
                <a:cs typeface="Times New Roman"/>
                <a:sym typeface="Times New Roman"/>
              </a:rPr>
              <a:t>Difficulties that arose :</a:t>
            </a:r>
            <a:endParaRPr sz="1800">
              <a:latin typeface="Times New Roman"/>
              <a:ea typeface="Times New Roman"/>
              <a:cs typeface="Times New Roman"/>
              <a:sym typeface="Times New Roman"/>
            </a:endParaRPr>
          </a:p>
          <a:p>
            <a:pPr marL="457200" lvl="0" indent="-317500" algn="l" rtl="0">
              <a:lnSpc>
                <a:spcPct val="115000"/>
              </a:lnSpc>
              <a:spcBef>
                <a:spcPts val="1000"/>
              </a:spcBef>
              <a:spcAft>
                <a:spcPts val="0"/>
              </a:spcAft>
              <a:buSzPts val="1400"/>
              <a:buFont typeface="Times New Roman"/>
              <a:buChar char="•"/>
            </a:pPr>
            <a:r>
              <a:rPr lang="en-AU" sz="1800">
                <a:latin typeface="Times New Roman"/>
                <a:ea typeface="Times New Roman"/>
                <a:cs typeface="Times New Roman"/>
                <a:sym typeface="Times New Roman"/>
              </a:rPr>
              <a:t>Getting the COVID-19 data aggregated for the same weeks as the single touch payroll data</a:t>
            </a: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None/>
            </a:pPr>
            <a:endParaRPr sz="180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None/>
            </a:pPr>
            <a:r>
              <a:rPr lang="en-AU" sz="1800">
                <a:latin typeface="Times New Roman"/>
                <a:ea typeface="Times New Roman"/>
                <a:cs typeface="Times New Roman"/>
                <a:sym typeface="Times New Roman"/>
              </a:rPr>
              <a:t>Questions that arose which we didn’t have time to answer :</a:t>
            </a:r>
            <a:endParaRPr sz="1800">
              <a:latin typeface="Times New Roman"/>
              <a:ea typeface="Times New Roman"/>
              <a:cs typeface="Times New Roman"/>
              <a:sym typeface="Times New Roman"/>
            </a:endParaRPr>
          </a:p>
          <a:p>
            <a:pPr marL="457200" lvl="0" indent="-317500" algn="l" rtl="0">
              <a:lnSpc>
                <a:spcPct val="115000"/>
              </a:lnSpc>
              <a:spcBef>
                <a:spcPts val="1000"/>
              </a:spcBef>
              <a:spcAft>
                <a:spcPts val="0"/>
              </a:spcAft>
              <a:buSzPts val="1400"/>
              <a:buFont typeface="Times New Roman"/>
              <a:buChar char="•"/>
            </a:pPr>
            <a:r>
              <a:rPr lang="en-AU" sz="1800">
                <a:latin typeface="Times New Roman"/>
                <a:ea typeface="Times New Roman"/>
                <a:cs typeface="Times New Roman"/>
                <a:sym typeface="Times New Roman"/>
              </a:rPr>
              <a:t>Comparing other industries such as retail</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Relationship with other labour force statistics such as employment</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The number of payroll jobs is not the same as the number of employed people in </a:t>
            </a:r>
            <a:r>
              <a:rPr lang="en-AU" sz="1800">
                <a:solidFill>
                  <a:srgbClr val="FFFFFF"/>
                </a:solidFill>
                <a:latin typeface="Times New Roman"/>
                <a:ea typeface="Times New Roman"/>
                <a:cs typeface="Times New Roman"/>
                <a:sym typeface="Times New Roman"/>
              </a:rPr>
              <a:t>labour force statistics</a:t>
            </a:r>
            <a:r>
              <a:rPr lang="en-AU"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Prior to the COVID-19 period, Australia showed that around 6% of employed people worked multiple jobs at the same time. </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Each payroll job is counted separately in single touch payroll, however people have multiple job holdings</a:t>
            </a:r>
            <a:endParaRPr sz="1800">
              <a:latin typeface="Times New Roman"/>
              <a:ea typeface="Times New Roman"/>
              <a:cs typeface="Times New Roman"/>
              <a:sym typeface="Times New Roman"/>
            </a:endParaRPr>
          </a:p>
          <a:p>
            <a:pPr marL="914400" lvl="1" indent="-342900" algn="l" rtl="0">
              <a:lnSpc>
                <a:spcPct val="115000"/>
              </a:lnSpc>
              <a:spcBef>
                <a:spcPts val="0"/>
              </a:spcBef>
              <a:spcAft>
                <a:spcPts val="0"/>
              </a:spcAft>
              <a:buSzPts val="1800"/>
              <a:buFont typeface="Times New Roman"/>
              <a:buChar char="•"/>
            </a:pPr>
            <a:r>
              <a:rPr lang="en-AU" sz="1800">
                <a:latin typeface="Times New Roman"/>
                <a:ea typeface="Times New Roman"/>
                <a:cs typeface="Times New Roman"/>
                <a:sym typeface="Times New Roman"/>
              </a:rPr>
              <a:t>Analysis of secondary job holdings may provide further insight into how these data may relate to person based measures in labour force statistics.</a:t>
            </a:r>
            <a:endParaRPr sz="3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None/>
            </a:pP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632</Words>
  <Application>Microsoft Office PowerPoint</Application>
  <PresentationFormat>Widescreen</PresentationFormat>
  <Paragraphs>61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Century Gothic</vt:lpstr>
      <vt:lpstr>Vapor Trail</vt:lpstr>
      <vt:lpstr>HAS COVID-19 IMPACTED THE AUSTRALIAN ECONOMY: AN ANALYSIS OF SINGLE TOUCH PAYROLL INDEX </vt:lpstr>
      <vt:lpstr>PowerPoint Presentation</vt:lpstr>
      <vt:lpstr>PowerPoint Presentation</vt:lpstr>
      <vt:lpstr>Analysis</vt:lpstr>
      <vt:lpstr>Victoria</vt:lpstr>
      <vt:lpstr>PowerPoint Presentation</vt:lpstr>
      <vt:lpstr>Victoria -  Accommodation &amp; Food services industry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 COVID-19 IMPACTED THE AUSTRALIAN ECONOMY: AN ANALYSIS OF SINGLE TOUCH PAYROLL INDEX </dc:title>
  <dc:creator>Alison Beer</dc:creator>
  <cp:lastModifiedBy>Alison Beer</cp:lastModifiedBy>
  <cp:revision>2</cp:revision>
  <dcterms:modified xsi:type="dcterms:W3CDTF">2020-10-10T01:55:02Z</dcterms:modified>
</cp:coreProperties>
</file>