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64" r:id="rId3"/>
    <p:sldId id="262" r:id="rId4"/>
    <p:sldId id="312" r:id="rId5"/>
    <p:sldId id="313" r:id="rId6"/>
    <p:sldId id="260" r:id="rId7"/>
    <p:sldId id="265" r:id="rId8"/>
    <p:sldId id="267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Black" panose="00000A00000000000000" pitchFamily="2" charset="0"/>
      <p:bold r:id="rId21"/>
      <p:boldItalic r:id="rId22"/>
    </p:embeddedFont>
    <p:embeddedFont>
      <p:font typeface="Poppins ExtraBold" panose="020B0502040204020203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7E517F-3971-453F-ABA2-12FFB0E33E64}">
  <a:tblStyle styleId="{2C7E517F-3971-453F-ABA2-12FFB0E33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EEB69E-11A3-4040-8909-8D29D48915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5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98A6879C-DA39-3594-83DA-BA60FB09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5A6A8BBB-FACC-369E-7CA9-921629AFE1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785A8E1E-8A23-D26B-5997-32EEE6BC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98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DBA847BD-FC15-9599-0C11-23CF13E7A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661DFA87-09CF-62B5-E973-2430EA29DC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AF5831E2-CD21-949B-4853-F834F63CD8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96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7721650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8" r:id="rId6"/>
    <p:sldLayoutId id="2147483669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Kenzy Younis, Ali Elrogbany, Ganatallah Ayman, Marwan Hamed</a:t>
            </a:r>
            <a:endParaRPr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Performance Analysis</a:t>
            </a:r>
            <a:endParaRPr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Understanding the Dataset</a:t>
            </a:r>
            <a:endParaRPr dirty="0"/>
          </a:p>
        </p:txBody>
      </p:sp>
      <p:sp>
        <p:nvSpPr>
          <p:cNvPr id="967" name="Google Shape;967;p44"/>
          <p:cNvSpPr txBox="1">
            <a:spLocks noGrp="1"/>
          </p:cNvSpPr>
          <p:nvPr>
            <p:ph type="subTitle" idx="1"/>
          </p:nvPr>
        </p:nvSpPr>
        <p:spPr>
          <a:xfrm>
            <a:off x="720000" y="2810325"/>
            <a:ext cx="2356241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Age, Gender, Ethnicity, Parental Education, </a:t>
            </a:r>
            <a:r>
              <a:rPr lang="en-GB" dirty="0" err="1"/>
              <a:t>StudentID</a:t>
            </a:r>
            <a:endParaRPr lang="en-GB" dirty="0"/>
          </a:p>
        </p:txBody>
      </p:sp>
      <p:sp>
        <p:nvSpPr>
          <p:cNvPr id="968" name="Google Shape;968;p44"/>
          <p:cNvSpPr txBox="1">
            <a:spLocks noGrp="1"/>
          </p:cNvSpPr>
          <p:nvPr>
            <p:ph type="subTitle" idx="2"/>
          </p:nvPr>
        </p:nvSpPr>
        <p:spPr>
          <a:xfrm>
            <a:off x="3370650" y="277290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GPA, Grade Class, Study Time, Absences</a:t>
            </a:r>
            <a:endParaRPr dirty="0"/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3"/>
          </p:nvPr>
        </p:nvSpPr>
        <p:spPr>
          <a:xfrm>
            <a:off x="5835575" y="2820313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Participation in Sports, Music, Tutoring, and Volunteering</a:t>
            </a:r>
            <a:endParaRPr dirty="0"/>
          </a:p>
        </p:txBody>
      </p:sp>
      <p:sp>
        <p:nvSpPr>
          <p:cNvPr id="970" name="Google Shape;970;p44"/>
          <p:cNvSpPr txBox="1">
            <a:spLocks noGrp="1"/>
          </p:cNvSpPr>
          <p:nvPr>
            <p:ph type="subTitle" idx="4"/>
          </p:nvPr>
        </p:nvSpPr>
        <p:spPr>
          <a:xfrm>
            <a:off x="785804" y="2067100"/>
            <a:ext cx="2356241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Demographics</a:t>
            </a:r>
            <a:endParaRPr dirty="0"/>
          </a:p>
        </p:txBody>
      </p:sp>
      <p:sp>
        <p:nvSpPr>
          <p:cNvPr id="971" name="Google Shape;971;p44"/>
          <p:cNvSpPr txBox="1">
            <a:spLocks noGrp="1"/>
          </p:cNvSpPr>
          <p:nvPr>
            <p:ph type="subTitle" idx="5"/>
          </p:nvPr>
        </p:nvSpPr>
        <p:spPr>
          <a:xfrm>
            <a:off x="3341058" y="2288625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Academic Performance</a:t>
            </a:r>
            <a:endParaRPr dirty="0"/>
          </a:p>
        </p:txBody>
      </p:sp>
      <p:sp>
        <p:nvSpPr>
          <p:cNvPr id="972" name="Google Shape;972;p44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35624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Extracurriculars</a:t>
            </a:r>
            <a:endParaRPr dirty="0"/>
          </a:p>
        </p:txBody>
      </p:sp>
      <p:sp>
        <p:nvSpPr>
          <p:cNvPr id="973" name="Google Shape;973;p44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4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4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4"/>
          <p:cNvSpPr/>
          <p:nvPr/>
        </p:nvSpPr>
        <p:spPr>
          <a:xfrm>
            <a:off x="1827313" y="1614075"/>
            <a:ext cx="341625" cy="339050"/>
          </a:xfrm>
          <a:custGeom>
            <a:avLst/>
            <a:gdLst/>
            <a:ahLst/>
            <a:cxnLst/>
            <a:rect l="l" t="t" r="r" b="b"/>
            <a:pathLst>
              <a:path w="13665" h="13562" extrusionOk="0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44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978" name="Google Shape;978;p44"/>
            <p:cNvSpPr/>
            <p:nvPr/>
          </p:nvSpPr>
          <p:spPr>
            <a:xfrm>
              <a:off x="5736025" y="2135725"/>
              <a:ext cx="157050" cy="139675"/>
            </a:xfrm>
            <a:custGeom>
              <a:avLst/>
              <a:gdLst/>
              <a:ahLst/>
              <a:cxnLst/>
              <a:rect l="l" t="t" r="r" b="b"/>
              <a:pathLst>
                <a:path w="6282" h="5587" extrusionOk="0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5553875" y="2172075"/>
              <a:ext cx="339200" cy="268325"/>
            </a:xfrm>
            <a:custGeom>
              <a:avLst/>
              <a:gdLst/>
              <a:ahLst/>
              <a:cxnLst/>
              <a:rect l="l" t="t" r="r" b="b"/>
              <a:pathLst>
                <a:path w="13568" h="10733" extrusionOk="0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44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981" name="Google Shape;981;p44"/>
            <p:cNvSpPr/>
            <p:nvPr/>
          </p:nvSpPr>
          <p:spPr>
            <a:xfrm>
              <a:off x="4026125" y="2118350"/>
              <a:ext cx="341675" cy="339075"/>
            </a:xfrm>
            <a:custGeom>
              <a:avLst/>
              <a:gdLst/>
              <a:ahLst/>
              <a:cxnLst/>
              <a:rect l="l" t="t" r="r" b="b"/>
              <a:pathLst>
                <a:path w="13667" h="13563" extrusionOk="0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4120550" y="2148750"/>
              <a:ext cx="53225" cy="212175"/>
            </a:xfrm>
            <a:custGeom>
              <a:avLst/>
              <a:gdLst/>
              <a:ahLst/>
              <a:cxnLst/>
              <a:rect l="l" t="t" r="r" b="b"/>
              <a:pathLst>
                <a:path w="2129" h="8487" extrusionOk="0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4200075" y="2188550"/>
              <a:ext cx="52950" cy="211850"/>
            </a:xfrm>
            <a:custGeom>
              <a:avLst/>
              <a:gdLst/>
              <a:ahLst/>
              <a:cxnLst/>
              <a:rect l="l" t="t" r="r" b="b"/>
              <a:pathLst>
                <a:path w="2118" h="8474" extrusionOk="0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4279575" y="2148750"/>
              <a:ext cx="52975" cy="172350"/>
            </a:xfrm>
            <a:custGeom>
              <a:avLst/>
              <a:gdLst/>
              <a:ahLst/>
              <a:cxnLst/>
              <a:rect l="l" t="t" r="r" b="b"/>
              <a:pathLst>
                <a:path w="2119" h="6894" extrusionOk="0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Exploratory Data Analysis (EDA)</a:t>
            </a:r>
            <a:endParaRPr dirty="0"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dirty="0"/>
              <a:t>GPA Distribution:</a:t>
            </a:r>
          </a:p>
          <a:p>
            <a:r>
              <a:rPr lang="en-GB" dirty="0"/>
              <a:t>Right-skewed, most students achieve GPAs between 2.5 and 3.0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dirty="0"/>
              <a:t>Key Insights:</a:t>
            </a:r>
          </a:p>
          <a:p>
            <a:r>
              <a:rPr lang="en-GB" dirty="0"/>
              <a:t>Most students are middle-performing</a:t>
            </a:r>
          </a:p>
          <a:p>
            <a:r>
              <a:rPr lang="en-GB" dirty="0"/>
              <a:t>Opportunity for improvement programs to most lower scoring students</a:t>
            </a:r>
          </a:p>
        </p:txBody>
      </p:sp>
      <p:pic>
        <p:nvPicPr>
          <p:cNvPr id="7" name="Picture Placeholder 6" descr="A graph of a distribution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DC05B96A-45DA-366E-DA8F-55E88A54C14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9084" r="9084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38689B55-440C-6F0C-2607-5271EDDC7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1A10F05A-EEB7-5674-8604-EF883095D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Exploratory Data Analysis (EDA)</a:t>
            </a:r>
            <a:endParaRPr dirty="0"/>
          </a:p>
        </p:txBody>
      </p:sp>
      <p:sp>
        <p:nvSpPr>
          <p:cNvPr id="947" name="Google Shape;947;p42">
            <a:extLst>
              <a:ext uri="{FF2B5EF4-FFF2-40B4-BE49-F238E27FC236}">
                <a16:creationId xmlns:a16="http://schemas.microsoft.com/office/drawing/2014/main" id="{4F9A5D70-EB0B-6011-766E-A9AD07BD04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dirty="0"/>
              <a:t>Absences vs. GPA: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dirty="0"/>
              <a:t>Key Insights:</a:t>
            </a:r>
          </a:p>
          <a:p>
            <a:r>
              <a:rPr lang="en-GB" dirty="0"/>
              <a:t>Fewer absences are strongly correlated with higher GPAs</a:t>
            </a:r>
          </a:p>
        </p:txBody>
      </p:sp>
      <p:pic>
        <p:nvPicPr>
          <p:cNvPr id="13" name="Picture Placeholder 12" descr="A graph with a line&#10;&#10;Description automatically generated">
            <a:extLst>
              <a:ext uri="{FF2B5EF4-FFF2-40B4-BE49-F238E27FC236}">
                <a16:creationId xmlns:a16="http://schemas.microsoft.com/office/drawing/2014/main" id="{3AF28D7C-EE5E-2A15-0D8B-4854A49763B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8932" r="8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904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318E5F5E-DEA0-89FB-E0B2-52E28B5D2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60DC4339-8CD0-9430-2ADF-242F8C60D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Exploratory Data Analysis (EDA)</a:t>
            </a:r>
            <a:endParaRPr dirty="0"/>
          </a:p>
        </p:txBody>
      </p:sp>
      <p:sp>
        <p:nvSpPr>
          <p:cNvPr id="947" name="Google Shape;947;p42">
            <a:extLst>
              <a:ext uri="{FF2B5EF4-FFF2-40B4-BE49-F238E27FC236}">
                <a16:creationId xmlns:a16="http://schemas.microsoft.com/office/drawing/2014/main" id="{5D4A5390-E350-5E53-31D0-9C87DB782E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dirty="0"/>
              <a:t>GPA vs. Study Time Weekly</a:t>
            </a:r>
          </a:p>
          <a:p>
            <a:pPr marL="152400" indent="0">
              <a:buNone/>
            </a:pPr>
            <a:r>
              <a:rPr lang="en-GB" dirty="0"/>
              <a:t>Key Insights:</a:t>
            </a:r>
          </a:p>
          <a:p>
            <a:r>
              <a:rPr lang="en-GB" dirty="0"/>
              <a:t>Students who studied more achieved higher GPAs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6AFC46B-E36A-E1B6-4260-4FC2852D3BA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476" b="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782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Insights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5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Regular attendance significantly increases GPA.</a:t>
            </a:r>
            <a:endParaRPr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key factor for academic success.</a:t>
            </a:r>
            <a:endParaRPr dirty="0"/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3"/>
          </p:nvPr>
        </p:nvSpPr>
        <p:spPr>
          <a:xfrm>
            <a:off x="3554472" y="332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Tutoring and music show the greatest positive impact.</a:t>
            </a:r>
            <a:endParaRPr dirty="0"/>
          </a:p>
        </p:txBody>
      </p:sp>
      <p:sp>
        <p:nvSpPr>
          <p:cNvPr id="993" name="Google Shape;993;p45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Attendance</a:t>
            </a:r>
            <a:endParaRPr dirty="0"/>
          </a:p>
        </p:txBody>
      </p:sp>
      <p:sp>
        <p:nvSpPr>
          <p:cNvPr id="994" name="Google Shape;994;p45"/>
          <p:cNvSpPr txBox="1">
            <a:spLocks noGrp="1"/>
          </p:cNvSpPr>
          <p:nvPr>
            <p:ph type="subTitle" idx="6"/>
          </p:nvPr>
        </p:nvSpPr>
        <p:spPr>
          <a:xfrm>
            <a:off x="3554472" y="30206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Extracurriculars</a:t>
            </a:r>
            <a:endParaRPr dirty="0"/>
          </a:p>
        </p:txBody>
      </p:sp>
      <p:sp>
        <p:nvSpPr>
          <p:cNvPr id="995" name="Google Shape;995;p45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Parental Support</a:t>
            </a:r>
            <a:endParaRPr dirty="0"/>
          </a:p>
        </p:txBody>
      </p:sp>
      <p:sp>
        <p:nvSpPr>
          <p:cNvPr id="997" name="Google Shape;99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Takeaways</a:t>
            </a:r>
          </a:p>
        </p:txBody>
      </p:sp>
      <p:sp>
        <p:nvSpPr>
          <p:cNvPr id="998" name="Google Shape;998;p45"/>
          <p:cNvSpPr/>
          <p:nvPr/>
        </p:nvSpPr>
        <p:spPr>
          <a:xfrm>
            <a:off x="1122122" y="14555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5"/>
          <p:cNvSpPr/>
          <p:nvPr/>
        </p:nvSpPr>
        <p:spPr>
          <a:xfrm>
            <a:off x="4643847" y="14555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2987468" y="30206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3101531" y="3158375"/>
            <a:ext cx="338875" cy="291550"/>
            <a:chOff x="4775850" y="2706275"/>
            <a:chExt cx="338875" cy="291550"/>
          </a:xfrm>
        </p:grpSpPr>
        <p:sp>
          <p:nvSpPr>
            <p:cNvPr id="1003" name="Google Shape;1003;p45"/>
            <p:cNvSpPr/>
            <p:nvPr/>
          </p:nvSpPr>
          <p:spPr>
            <a:xfrm>
              <a:off x="4775850" y="2706275"/>
              <a:ext cx="338875" cy="291550"/>
            </a:xfrm>
            <a:custGeom>
              <a:avLst/>
              <a:gdLst/>
              <a:ahLst/>
              <a:cxnLst/>
              <a:rect l="l" t="t" r="r" b="b"/>
              <a:pathLst>
                <a:path w="13555" h="11662" extrusionOk="0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4901650" y="2759550"/>
              <a:ext cx="59200" cy="59450"/>
            </a:xfrm>
            <a:custGeom>
              <a:avLst/>
              <a:gdLst/>
              <a:ahLst/>
              <a:cxnLst/>
              <a:rect l="l" t="t" r="r" b="b"/>
              <a:pathLst>
                <a:path w="2368" h="2378" extrusionOk="0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4811125" y="2786175"/>
              <a:ext cx="122750" cy="105425"/>
            </a:xfrm>
            <a:custGeom>
              <a:avLst/>
              <a:gdLst/>
              <a:ahLst/>
              <a:cxnLst/>
              <a:rect l="l" t="t" r="r" b="b"/>
              <a:pathLst>
                <a:path w="4910" h="4217" extrusionOk="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977750" y="2852175"/>
              <a:ext cx="84025" cy="39850"/>
            </a:xfrm>
            <a:custGeom>
              <a:avLst/>
              <a:gdLst/>
              <a:ahLst/>
              <a:cxnLst/>
              <a:rect l="l" t="t" r="r" b="b"/>
              <a:pathLst>
                <a:path w="3361" h="1594" extrusionOk="0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4975350" y="2821050"/>
              <a:ext cx="88175" cy="13225"/>
            </a:xfrm>
            <a:custGeom>
              <a:avLst/>
              <a:gdLst/>
              <a:ahLst/>
              <a:cxnLst/>
              <a:rect l="l" t="t" r="r" b="b"/>
              <a:pathLst>
                <a:path w="3527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4975350" y="2790675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4975350" y="2759550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5"/>
          <p:cNvSpPr/>
          <p:nvPr/>
        </p:nvSpPr>
        <p:spPr>
          <a:xfrm>
            <a:off x="1254647" y="1569613"/>
            <a:ext cx="301950" cy="338875"/>
          </a:xfrm>
          <a:custGeom>
            <a:avLst/>
            <a:gdLst/>
            <a:ahLst/>
            <a:cxnLst/>
            <a:rect l="l" t="t" r="r" b="b"/>
            <a:pathLst>
              <a:path w="12078" h="13555" extrusionOk="0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4754972" y="1569413"/>
            <a:ext cx="344750" cy="339275"/>
            <a:chOff x="4775850" y="1573475"/>
            <a:chExt cx="344750" cy="339275"/>
          </a:xfrm>
        </p:grpSpPr>
        <p:sp>
          <p:nvSpPr>
            <p:cNvPr id="1012" name="Google Shape;1012;p45"/>
            <p:cNvSpPr/>
            <p:nvPr/>
          </p:nvSpPr>
          <p:spPr>
            <a:xfrm>
              <a:off x="4775850" y="1573475"/>
              <a:ext cx="344750" cy="339275"/>
            </a:xfrm>
            <a:custGeom>
              <a:avLst/>
              <a:gdLst/>
              <a:ahLst/>
              <a:cxnLst/>
              <a:rect l="l" t="t" r="r" b="b"/>
              <a:pathLst>
                <a:path w="13790" h="13571" extrusionOk="0">
                  <a:moveTo>
                    <a:pt x="8714" y="843"/>
                  </a:moveTo>
                  <a:lnTo>
                    <a:pt x="10069" y="2201"/>
                  </a:lnTo>
                  <a:lnTo>
                    <a:pt x="8714" y="2201"/>
                  </a:lnTo>
                  <a:lnTo>
                    <a:pt x="8714" y="843"/>
                  </a:lnTo>
                  <a:close/>
                  <a:moveTo>
                    <a:pt x="11174" y="5587"/>
                  </a:moveTo>
                  <a:lnTo>
                    <a:pt x="11174" y="6971"/>
                  </a:lnTo>
                  <a:cubicBezTo>
                    <a:pt x="11174" y="7028"/>
                    <a:pt x="11187" y="7067"/>
                    <a:pt x="11217" y="7111"/>
                  </a:cubicBezTo>
                  <a:lnTo>
                    <a:pt x="11383" y="7373"/>
                  </a:lnTo>
                  <a:lnTo>
                    <a:pt x="9903" y="7373"/>
                  </a:lnTo>
                  <a:lnTo>
                    <a:pt x="10069" y="7111"/>
                  </a:lnTo>
                  <a:cubicBezTo>
                    <a:pt x="10095" y="7067"/>
                    <a:pt x="10108" y="7028"/>
                    <a:pt x="10108" y="6971"/>
                  </a:cubicBezTo>
                  <a:lnTo>
                    <a:pt x="10108" y="5587"/>
                  </a:lnTo>
                  <a:close/>
                  <a:moveTo>
                    <a:pt x="11715" y="7897"/>
                  </a:moveTo>
                  <a:cubicBezTo>
                    <a:pt x="11715" y="7911"/>
                    <a:pt x="12960" y="9862"/>
                    <a:pt x="12960" y="9862"/>
                  </a:cubicBezTo>
                  <a:cubicBezTo>
                    <a:pt x="13056" y="10002"/>
                    <a:pt x="13013" y="10125"/>
                    <a:pt x="12987" y="10181"/>
                  </a:cubicBezTo>
                  <a:cubicBezTo>
                    <a:pt x="12930" y="10277"/>
                    <a:pt x="12834" y="10334"/>
                    <a:pt x="12724" y="10334"/>
                  </a:cubicBezTo>
                  <a:lnTo>
                    <a:pt x="8562" y="10334"/>
                  </a:lnTo>
                  <a:cubicBezTo>
                    <a:pt x="8396" y="10334"/>
                    <a:pt x="8326" y="10221"/>
                    <a:pt x="8299" y="10168"/>
                  </a:cubicBezTo>
                  <a:cubicBezTo>
                    <a:pt x="8243" y="10055"/>
                    <a:pt x="8256" y="9945"/>
                    <a:pt x="8326" y="9849"/>
                  </a:cubicBezTo>
                  <a:cubicBezTo>
                    <a:pt x="8352" y="9806"/>
                    <a:pt x="9557" y="7940"/>
                    <a:pt x="9571" y="7897"/>
                  </a:cubicBezTo>
                  <a:close/>
                  <a:moveTo>
                    <a:pt x="8173" y="541"/>
                  </a:moveTo>
                  <a:lnTo>
                    <a:pt x="8173" y="2476"/>
                  </a:lnTo>
                  <a:cubicBezTo>
                    <a:pt x="8173" y="2616"/>
                    <a:pt x="8299" y="2739"/>
                    <a:pt x="8449" y="2739"/>
                  </a:cubicBezTo>
                  <a:lnTo>
                    <a:pt x="10374" y="2739"/>
                  </a:lnTo>
                  <a:lnTo>
                    <a:pt x="10374" y="5062"/>
                  </a:lnTo>
                  <a:lnTo>
                    <a:pt x="9584" y="5062"/>
                  </a:lnTo>
                  <a:cubicBezTo>
                    <a:pt x="9239" y="5076"/>
                    <a:pt x="9239" y="5574"/>
                    <a:pt x="9584" y="5587"/>
                  </a:cubicBezTo>
                  <a:lnTo>
                    <a:pt x="9584" y="6888"/>
                  </a:lnTo>
                  <a:lnTo>
                    <a:pt x="7898" y="9531"/>
                  </a:lnTo>
                  <a:cubicBezTo>
                    <a:pt x="7483" y="10055"/>
                    <a:pt x="7884" y="10872"/>
                    <a:pt x="8562" y="10872"/>
                  </a:cubicBezTo>
                  <a:lnTo>
                    <a:pt x="10374" y="10872"/>
                  </a:lnTo>
                  <a:lnTo>
                    <a:pt x="10374" y="11662"/>
                  </a:lnTo>
                  <a:lnTo>
                    <a:pt x="1909" y="11662"/>
                  </a:lnTo>
                  <a:lnTo>
                    <a:pt x="1909" y="541"/>
                  </a:lnTo>
                  <a:close/>
                  <a:moveTo>
                    <a:pt x="1368" y="1909"/>
                  </a:moveTo>
                  <a:lnTo>
                    <a:pt x="1368" y="11924"/>
                  </a:lnTo>
                  <a:cubicBezTo>
                    <a:pt x="1368" y="12077"/>
                    <a:pt x="1494" y="12186"/>
                    <a:pt x="1630" y="12186"/>
                  </a:cubicBezTo>
                  <a:lnTo>
                    <a:pt x="9003" y="12186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30" y="0"/>
                  </a:moveTo>
                  <a:cubicBezTo>
                    <a:pt x="1494" y="0"/>
                    <a:pt x="1368" y="126"/>
                    <a:pt x="1368" y="276"/>
                  </a:cubicBezTo>
                  <a:lnTo>
                    <a:pt x="1368" y="1384"/>
                  </a:lnTo>
                  <a:lnTo>
                    <a:pt x="263" y="1384"/>
                  </a:lnTo>
                  <a:cubicBezTo>
                    <a:pt x="110" y="1384"/>
                    <a:pt x="0" y="1507"/>
                    <a:pt x="0" y="1647"/>
                  </a:cubicBezTo>
                  <a:lnTo>
                    <a:pt x="0" y="13305"/>
                  </a:lnTo>
                  <a:cubicBezTo>
                    <a:pt x="0" y="13444"/>
                    <a:pt x="110" y="13570"/>
                    <a:pt x="263" y="13570"/>
                  </a:cubicBezTo>
                  <a:lnTo>
                    <a:pt x="9265" y="13570"/>
                  </a:lnTo>
                  <a:cubicBezTo>
                    <a:pt x="9405" y="13570"/>
                    <a:pt x="9528" y="13444"/>
                    <a:pt x="9528" y="13305"/>
                  </a:cubicBezTo>
                  <a:lnTo>
                    <a:pt x="9528" y="12186"/>
                  </a:lnTo>
                  <a:lnTo>
                    <a:pt x="10650" y="12186"/>
                  </a:lnTo>
                  <a:cubicBezTo>
                    <a:pt x="10789" y="12186"/>
                    <a:pt x="10912" y="12077"/>
                    <a:pt x="10912" y="11924"/>
                  </a:cubicBezTo>
                  <a:lnTo>
                    <a:pt x="10912" y="10872"/>
                  </a:lnTo>
                  <a:lnTo>
                    <a:pt x="12724" y="10872"/>
                  </a:lnTo>
                  <a:cubicBezTo>
                    <a:pt x="13388" y="10872"/>
                    <a:pt x="13790" y="10098"/>
                    <a:pt x="13402" y="9570"/>
                  </a:cubicBezTo>
                  <a:lnTo>
                    <a:pt x="11702" y="6888"/>
                  </a:lnTo>
                  <a:lnTo>
                    <a:pt x="11702" y="5603"/>
                  </a:lnTo>
                  <a:cubicBezTo>
                    <a:pt x="12047" y="5587"/>
                    <a:pt x="12047" y="5076"/>
                    <a:pt x="11702" y="5062"/>
                  </a:cubicBezTo>
                  <a:lnTo>
                    <a:pt x="10912" y="5062"/>
                  </a:lnTo>
                  <a:lnTo>
                    <a:pt x="10912" y="2393"/>
                  </a:lnTo>
                  <a:cubicBezTo>
                    <a:pt x="10912" y="2324"/>
                    <a:pt x="10885" y="2254"/>
                    <a:pt x="10829" y="2201"/>
                  </a:cubicBezTo>
                  <a:lnTo>
                    <a:pt x="8714" y="83"/>
                  </a:lnTo>
                  <a:cubicBezTo>
                    <a:pt x="8658" y="27"/>
                    <a:pt x="8588" y="0"/>
                    <a:pt x="8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4844325" y="1667950"/>
              <a:ext cx="136525" cy="177500"/>
            </a:xfrm>
            <a:custGeom>
              <a:avLst/>
              <a:gdLst/>
              <a:ahLst/>
              <a:cxnLst/>
              <a:rect l="l" t="t" r="r" b="b"/>
              <a:pathLst>
                <a:path w="5461" h="7100" extrusionOk="0">
                  <a:moveTo>
                    <a:pt x="4652" y="524"/>
                  </a:moveTo>
                  <a:cubicBezTo>
                    <a:pt x="4795" y="524"/>
                    <a:pt x="4936" y="638"/>
                    <a:pt x="4936" y="799"/>
                  </a:cubicBezTo>
                  <a:cubicBezTo>
                    <a:pt x="4936" y="951"/>
                    <a:pt x="4813" y="1078"/>
                    <a:pt x="4661" y="1078"/>
                  </a:cubicBezTo>
                  <a:cubicBezTo>
                    <a:pt x="4425" y="1078"/>
                    <a:pt x="4286" y="772"/>
                    <a:pt x="4465" y="606"/>
                  </a:cubicBezTo>
                  <a:cubicBezTo>
                    <a:pt x="4518" y="549"/>
                    <a:pt x="4585" y="524"/>
                    <a:pt x="4652" y="524"/>
                  </a:cubicBezTo>
                  <a:close/>
                  <a:moveTo>
                    <a:pt x="977" y="2969"/>
                  </a:moveTo>
                  <a:cubicBezTo>
                    <a:pt x="983" y="2969"/>
                    <a:pt x="990" y="2969"/>
                    <a:pt x="996" y="2970"/>
                  </a:cubicBezTo>
                  <a:cubicBezTo>
                    <a:pt x="1001" y="2969"/>
                    <a:pt x="1006" y="2969"/>
                    <a:pt x="1012" y="2969"/>
                  </a:cubicBezTo>
                  <a:cubicBezTo>
                    <a:pt x="1250" y="2969"/>
                    <a:pt x="1364" y="3265"/>
                    <a:pt x="1188" y="3428"/>
                  </a:cubicBezTo>
                  <a:cubicBezTo>
                    <a:pt x="1134" y="3487"/>
                    <a:pt x="1065" y="3513"/>
                    <a:pt x="996" y="3513"/>
                  </a:cubicBezTo>
                  <a:cubicBezTo>
                    <a:pt x="856" y="3513"/>
                    <a:pt x="721" y="3403"/>
                    <a:pt x="730" y="3235"/>
                  </a:cubicBezTo>
                  <a:cubicBezTo>
                    <a:pt x="718" y="3102"/>
                    <a:pt x="844" y="2969"/>
                    <a:pt x="977" y="2969"/>
                  </a:cubicBezTo>
                  <a:close/>
                  <a:moveTo>
                    <a:pt x="4030" y="2969"/>
                  </a:moveTo>
                  <a:cubicBezTo>
                    <a:pt x="4037" y="2969"/>
                    <a:pt x="4043" y="2969"/>
                    <a:pt x="4050" y="2970"/>
                  </a:cubicBezTo>
                  <a:cubicBezTo>
                    <a:pt x="4055" y="2969"/>
                    <a:pt x="4060" y="2969"/>
                    <a:pt x="4065" y="2969"/>
                  </a:cubicBezTo>
                  <a:cubicBezTo>
                    <a:pt x="4291" y="2969"/>
                    <a:pt x="4408" y="3265"/>
                    <a:pt x="4246" y="3428"/>
                  </a:cubicBezTo>
                  <a:cubicBezTo>
                    <a:pt x="4191" y="3487"/>
                    <a:pt x="4122" y="3513"/>
                    <a:pt x="4053" y="3513"/>
                  </a:cubicBezTo>
                  <a:cubicBezTo>
                    <a:pt x="3912" y="3513"/>
                    <a:pt x="3774" y="3403"/>
                    <a:pt x="3774" y="3235"/>
                  </a:cubicBezTo>
                  <a:cubicBezTo>
                    <a:pt x="3774" y="3102"/>
                    <a:pt x="3890" y="2969"/>
                    <a:pt x="4030" y="2969"/>
                  </a:cubicBezTo>
                  <a:close/>
                  <a:moveTo>
                    <a:pt x="996" y="6014"/>
                  </a:moveTo>
                  <a:cubicBezTo>
                    <a:pt x="1245" y="6014"/>
                    <a:pt x="1368" y="6319"/>
                    <a:pt x="1188" y="6485"/>
                  </a:cubicBezTo>
                  <a:cubicBezTo>
                    <a:pt x="1140" y="6540"/>
                    <a:pt x="1071" y="6567"/>
                    <a:pt x="1000" y="6567"/>
                  </a:cubicBezTo>
                  <a:cubicBezTo>
                    <a:pt x="929" y="6567"/>
                    <a:pt x="856" y="6540"/>
                    <a:pt x="800" y="6485"/>
                  </a:cubicBezTo>
                  <a:cubicBezTo>
                    <a:pt x="634" y="6319"/>
                    <a:pt x="760" y="6014"/>
                    <a:pt x="996" y="6014"/>
                  </a:cubicBezTo>
                  <a:close/>
                  <a:moveTo>
                    <a:pt x="4641" y="0"/>
                  </a:moveTo>
                  <a:cubicBezTo>
                    <a:pt x="4444" y="0"/>
                    <a:pt x="4244" y="71"/>
                    <a:pt x="4080" y="231"/>
                  </a:cubicBezTo>
                  <a:cubicBezTo>
                    <a:pt x="3718" y="580"/>
                    <a:pt x="3788" y="1214"/>
                    <a:pt x="4203" y="1476"/>
                  </a:cubicBezTo>
                  <a:lnTo>
                    <a:pt x="3967" y="2445"/>
                  </a:lnTo>
                  <a:cubicBezTo>
                    <a:pt x="3665" y="2472"/>
                    <a:pt x="3373" y="2694"/>
                    <a:pt x="3276" y="2986"/>
                  </a:cubicBezTo>
                  <a:lnTo>
                    <a:pt x="1756" y="2986"/>
                  </a:lnTo>
                  <a:cubicBezTo>
                    <a:pt x="1635" y="2643"/>
                    <a:pt x="1308" y="2443"/>
                    <a:pt x="981" y="2443"/>
                  </a:cubicBezTo>
                  <a:cubicBezTo>
                    <a:pt x="781" y="2443"/>
                    <a:pt x="581" y="2518"/>
                    <a:pt x="428" y="2681"/>
                  </a:cubicBezTo>
                  <a:cubicBezTo>
                    <a:pt x="0" y="3083"/>
                    <a:pt x="166" y="3816"/>
                    <a:pt x="730" y="4009"/>
                  </a:cubicBezTo>
                  <a:lnTo>
                    <a:pt x="730" y="5542"/>
                  </a:lnTo>
                  <a:cubicBezTo>
                    <a:pt x="166" y="5725"/>
                    <a:pt x="0" y="6455"/>
                    <a:pt x="428" y="6870"/>
                  </a:cubicBezTo>
                  <a:cubicBezTo>
                    <a:pt x="579" y="7023"/>
                    <a:pt x="783" y="7099"/>
                    <a:pt x="989" y="7099"/>
                  </a:cubicBezTo>
                  <a:cubicBezTo>
                    <a:pt x="1195" y="7099"/>
                    <a:pt x="1403" y="7023"/>
                    <a:pt x="1560" y="6870"/>
                  </a:cubicBezTo>
                  <a:cubicBezTo>
                    <a:pt x="1975" y="6455"/>
                    <a:pt x="1809" y="5725"/>
                    <a:pt x="1258" y="5542"/>
                  </a:cubicBezTo>
                  <a:lnTo>
                    <a:pt x="1258" y="4009"/>
                  </a:lnTo>
                  <a:cubicBezTo>
                    <a:pt x="1477" y="3926"/>
                    <a:pt x="1673" y="3733"/>
                    <a:pt x="1756" y="3511"/>
                  </a:cubicBezTo>
                  <a:lnTo>
                    <a:pt x="3276" y="3511"/>
                  </a:lnTo>
                  <a:cubicBezTo>
                    <a:pt x="3396" y="3854"/>
                    <a:pt x="3722" y="4048"/>
                    <a:pt x="4049" y="4048"/>
                  </a:cubicBezTo>
                  <a:cubicBezTo>
                    <a:pt x="4250" y="4048"/>
                    <a:pt x="4451" y="3974"/>
                    <a:pt x="4604" y="3816"/>
                  </a:cubicBezTo>
                  <a:cubicBezTo>
                    <a:pt x="4963" y="3468"/>
                    <a:pt x="4910" y="2847"/>
                    <a:pt x="4481" y="2571"/>
                  </a:cubicBezTo>
                  <a:lnTo>
                    <a:pt x="4730" y="1602"/>
                  </a:lnTo>
                  <a:cubicBezTo>
                    <a:pt x="5129" y="1575"/>
                    <a:pt x="5461" y="1214"/>
                    <a:pt x="5447" y="799"/>
                  </a:cubicBezTo>
                  <a:cubicBezTo>
                    <a:pt x="5456" y="321"/>
                    <a:pt x="5058" y="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4847050" y="1608075"/>
              <a:ext cx="107575" cy="13125"/>
            </a:xfrm>
            <a:custGeom>
              <a:avLst/>
              <a:gdLst/>
              <a:ahLst/>
              <a:cxnLst/>
              <a:rect l="l" t="t" r="r" b="b"/>
              <a:pathLst>
                <a:path w="4303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997" y="525"/>
                  </a:lnTo>
                  <a:cubicBezTo>
                    <a:pt x="4137" y="525"/>
                    <a:pt x="4260" y="428"/>
                    <a:pt x="4273" y="302"/>
                  </a:cubicBezTo>
                  <a:cubicBezTo>
                    <a:pt x="4303" y="136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4847050" y="1638450"/>
              <a:ext cx="107575" cy="13225"/>
            </a:xfrm>
            <a:custGeom>
              <a:avLst/>
              <a:gdLst/>
              <a:ahLst/>
              <a:cxnLst/>
              <a:rect l="l" t="t" r="r" b="b"/>
              <a:pathLst>
                <a:path w="4303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997" y="528"/>
                  </a:lnTo>
                  <a:cubicBezTo>
                    <a:pt x="4137" y="528"/>
                    <a:pt x="4260" y="445"/>
                    <a:pt x="4273" y="306"/>
                  </a:cubicBezTo>
                  <a:cubicBezTo>
                    <a:pt x="4303" y="140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4848800" y="1669575"/>
              <a:ext cx="61525" cy="13200"/>
            </a:xfrm>
            <a:custGeom>
              <a:avLst/>
              <a:gdLst/>
              <a:ahLst/>
              <a:cxnLst/>
              <a:rect l="l" t="t" r="r" b="b"/>
              <a:pathLst>
                <a:path w="2461" h="528" extrusionOk="0">
                  <a:moveTo>
                    <a:pt x="276" y="0"/>
                  </a:moveTo>
                  <a:cubicBezTo>
                    <a:pt x="123" y="0"/>
                    <a:pt x="0" y="139"/>
                    <a:pt x="14" y="305"/>
                  </a:cubicBezTo>
                  <a:cubicBezTo>
                    <a:pt x="40" y="445"/>
                    <a:pt x="153" y="528"/>
                    <a:pt x="289" y="528"/>
                  </a:cubicBezTo>
                  <a:lnTo>
                    <a:pt x="2115" y="528"/>
                  </a:lnTo>
                  <a:cubicBezTo>
                    <a:pt x="2460" y="515"/>
                    <a:pt x="2460" y="17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4848800" y="1700025"/>
              <a:ext cx="61525" cy="13125"/>
            </a:xfrm>
            <a:custGeom>
              <a:avLst/>
              <a:gdLst/>
              <a:ahLst/>
              <a:cxnLst/>
              <a:rect l="l" t="t" r="r" b="b"/>
              <a:pathLst>
                <a:path w="2461" h="525" extrusionOk="0">
                  <a:moveTo>
                    <a:pt x="276" y="0"/>
                  </a:moveTo>
                  <a:cubicBezTo>
                    <a:pt x="123" y="0"/>
                    <a:pt x="0" y="140"/>
                    <a:pt x="14" y="306"/>
                  </a:cubicBezTo>
                  <a:cubicBezTo>
                    <a:pt x="40" y="442"/>
                    <a:pt x="153" y="525"/>
                    <a:pt x="289" y="525"/>
                  </a:cubicBezTo>
                  <a:lnTo>
                    <a:pt x="2115" y="525"/>
                  </a:lnTo>
                  <a:cubicBezTo>
                    <a:pt x="2460" y="525"/>
                    <a:pt x="2460" y="14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7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161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Barlow</vt:lpstr>
      <vt:lpstr>Poppins ExtraBold</vt:lpstr>
      <vt:lpstr>Poppins Black</vt:lpstr>
      <vt:lpstr>Poppins</vt:lpstr>
      <vt:lpstr>Nunito Light</vt:lpstr>
      <vt:lpstr>Data Analytics Strategy Toolkit by Slidesgo</vt:lpstr>
      <vt:lpstr>Student Performance Analysis</vt:lpstr>
      <vt:lpstr>Understanding the Dataset</vt:lpstr>
      <vt:lpstr>Exploratory Data Analysis (EDA)</vt:lpstr>
      <vt:lpstr>Exploratory Data Analysis (EDA)</vt:lpstr>
      <vt:lpstr>Exploratory Data Analysis (EDA)</vt:lpstr>
      <vt:lpstr>Insights</vt:lpstr>
      <vt:lpstr>Key 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Kenzy Younis</cp:lastModifiedBy>
  <cp:revision>21</cp:revision>
  <dcterms:modified xsi:type="dcterms:W3CDTF">2024-12-18T21:57:25Z</dcterms:modified>
</cp:coreProperties>
</file>