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notesMasterIdLst>
    <p:notesMasterId r:id="rId22"/>
  </p:notesMasterIdLst>
  <p:sldIdLst>
    <p:sldId id="256" r:id="rId2"/>
    <p:sldId id="266" r:id="rId3"/>
    <p:sldId id="265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57" r:id="rId13"/>
    <p:sldId id="259" r:id="rId14"/>
    <p:sldId id="260" r:id="rId15"/>
    <p:sldId id="263" r:id="rId16"/>
    <p:sldId id="258" r:id="rId17"/>
    <p:sldId id="261" r:id="rId18"/>
    <p:sldId id="262" r:id="rId19"/>
    <p:sldId id="26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65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65ABE-0968-604B-BA41-B5D32CB93BD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F3D8B-09BC-2541-9C05-216B59E63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relationship between age and loyalty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F3D8B-09BC-2541-9C05-216B59E63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AD53-C79C-1001-8451-61822F75B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AC73D-3335-8B4D-FF7B-BD27D0C74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0E5A-0932-33F6-9270-3A78D845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217-7926-4749-A2D2-5E811523274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843D-E32A-056A-B107-14F55837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E7CD-1E77-8235-0BB4-30BEA36C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421-80D0-BC4D-BEFA-7CBB520F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2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B9E6-0A53-61CF-DCAE-22BC8807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DB171-270C-B59A-8AA4-52F7B17C7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1004-A20A-F7EE-E26B-70109AF8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217-7926-4749-A2D2-5E811523274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D25E-D057-6C39-F5B9-B6147839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5D8A-424C-4113-D2D0-36AFFB1F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421-80D0-BC4D-BEFA-7CBB520F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4A5B4-BD40-FB68-98E1-13BF0518F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958AF-3DDF-6C9C-9142-DE3E390C7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4791-DA27-37FB-6294-BE80DD02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217-7926-4749-A2D2-5E811523274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1231-0C6C-245A-240D-532BB343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E06D-F8CD-ACD0-1F06-6CD4FEEC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421-80D0-BC4D-BEFA-7CBB520F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3441-5FEB-9722-B7E9-A87DD053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23C9-69F1-5456-54E5-B488E6F9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48FE7-FA18-C066-6411-5955FBDE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217-7926-4749-A2D2-5E811523274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8614E-39F3-9A74-E06C-1A3E83F1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A39A4-B6F2-CE69-A46A-A911D120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421-80D0-BC4D-BEFA-7CBB520F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5203-82CA-78D8-91F0-AF783A4B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68148-2FB8-17DD-C23D-C838643A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6AC0-5EE1-5044-6739-0E25B48A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217-7926-4749-A2D2-5E811523274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ED36-BF0D-858E-C145-5482817A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FD59E-14BA-D3E9-C3DD-3D4F3C9B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421-80D0-BC4D-BEFA-7CBB520F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1857-84D0-2FC1-5372-68C0CE47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4CFF1-0AD3-ACF0-4E83-52278BFF5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EB85C-349A-C48F-B05A-8FD84B719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A4274-EBFC-A110-B2B2-E2521881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217-7926-4749-A2D2-5E811523274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68273-4284-065A-F27E-1A53EC52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9CA90-F4A4-B539-9207-D8600DF0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421-80D0-BC4D-BEFA-7CBB520F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4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A3A0-D4FC-6A73-1B9F-B0ADAD02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5C946-FB71-5FBF-7141-226A0FCF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6E3E7-0236-24DF-18C0-11CEAF86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E27D7-FAF4-830D-783C-76187D4F2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5F304-9A75-3001-7C39-B2F6C9F93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2D766-73E3-0199-3D9D-13F1E8C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217-7926-4749-A2D2-5E811523274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7A825-0436-C22D-E9E2-ED40243B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2FA12-07EB-4212-D94F-CFB41DF7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421-80D0-BC4D-BEFA-7CBB520F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42B6-1D0F-073E-23DD-48C20BE3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8EAEE-9575-2725-A795-AF8B64F9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217-7926-4749-A2D2-5E811523274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4A772-7F77-CC83-6574-17EA15E3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667D6-B1D5-1A19-AD17-A3B836B6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421-80D0-BC4D-BEFA-7CBB520F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BF313-D98D-463E-D8E8-8039DA6B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217-7926-4749-A2D2-5E811523274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4365D-CCEB-7E70-4CD5-5FA8F35C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0DBA5-2D16-DB0F-3593-DBB99F71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421-80D0-BC4D-BEFA-7CBB520F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46FE-B33C-77C9-36A1-18958EEC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62D4-89BF-9A4C-0AEB-BEDAD351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F920-BA84-FB5C-8986-9A6302A8A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61EFD-5A59-1987-02B0-0277AF03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217-7926-4749-A2D2-5E811523274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720A9-7D1E-ED6D-6A3F-6D11EE0F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8F511-D64E-605C-B3F1-85F44F1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421-80D0-BC4D-BEFA-7CBB520F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D144-0E12-DAF1-0760-DB8BCF2F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45334-6D6E-D4AE-364A-6F9AFFFC8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C11B7-0901-8AB4-C5FE-DFAF91E7C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CE81-5606-C027-2788-BB73E546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217-7926-4749-A2D2-5E811523274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398EA-1C47-4A43-45F1-6606060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4F4DD-8406-3259-4C0A-19A7D869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421-80D0-BC4D-BEFA-7CBB520F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F9731-AF18-0E84-1DE0-3655E72B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CA7AF-2C46-AB41-2229-39BEA3A7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1894-B813-E836-C1B0-FFB6CDFCF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9217-7926-4749-A2D2-5E811523274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AE4D-DB98-965F-5C5A-B69B3B2F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C666-3B13-5363-795E-148A396F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D421-80D0-BC4D-BEFA-7CBB520F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A486-4981-A665-D2F6-AFCF7A64D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Turtle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08360-7D73-36E5-C609-163F6A84F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Fazel</a:t>
            </a:r>
          </a:p>
        </p:txBody>
      </p:sp>
    </p:spTree>
    <p:extLst>
      <p:ext uri="{BB962C8B-B14F-4D97-AF65-F5344CB8AC3E}">
        <p14:creationId xmlns:p14="http://schemas.microsoft.com/office/powerpoint/2010/main" val="181829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C07D7FFF-200B-09D9-E102-35BC418EB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66" t="6639" r="8751" b="5363"/>
          <a:stretch/>
        </p:blipFill>
        <p:spPr>
          <a:xfrm>
            <a:off x="816769" y="298837"/>
            <a:ext cx="10558461" cy="6260326"/>
          </a:xfrm>
        </p:spPr>
      </p:pic>
    </p:spTree>
    <p:extLst>
      <p:ext uri="{BB962C8B-B14F-4D97-AF65-F5344CB8AC3E}">
        <p14:creationId xmlns:p14="http://schemas.microsoft.com/office/powerpoint/2010/main" val="263263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3995-EED5-4AF0-FEA7-1288B65A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SALES DATA</a:t>
            </a:r>
          </a:p>
        </p:txBody>
      </p:sp>
    </p:spTree>
    <p:extLst>
      <p:ext uri="{BB962C8B-B14F-4D97-AF65-F5344CB8AC3E}">
        <p14:creationId xmlns:p14="http://schemas.microsoft.com/office/powerpoint/2010/main" val="367883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662526F-F46F-2A11-4F19-F87AC5592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9" y="123452"/>
            <a:ext cx="9254277" cy="67345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83CC3-2B60-5D5E-E2AE-F445AFBE78A4}"/>
              </a:ext>
            </a:extLst>
          </p:cNvPr>
          <p:cNvSpPr txBox="1"/>
          <p:nvPr/>
        </p:nvSpPr>
        <p:spPr>
          <a:xfrm>
            <a:off x="9368576" y="2036631"/>
            <a:ext cx="2927205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Correlation: 0.621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R-squared: 0.386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Significant relationship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with predictions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Similar popularity</a:t>
            </a:r>
          </a:p>
        </p:txBody>
      </p:sp>
    </p:spTree>
    <p:extLst>
      <p:ext uri="{BB962C8B-B14F-4D97-AF65-F5344CB8AC3E}">
        <p14:creationId xmlns:p14="http://schemas.microsoft.com/office/powerpoint/2010/main" val="36715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4B5D6A5-768D-FED6-B3F7-1D9068A86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524"/>
            <a:ext cx="9258300" cy="6737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B22E1-22FB-0AA5-A561-98DC9F14F6E5}"/>
              </a:ext>
            </a:extLst>
          </p:cNvPr>
          <p:cNvSpPr txBox="1"/>
          <p:nvPr/>
        </p:nvSpPr>
        <p:spPr>
          <a:xfrm>
            <a:off x="9408920" y="2313630"/>
            <a:ext cx="292720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Correlation: 0.916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R-squared: 0.840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Significant relationship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with predictions</a:t>
            </a:r>
          </a:p>
        </p:txBody>
      </p:sp>
    </p:spTree>
    <p:extLst>
      <p:ext uri="{BB962C8B-B14F-4D97-AF65-F5344CB8AC3E}">
        <p14:creationId xmlns:p14="http://schemas.microsoft.com/office/powerpoint/2010/main" val="261984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3B75951-1269-1470-0AC6-55632339A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86" y="119855"/>
            <a:ext cx="9213851" cy="67051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17264C-9B72-089A-E011-D6E1EB43F0AD}"/>
              </a:ext>
            </a:extLst>
          </p:cNvPr>
          <p:cNvSpPr txBox="1"/>
          <p:nvPr/>
        </p:nvSpPr>
        <p:spPr>
          <a:xfrm>
            <a:off x="9368576" y="2036631"/>
            <a:ext cx="292720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Correlation: 0.849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R-squared: 0.720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Significant relationship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with predictions</a:t>
            </a:r>
          </a:p>
        </p:txBody>
      </p:sp>
    </p:spTree>
    <p:extLst>
      <p:ext uri="{BB962C8B-B14F-4D97-AF65-F5344CB8AC3E}">
        <p14:creationId xmlns:p14="http://schemas.microsoft.com/office/powerpoint/2010/main" val="369973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4D7D-0F82-80D7-A6DD-FF112ED5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6C1E-23A4-DE09-041E-85FC329A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Global Sales using EU Sales and NA Sales               (</a:t>
            </a:r>
            <a:r>
              <a:rPr lang="en-US" dirty="0" err="1"/>
              <a:t>Global_Sales</a:t>
            </a:r>
            <a:r>
              <a:rPr lang="en-US" dirty="0"/>
              <a:t> ~ </a:t>
            </a:r>
            <a:r>
              <a:rPr lang="en-US" dirty="0" err="1"/>
              <a:t>EU_Sales</a:t>
            </a:r>
            <a:r>
              <a:rPr lang="en-US" dirty="0"/>
              <a:t> + </a:t>
            </a:r>
            <a:r>
              <a:rPr lang="en-US" dirty="0" err="1"/>
              <a:t>NA_Sales</a:t>
            </a:r>
            <a:r>
              <a:rPr lang="en-US" dirty="0"/>
              <a:t>)</a:t>
            </a:r>
          </a:p>
          <a:p>
            <a:r>
              <a:rPr lang="en-US" dirty="0"/>
              <a:t>Multiple R-Squared: 0.9668</a:t>
            </a:r>
          </a:p>
          <a:p>
            <a:r>
              <a:rPr lang="en-US" dirty="0"/>
              <a:t>Adjusted R-Squared: 0.9664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B120574-CFAD-96F9-B773-10A077220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3822699"/>
            <a:ext cx="10539384" cy="24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5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45AB-E8BF-081F-6228-D5F3A02F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MLR – Predicted vs Observed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281F686-C0F6-A182-7EBD-488D28CC5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645" y="2188765"/>
            <a:ext cx="11138710" cy="2480469"/>
          </a:xfrm>
        </p:spPr>
      </p:pic>
    </p:spTree>
    <p:extLst>
      <p:ext uri="{BB962C8B-B14F-4D97-AF65-F5344CB8AC3E}">
        <p14:creationId xmlns:p14="http://schemas.microsoft.com/office/powerpoint/2010/main" val="114270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6B9DDBF-08E9-68DE-E673-520510B86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25" y="81057"/>
            <a:ext cx="9201150" cy="6695886"/>
          </a:xfrm>
        </p:spPr>
      </p:pic>
    </p:spTree>
    <p:extLst>
      <p:ext uri="{BB962C8B-B14F-4D97-AF65-F5344CB8AC3E}">
        <p14:creationId xmlns:p14="http://schemas.microsoft.com/office/powerpoint/2010/main" val="279620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50E44CB-230C-D9F6-F2A7-784F86533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00" y="138820"/>
            <a:ext cx="9042400" cy="6580360"/>
          </a:xfrm>
        </p:spPr>
      </p:pic>
    </p:spTree>
    <p:extLst>
      <p:ext uri="{BB962C8B-B14F-4D97-AF65-F5344CB8AC3E}">
        <p14:creationId xmlns:p14="http://schemas.microsoft.com/office/powerpoint/2010/main" val="387803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5FE3-7547-CE56-2BCF-1189296E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534F-1A0F-5C54-8D26-1BA36E4C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Reviews:</a:t>
            </a:r>
          </a:p>
          <a:p>
            <a:r>
              <a:rPr lang="en-US" dirty="0"/>
              <a:t>Positive relationships between </a:t>
            </a:r>
          </a:p>
          <a:p>
            <a:pPr lvl="1"/>
            <a:r>
              <a:rPr lang="en-US" dirty="0"/>
              <a:t>loyalty points and spending score </a:t>
            </a:r>
          </a:p>
          <a:p>
            <a:pPr lvl="1"/>
            <a:r>
              <a:rPr lang="en-US" dirty="0"/>
              <a:t>loyalty points and remuneration </a:t>
            </a:r>
          </a:p>
          <a:p>
            <a:r>
              <a:rPr lang="en-US" dirty="0"/>
              <a:t>Customer sentiment largely positive and neutral </a:t>
            </a:r>
          </a:p>
          <a:p>
            <a:r>
              <a:rPr lang="en-US" dirty="0"/>
              <a:t>Potential to explore themes where polarity was &lt; 0.00</a:t>
            </a:r>
          </a:p>
          <a:p>
            <a:r>
              <a:rPr lang="en-US" dirty="0"/>
              <a:t>Create strategies to increase spending score based on remuneration clusters.</a:t>
            </a:r>
          </a:p>
        </p:txBody>
      </p:sp>
    </p:spTree>
    <p:extLst>
      <p:ext uri="{BB962C8B-B14F-4D97-AF65-F5344CB8AC3E}">
        <p14:creationId xmlns:p14="http://schemas.microsoft.com/office/powerpoint/2010/main" val="87250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4E97-170D-F719-D243-CE2FF4CA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REVIEWS DATA</a:t>
            </a:r>
          </a:p>
        </p:txBody>
      </p:sp>
    </p:spTree>
    <p:extLst>
      <p:ext uri="{BB962C8B-B14F-4D97-AF65-F5344CB8AC3E}">
        <p14:creationId xmlns:p14="http://schemas.microsoft.com/office/powerpoint/2010/main" val="702572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5FDE-7732-CBA3-1E06-AAED5E47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BD75-1CEB-6870-98DD-4DF48BC3B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Sales:</a:t>
            </a:r>
          </a:p>
          <a:p>
            <a:r>
              <a:rPr lang="en-US" dirty="0"/>
              <a:t>Strong correlations between sales in EU and NA</a:t>
            </a:r>
          </a:p>
          <a:p>
            <a:r>
              <a:rPr lang="en-US" dirty="0"/>
              <a:t>Linear regression models confirm the above for all sales data </a:t>
            </a:r>
          </a:p>
          <a:p>
            <a:r>
              <a:rPr lang="en-US" dirty="0"/>
              <a:t>MLR provides a more realistic model </a:t>
            </a:r>
          </a:p>
          <a:p>
            <a:r>
              <a:rPr lang="en-US" dirty="0"/>
              <a:t>Wii, X360, PS3 and DS best performing platforms globally </a:t>
            </a:r>
          </a:p>
          <a:p>
            <a:r>
              <a:rPr lang="en-US" dirty="0"/>
              <a:t>NA performing better than EU, except on PS3, PC, PS4, PSP </a:t>
            </a:r>
          </a:p>
          <a:p>
            <a:r>
              <a:rPr lang="en-US" dirty="0"/>
              <a:t>Significant variations in sales between regions for Wii and X360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0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F22BB8D-DF24-35E6-2505-1324FB861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38" y="556655"/>
            <a:ext cx="8617032" cy="57446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474F0-C061-A950-C84D-ED0A1E156C7E}"/>
              </a:ext>
            </a:extLst>
          </p:cNvPr>
          <p:cNvSpPr txBox="1"/>
          <p:nvPr/>
        </p:nvSpPr>
        <p:spPr>
          <a:xfrm>
            <a:off x="8727870" y="2036630"/>
            <a:ext cx="292720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Positive correlation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R-squared: 0.452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Significant relationship</a:t>
            </a:r>
          </a:p>
        </p:txBody>
      </p:sp>
    </p:spTree>
    <p:extLst>
      <p:ext uri="{BB962C8B-B14F-4D97-AF65-F5344CB8AC3E}">
        <p14:creationId xmlns:p14="http://schemas.microsoft.com/office/powerpoint/2010/main" val="196456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2E8DD28-CFF1-D311-5CEC-EECC8615B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837" y="461488"/>
            <a:ext cx="8902537" cy="59350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29550F-94FC-BA7B-5847-70228410EE01}"/>
              </a:ext>
            </a:extLst>
          </p:cNvPr>
          <p:cNvSpPr txBox="1"/>
          <p:nvPr/>
        </p:nvSpPr>
        <p:spPr>
          <a:xfrm>
            <a:off x="8727870" y="2036630"/>
            <a:ext cx="292720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Mild positive correlation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R-squared: 0.380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Significant relationship</a:t>
            </a:r>
          </a:p>
        </p:txBody>
      </p:sp>
    </p:spTree>
    <p:extLst>
      <p:ext uri="{BB962C8B-B14F-4D97-AF65-F5344CB8AC3E}">
        <p14:creationId xmlns:p14="http://schemas.microsoft.com/office/powerpoint/2010/main" val="426385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823D585-2470-E960-ACEB-114CAB96F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03" y="511084"/>
            <a:ext cx="9031644" cy="583583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970DA-D18E-48AE-B540-122061D53B5C}"/>
              </a:ext>
            </a:extLst>
          </p:cNvPr>
          <p:cNvSpPr txBox="1"/>
          <p:nvPr/>
        </p:nvSpPr>
        <p:spPr>
          <a:xfrm>
            <a:off x="8679842" y="2507933"/>
            <a:ext cx="336965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Remuneration vs Spending Score: </a:t>
            </a:r>
          </a:p>
          <a:p>
            <a:pPr>
              <a:lnSpc>
                <a:spcPct val="150000"/>
              </a:lnSpc>
            </a:pPr>
            <a:r>
              <a:rPr lang="en-US" dirty="0"/>
              <a:t>exploring clusters of customers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Might wish to focus efforts on specific groups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8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55143B52-F362-B4A2-D0F2-B938FB4DF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791" y="214532"/>
            <a:ext cx="10866417" cy="6428935"/>
          </a:xfrm>
        </p:spPr>
      </p:pic>
    </p:spTree>
    <p:extLst>
      <p:ext uri="{BB962C8B-B14F-4D97-AF65-F5344CB8AC3E}">
        <p14:creationId xmlns:p14="http://schemas.microsoft.com/office/powerpoint/2010/main" val="102512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logo&#10;&#10;Description automatically generated">
            <a:extLst>
              <a:ext uri="{FF2B5EF4-FFF2-40B4-BE49-F238E27FC236}">
                <a16:creationId xmlns:a16="http://schemas.microsoft.com/office/drawing/2014/main" id="{37E9DF6A-66BE-94F0-AB0F-90102A3B6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565" y="146347"/>
            <a:ext cx="11060870" cy="6565305"/>
          </a:xfrm>
        </p:spPr>
      </p:pic>
    </p:spTree>
    <p:extLst>
      <p:ext uri="{BB962C8B-B14F-4D97-AF65-F5344CB8AC3E}">
        <p14:creationId xmlns:p14="http://schemas.microsoft.com/office/powerpoint/2010/main" val="198983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8EEB-5279-C4F4-0E10-16DF0DAF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words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10DCE6-2967-533B-1891-2C003F698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524" y="1364465"/>
            <a:ext cx="1628899" cy="5407040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27FABA-DCCB-547A-D23A-F49E6387B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047" y="1448790"/>
            <a:ext cx="1771680" cy="5205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D45617-3044-C453-E5A6-890BF884A9DB}"/>
              </a:ext>
            </a:extLst>
          </p:cNvPr>
          <p:cNvSpPr txBox="1"/>
          <p:nvPr/>
        </p:nvSpPr>
        <p:spPr>
          <a:xfrm>
            <a:off x="1182584" y="1690688"/>
            <a:ext cx="16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column: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25EA8-9A0D-B95B-6872-F7FF0C8FA88A}"/>
              </a:ext>
            </a:extLst>
          </p:cNvPr>
          <p:cNvSpPr txBox="1"/>
          <p:nvPr/>
        </p:nvSpPr>
        <p:spPr>
          <a:xfrm>
            <a:off x="4830219" y="1690688"/>
            <a:ext cx="18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column:</a:t>
            </a:r>
          </a:p>
        </p:txBody>
      </p:sp>
    </p:spTree>
    <p:extLst>
      <p:ext uri="{BB962C8B-B14F-4D97-AF65-F5344CB8AC3E}">
        <p14:creationId xmlns:p14="http://schemas.microsoft.com/office/powerpoint/2010/main" val="178669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0439D0C-8F24-BDAF-B076-14C8EF37D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66" t="5655" r="8198" b="7005"/>
          <a:stretch/>
        </p:blipFill>
        <p:spPr>
          <a:xfrm>
            <a:off x="916781" y="401148"/>
            <a:ext cx="10358438" cy="6055704"/>
          </a:xfrm>
        </p:spPr>
      </p:pic>
    </p:spTree>
    <p:extLst>
      <p:ext uri="{BB962C8B-B14F-4D97-AF65-F5344CB8AC3E}">
        <p14:creationId xmlns:p14="http://schemas.microsoft.com/office/powerpoint/2010/main" val="81015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239</Words>
  <Application>Microsoft Macintosh PowerPoint</Application>
  <PresentationFormat>Widescreen</PresentationFormat>
  <Paragraphs>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 2013 - 2022</vt:lpstr>
      <vt:lpstr>Turtle Games</vt:lpstr>
      <vt:lpstr>REVIEWS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Most common words</vt:lpstr>
      <vt:lpstr>PowerPoint Presentation</vt:lpstr>
      <vt:lpstr>PowerPoint Presentation</vt:lpstr>
      <vt:lpstr>SALES DATA</vt:lpstr>
      <vt:lpstr>PowerPoint Presentation</vt:lpstr>
      <vt:lpstr>PowerPoint Presentation</vt:lpstr>
      <vt:lpstr>PowerPoint Presentation</vt:lpstr>
      <vt:lpstr>MLR Model</vt:lpstr>
      <vt:lpstr>MLR – Predicted vs Observed</vt:lpstr>
      <vt:lpstr>PowerPoint Presentation</vt:lpstr>
      <vt:lpstr>PowerPoint Presentation</vt:lpstr>
      <vt:lpstr>Conclusions and next steps</vt:lpstr>
      <vt:lpstr>Conclusions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Games</dc:title>
  <dc:creator>Ali Fazel (Alumni)</dc:creator>
  <cp:lastModifiedBy>Ali Fazel (Alumni)</cp:lastModifiedBy>
  <cp:revision>3</cp:revision>
  <dcterms:created xsi:type="dcterms:W3CDTF">2022-12-23T10:39:12Z</dcterms:created>
  <dcterms:modified xsi:type="dcterms:W3CDTF">2022-12-23T14:30:03Z</dcterms:modified>
</cp:coreProperties>
</file>