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A4A"/>
    <a:srgbClr val="F23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A24F7-7A96-6B40-A667-88297ADB274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50106-318F-044C-A33C-384DD7FFE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0106-318F-044C-A33C-384DD7FFE0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50106-318F-044C-A33C-384DD7FFE0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1526-8739-B62D-BEA2-DA05C6B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B683-4127-B837-5946-8782F0DA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545A-9C9A-D556-F4DB-E53712EC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66CE-1BBC-383F-7F42-7F18790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59E3-8C54-7ECA-2275-0A27645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DE1F-7CDF-DD20-BCBC-A9FD7037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3608-8E87-B69D-D7F6-CA2C4CEB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D8FC-0C87-1198-F396-EC0176C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CD5DD-4F92-A732-43D8-07E13A2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192-D033-893D-C9DB-ED1CF382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C6DB-C225-0562-EC43-A1740938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0FDB-AC82-507C-60D3-2673ADEB4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DF61-D79E-CE57-A51D-7FAA3E29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0305-52FA-141C-ECCF-473A434E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4812-7AC1-1C4C-B3B5-56BFF52E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6405-38C8-45D0-1F4C-FB9BBFA8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578D-8B7B-A58E-3265-9134C31C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CE84-AE79-0563-A86B-ADED3AFB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5D03-FE80-12C7-6236-17B6DE50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A200-D77F-16F6-09EC-1BEE9B73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0AE3-963B-36DF-13B6-8F37CA65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33A6-2D4F-1D5F-F2A9-BE68040D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3257-7B2C-7D79-86E8-85D411B8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69B0-6F9B-288B-5CD8-1CDE9492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08B8-C878-62CE-F72D-61D3ABE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2226-0FA1-51BC-3CD6-91BFD018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7E99-7402-F306-8FAB-DAD6EA25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FBAA-791C-1EAE-D591-F46BB4018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A47FB-CD47-AC26-474F-EBB0C3B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AAA8-8857-28B1-D193-DA7393DA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E056-DAA9-C422-862E-7FD8F791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7F9C-F5F1-20EF-4251-10CB2B39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38E6E-71D0-625A-486E-8F15C2F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9140-A7B1-6ABC-5D90-0D445C57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1C7C4-3322-3D90-93DB-9A6D7DADF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7782C-0E2E-D416-A82D-A3E2EE0B3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4ADFC-5F45-154D-E428-0C9ECEBB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16B19-B668-3A2B-0F08-34D1BF16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CE6C-9B57-5323-DB22-D90D1344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59AB-F455-34F0-DFF0-98282A31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CDDFE-1562-2878-35DB-F343EA6D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FC54-F36A-6A3F-5102-95B457CD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DEA96-7349-60EB-951D-F5EB50C6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56085-62F0-7D5A-B01E-8E69804D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1EFBA-3007-D8ED-4944-61326BB3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1ADBB-C2CE-86C2-B90D-A7C29F03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D3EE-5F7E-CF65-18BD-4F6318C4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3B0F-4F1E-CB4E-7EFB-D1358DA8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1C7AE-2BFD-8C76-94EA-DFF0F74C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3F1B-AF2D-6D64-DFC8-6CB7DA21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9907B-B7F1-69B9-FAA5-90999D32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CD2A-3F91-5394-4384-EC9103B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C1D0-4C43-92B3-10A2-8BFE918B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359ED-8803-C223-2CD4-FD43BDCE2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39DBE-087F-9E9A-693D-12BE540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6C3D-2476-9F67-BC43-657B9AD1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9D45B-CCED-280B-8E0D-0D94D5A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E09A-6AE6-A481-56A7-8AD5E46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EC131-EF3B-4B6C-1DEE-FBDA46C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DA537-419D-5062-098C-E960CFB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6EEB-7A84-A2BF-7622-784C70BB6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0104-59AA-9148-B3B0-B953BD2DF25F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6D64-8FB3-2145-9828-E94A6B2CE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646-F433-2260-8F96-65BD15C6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6447-2B73-834B-9735-0B4CB166D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871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848C-BD1C-1707-7D03-AF22E03D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" y="-465137"/>
            <a:ext cx="9286875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Member-Get-Member Analysis</a:t>
            </a:r>
          </a:p>
        </p:txBody>
      </p:sp>
      <p:pic>
        <p:nvPicPr>
          <p:cNvPr id="1026" name="Picture 2" descr="Redkite · Venturi Group">
            <a:extLst>
              <a:ext uri="{FF2B5EF4-FFF2-40B4-BE49-F238E27FC236}">
                <a16:creationId xmlns:a16="http://schemas.microsoft.com/office/drawing/2014/main" id="{8606980E-D15E-EC09-D935-417DA0761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BEAF-E693-7907-50EA-6AB4A914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0187"/>
          </a:xfrm>
          <a:solidFill>
            <a:srgbClr val="D42A4A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09B5-0606-2DAA-65F2-4E6CD0D7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Outline member-get-member scheme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Data cleaning and wrangling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Criteria for ‘good’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Financial analysis &amp; general insights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Impact on consumer behaviour</a:t>
            </a:r>
          </a:p>
          <a:p>
            <a:pPr>
              <a:lnSpc>
                <a:spcPct val="20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dkite · Venturi Group">
            <a:extLst>
              <a:ext uri="{FF2B5EF4-FFF2-40B4-BE49-F238E27FC236}">
                <a16:creationId xmlns:a16="http://schemas.microsoft.com/office/drawing/2014/main" id="{F96BE4F1-3844-1D93-3E34-D854D1E7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86E4-DD48-D9B5-96DD-3285093B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Refer a friend scheme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Define ‘good’: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 Financial – cost vs revenue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 By city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Does it affect consumer behaviour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Amount spent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entury Gothic" panose="020B0502020202020204" pitchFamily="34" charset="0"/>
              </a:rPr>
              <a:t>Frequency of orders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dkite · Venturi Group">
            <a:extLst>
              <a:ext uri="{FF2B5EF4-FFF2-40B4-BE49-F238E27FC236}">
                <a16:creationId xmlns:a16="http://schemas.microsoft.com/office/drawing/2014/main" id="{22919ABC-4731-7384-EA6C-9DA663DB7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F92F91-BE21-489C-62C4-5F1261E6D3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Member-Get-Member</a:t>
            </a:r>
          </a:p>
        </p:txBody>
      </p:sp>
    </p:spTree>
    <p:extLst>
      <p:ext uri="{BB962C8B-B14F-4D97-AF65-F5344CB8AC3E}">
        <p14:creationId xmlns:p14="http://schemas.microsoft.com/office/powerpoint/2010/main" val="17281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6D014A-FE91-4F88-65B7-956F8E08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1710531"/>
            <a:ext cx="5715000" cy="14097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AAE92B-8688-D984-2C30-72A0CB702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Cleaning &amp; Wrangling</a:t>
            </a:r>
          </a:p>
        </p:txBody>
      </p:sp>
      <p:pic>
        <p:nvPicPr>
          <p:cNvPr id="5" name="Picture 2" descr="Redkite · Venturi Group">
            <a:extLst>
              <a:ext uri="{FF2B5EF4-FFF2-40B4-BE49-F238E27FC236}">
                <a16:creationId xmlns:a16="http://schemas.microsoft.com/office/drawing/2014/main" id="{810A7AB6-6D62-7222-8FA5-29EB03B3F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72A1C43-EAD5-DF55-40DE-F2B7916A8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17"/>
          <a:stretch/>
        </p:blipFill>
        <p:spPr>
          <a:xfrm>
            <a:off x="6296026" y="2026939"/>
            <a:ext cx="5714999" cy="117130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BE13839-21DF-F1BB-28C1-2BD0F11AA6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605"/>
          <a:stretch/>
        </p:blipFill>
        <p:spPr>
          <a:xfrm>
            <a:off x="180975" y="3429000"/>
            <a:ext cx="11359235" cy="140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0AEFD7-E59E-4245-7911-0A2F7A2BB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5147469"/>
            <a:ext cx="10186488" cy="12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D99D-3D62-1539-5F64-1D4FC895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Total cost: £7,120.00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Total revenue (after 6 months): £</a:t>
            </a:r>
            <a:r>
              <a:rPr lang="en-GB" sz="2400" dirty="0">
                <a:latin typeface="Century Gothic" panose="020B0502020202020204" pitchFamily="34" charset="0"/>
              </a:rPr>
              <a:t>12,642.48 </a:t>
            </a:r>
          </a:p>
          <a:p>
            <a:pPr marL="0" indent="0">
              <a:buNone/>
            </a:pPr>
            <a:r>
              <a:rPr lang="en-GB" sz="2400" dirty="0">
                <a:latin typeface="Century Gothic" panose="020B0502020202020204" pitchFamily="34" charset="0"/>
              </a:rPr>
              <a:t>Profit: £5,522.48</a:t>
            </a:r>
          </a:p>
          <a:p>
            <a:pPr marL="0" indent="0">
              <a:buNone/>
            </a:pPr>
            <a:endParaRPr lang="en-GB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Century Gothic" panose="020B0502020202020204" pitchFamily="34" charset="0"/>
              </a:rPr>
              <a:t>Total revenue (after 7 days): £10,268.87</a:t>
            </a:r>
          </a:p>
          <a:p>
            <a:pPr marL="0" indent="0">
              <a:buNone/>
            </a:pPr>
            <a:r>
              <a:rPr lang="en-GB" sz="2400" dirty="0">
                <a:latin typeface="Century Gothic" panose="020B0502020202020204" pitchFamily="34" charset="0"/>
              </a:rPr>
              <a:t>Profit (after 7 days): £3,148.87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dkite · Venturi Group">
            <a:extLst>
              <a:ext uri="{FF2B5EF4-FFF2-40B4-BE49-F238E27FC236}">
                <a16:creationId xmlns:a16="http://schemas.microsoft.com/office/drawing/2014/main" id="{ED43BB98-0BB3-B5DD-A673-95E90A26B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76C9D1-E50D-B7CC-BA2E-62A8F4EB4D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Cost vs Revenue</a:t>
            </a:r>
          </a:p>
        </p:txBody>
      </p:sp>
      <p:pic>
        <p:nvPicPr>
          <p:cNvPr id="8" name="Picture 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8533F3A-7AC4-9BC2-5A1E-57A274B7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14850"/>
            <a:ext cx="4768171" cy="20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EFCC3A9-9ED2-4EE8-B5B7-3DB266AE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856" y="1627980"/>
            <a:ext cx="7634287" cy="50895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5FD6F1-450C-34F6-B3B0-87989907CA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Referrals by Month</a:t>
            </a:r>
          </a:p>
        </p:txBody>
      </p:sp>
    </p:spTree>
    <p:extLst>
      <p:ext uri="{BB962C8B-B14F-4D97-AF65-F5344CB8AC3E}">
        <p14:creationId xmlns:p14="http://schemas.microsoft.com/office/powerpoint/2010/main" val="92310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8B0E72-A2E0-AC95-4015-38C744AF1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569" y="1500187"/>
            <a:ext cx="7662862" cy="51085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DDDF5F-D4CE-FD13-AEFD-D03F41DA4E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Consumer Behaviour – Avg Order Spend</a:t>
            </a:r>
          </a:p>
        </p:txBody>
      </p:sp>
      <p:pic>
        <p:nvPicPr>
          <p:cNvPr id="5" name="Picture 2" descr="Redkite · Venturi Group">
            <a:extLst>
              <a:ext uri="{FF2B5EF4-FFF2-40B4-BE49-F238E27FC236}">
                <a16:creationId xmlns:a16="http://schemas.microsoft.com/office/drawing/2014/main" id="{9C1071AE-DB69-A3F1-8603-6056EF6D6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644FFB1-E518-78EE-9D37-855FC956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309019"/>
            <a:ext cx="4533900" cy="32131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7D363A-B789-79AC-0D35-841D124A00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Consumer Behaviour – Order Freq.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9410F-7FF7-07BA-5092-0F83F79CC37D}"/>
              </a:ext>
            </a:extLst>
          </p:cNvPr>
          <p:cNvSpPr txBox="1"/>
          <p:nvPr/>
        </p:nvSpPr>
        <p:spPr>
          <a:xfrm>
            <a:off x="1028700" y="187166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Used referral: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E8028-A5B4-3E5C-FC59-AA647E60A80D}"/>
              </a:ext>
            </a:extLst>
          </p:cNvPr>
          <p:cNvSpPr txBox="1"/>
          <p:nvPr/>
        </p:nvSpPr>
        <p:spPr>
          <a:xfrm>
            <a:off x="6872304" y="1871663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Did not use referral: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A29577C-1F1A-8280-ABF6-456398792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04" y="2347119"/>
            <a:ext cx="4419600" cy="3136900"/>
          </a:xfrm>
          <a:prstGeom prst="rect">
            <a:avLst/>
          </a:prstGeom>
        </p:spPr>
      </p:pic>
      <p:pic>
        <p:nvPicPr>
          <p:cNvPr id="2" name="Picture 2" descr="Redkite · Venturi Group">
            <a:extLst>
              <a:ext uri="{FF2B5EF4-FFF2-40B4-BE49-F238E27FC236}">
                <a16:creationId xmlns:a16="http://schemas.microsoft.com/office/drawing/2014/main" id="{49FF0126-60BD-3E5E-DE8D-0F970E294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7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E4F2-B0C7-7B95-99B9-6D3F1958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9076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Profit generating scheme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Quick return on investment (within 7 days)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Peak referrals in spring – early summer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London by far most popular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Referred customers are not spending/ordering more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Next steps: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Marketing strategies for Aberdeen and Manchester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Boosting usage in autumn and winter – more annual data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entury Gothic" panose="020B0502020202020204" pitchFamily="34" charset="0"/>
              </a:rPr>
              <a:t>Customer retention – app usage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0F586C-46BD-355F-6173-65CE0CB7DA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00187"/>
          </a:xfrm>
          <a:prstGeom prst="rect">
            <a:avLst/>
          </a:prstGeom>
          <a:solidFill>
            <a:srgbClr val="D42A4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</a:rPr>
              <a:t>Conclusions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2" descr="Redkite · Venturi Group">
            <a:extLst>
              <a:ext uri="{FF2B5EF4-FFF2-40B4-BE49-F238E27FC236}">
                <a16:creationId xmlns:a16="http://schemas.microsoft.com/office/drawing/2014/main" id="{20831E90-0026-E092-33DB-D2E69B273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17288"/>
          <a:stretch/>
        </p:blipFill>
        <p:spPr bwMode="auto">
          <a:xfrm>
            <a:off x="10787062" y="5929311"/>
            <a:ext cx="1404938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177</Words>
  <Application>Microsoft Macintosh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Courier New</vt:lpstr>
      <vt:lpstr>Wingdings</vt:lpstr>
      <vt:lpstr>Office Theme</vt:lpstr>
      <vt:lpstr>Member-Get-Member Analysis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Member-Get-Member Analysis</dc:title>
  <dc:creator>Ali Fazel (Alumni)</dc:creator>
  <cp:lastModifiedBy>Ali Fazel (Alumni)</cp:lastModifiedBy>
  <cp:revision>6</cp:revision>
  <dcterms:created xsi:type="dcterms:W3CDTF">2022-12-12T12:48:18Z</dcterms:created>
  <dcterms:modified xsi:type="dcterms:W3CDTF">2022-12-14T09:43:32Z</dcterms:modified>
</cp:coreProperties>
</file>