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B0C7B0-8849-4068-9D60-4E202A0D769E}" v="107" dt="2023-01-24T09:46:22.3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tableStyles" Target="tableStyles.xml" Id="rId12"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theme" Target="theme/theme1.xml" Id="rId11" /><Relationship Type="http://schemas.openxmlformats.org/officeDocument/2006/relationships/slide" Target="slides/slide4.xml" Id="rId5" /><Relationship Type="http://schemas.openxmlformats.org/officeDocument/2006/relationships/viewProps" Target="viewProps.xml" Id="rId10" /><Relationship Type="http://schemas.openxmlformats.org/officeDocument/2006/relationships/slide" Target="slides/slide3.xml" Id="rId4" /><Relationship Type="http://schemas.openxmlformats.org/officeDocument/2006/relationships/presProps" Target="presProps.xml" Id="rId9" /><Relationship Type="http://schemas.microsoft.com/office/2015/10/relationships/revisionInfo" Target="revisionInfo.xml" Id="rId14"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1/24/2023</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3798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1/24/2023</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663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1/24/2023</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856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1/24/2023</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9869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1/24/2023</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930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1/24/2023</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380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1/24/2023</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565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1/24/2023</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235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1/24/2023</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5630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1/24/2023</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9301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1/24/2023</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038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1/24/2023</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‹N°›</a:t>
            </a:fld>
            <a:endParaRPr lang="en-US"/>
          </a:p>
        </p:txBody>
      </p:sp>
    </p:spTree>
    <p:extLst>
      <p:ext uri="{BB962C8B-B14F-4D97-AF65-F5344CB8AC3E}">
        <p14:creationId xmlns:p14="http://schemas.microsoft.com/office/powerpoint/2010/main" val="200288831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hyperlink" Target="https://creativecommons.org/licenses/by-nc-sa/3.0/" TargetMode="Externa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hyperlink" Target="http://www.lukesurl.com/archives/comic/656-rock-out" TargetMode="Externa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ctrTitle"/>
          </p:nvPr>
        </p:nvSpPr>
        <p:spPr>
          <a:xfrm>
            <a:off x="1522030" y="2327639"/>
            <a:ext cx="9147940" cy="1255689"/>
          </a:xfrm>
        </p:spPr>
        <p:txBody>
          <a:bodyPr anchor="b">
            <a:normAutofit/>
          </a:bodyPr>
          <a:lstStyle/>
          <a:p>
            <a:pPr algn="ctr"/>
            <a:r>
              <a:rPr lang="fr-FR" dirty="0" err="1">
                <a:solidFill>
                  <a:schemeClr val="bg1"/>
                </a:solidFill>
              </a:rPr>
              <a:t>Rock,paper,SCISSORS</a:t>
            </a:r>
          </a:p>
        </p:txBody>
      </p:sp>
      <p:sp>
        <p:nvSpPr>
          <p:cNvPr id="3" name="Sous-titre 2"/>
          <p:cNvSpPr>
            <a:spLocks noGrp="1"/>
          </p:cNvSpPr>
          <p:nvPr>
            <p:ph type="subTitle" idx="1"/>
          </p:nvPr>
        </p:nvSpPr>
        <p:spPr>
          <a:xfrm>
            <a:off x="1522030" y="3605577"/>
            <a:ext cx="9147940" cy="1324303"/>
          </a:xfrm>
        </p:spPr>
        <p:txBody>
          <a:bodyPr anchor="t">
            <a:normAutofit/>
          </a:bodyPr>
          <a:lstStyle/>
          <a:p>
            <a:pPr algn="ctr"/>
            <a:endParaRPr lang="fr-FR" sz="2000">
              <a:solidFill>
                <a:schemeClr val="bg1"/>
              </a:solidFill>
            </a:endParaRPr>
          </a:p>
        </p:txBody>
      </p:sp>
      <p:sp>
        <p:nvSpPr>
          <p:cNvPr id="1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2" name="Straight Connector 2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8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0" name="Straight Connector 22">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2" name="Rectangle 24">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763E489-1F7F-6375-D8D7-B8FA255226E4}"/>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2000" b="1" i="0" kern="1200" cap="all" baseline="0">
                <a:solidFill>
                  <a:schemeClr val="bg1"/>
                </a:solidFill>
                <a:latin typeface="+mj-lt"/>
                <a:ea typeface="+mj-ea"/>
                <a:cs typeface="+mj-cs"/>
              </a:rPr>
              <a:t>Welcome everyone to the ultimate showdown of rock, paper, scissors! The game that has been entertaining people for centuries and continues to be a favorite pastime for all ages.</a:t>
            </a:r>
          </a:p>
          <a:p>
            <a:pPr algn="r"/>
            <a:endParaRPr lang="en-US" sz="2000" b="1" i="0" kern="1200" cap="all" baseline="0">
              <a:solidFill>
                <a:schemeClr val="bg1"/>
              </a:solidFill>
              <a:latin typeface="+mj-lt"/>
              <a:ea typeface="+mj-ea"/>
              <a:cs typeface="+mj-cs"/>
            </a:endParaRPr>
          </a:p>
        </p:txBody>
      </p:sp>
      <p:sp>
        <p:nvSpPr>
          <p:cNvPr id="33"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29" name="Straight Connector 2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4" name="Image 4" descr="Une image contenant personne, intérieur, mur&#10;&#10;Description générée automatiquement">
            <a:extLst>
              <a:ext uri="{FF2B5EF4-FFF2-40B4-BE49-F238E27FC236}">
                <a16:creationId xmlns:a16="http://schemas.microsoft.com/office/drawing/2014/main" id="{01706E65-0C84-F64D-5F73-C907C7E7E568}"/>
              </a:ext>
            </a:extLst>
          </p:cNvPr>
          <p:cNvPicPr>
            <a:picLocks noGrp="1" noChangeAspect="1"/>
          </p:cNvPicPr>
          <p:nvPr>
            <p:ph idx="1"/>
          </p:nvPr>
        </p:nvPicPr>
        <p:blipFill>
          <a:blip r:embed="rId2"/>
          <a:stretch>
            <a:fillRect/>
          </a:stretch>
        </p:blipFill>
        <p:spPr>
          <a:xfrm>
            <a:off x="5986926" y="2131056"/>
            <a:ext cx="5569864" cy="3717884"/>
          </a:xfrm>
          <a:prstGeom prst="rect">
            <a:avLst/>
          </a:prstGeom>
        </p:spPr>
      </p:pic>
      <p:sp>
        <p:nvSpPr>
          <p:cNvPr id="31"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1051823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A56E875-4263-AAE8-1A14-FB12A5CA25B7}"/>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2600" b="1" i="0" kern="1200" cap="all" baseline="0">
                <a:solidFill>
                  <a:schemeClr val="bg1"/>
                </a:solidFill>
                <a:latin typeface="+mj-lt"/>
                <a:ea typeface="+mj-ea"/>
                <a:cs typeface="+mj-cs"/>
              </a:rPr>
              <a:t>Before we begin, let's take a moment to appreciate the true champions of this game: rocks. They're tough, they're durable, and they're always ready for a fight</a:t>
            </a:r>
          </a:p>
          <a:p>
            <a:pPr algn="r"/>
            <a:endParaRPr lang="en-US" sz="2600" b="1" i="0" kern="1200" cap="all" baseline="0">
              <a:solidFill>
                <a:schemeClr val="bg1"/>
              </a:solidFill>
              <a:latin typeface="+mj-lt"/>
              <a:ea typeface="+mj-ea"/>
              <a:cs typeface="+mj-cs"/>
            </a:endParaRPr>
          </a:p>
        </p:txBody>
      </p:sp>
      <p:sp>
        <p:nvSpPr>
          <p:cNvPr id="27"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29" name="Straight Connector 2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4" name="Image 4" descr="Une image contenant texte&#10;&#10;Description générée automatiquement">
            <a:extLst>
              <a:ext uri="{FF2B5EF4-FFF2-40B4-BE49-F238E27FC236}">
                <a16:creationId xmlns:a16="http://schemas.microsoft.com/office/drawing/2014/main" id="{96EC907F-F193-F8A9-25C2-C1905F7858EE}"/>
              </a:ext>
            </a:extLst>
          </p:cNvPr>
          <p:cNvPicPr>
            <a:picLocks noGrp="1" noChangeAspect="1"/>
          </p:cNvPicPr>
          <p:nvPr>
            <p:ph idx="1"/>
          </p:nvPr>
        </p:nvPicPr>
        <p:blipFill>
          <a:blip r:embed="rId2"/>
          <a:stretch>
            <a:fillRect/>
          </a:stretch>
        </p:blipFill>
        <p:spPr>
          <a:xfrm flipH="1">
            <a:off x="6330434" y="1584565"/>
            <a:ext cx="5200775" cy="5186070"/>
          </a:xfrm>
          <a:prstGeom prst="rect">
            <a:avLst/>
          </a:prstGeom>
        </p:spPr>
      </p:pic>
      <p:sp>
        <p:nvSpPr>
          <p:cNvPr id="31"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2270963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5" name="Straight Connector 44">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1BD9139-7445-F09E-AE53-189CCC0E32EB}"/>
              </a:ext>
            </a:extLst>
          </p:cNvPr>
          <p:cNvSpPr>
            <a:spLocks noGrp="1"/>
          </p:cNvSpPr>
          <p:nvPr>
            <p:ph type="title"/>
          </p:nvPr>
        </p:nvSpPr>
        <p:spPr>
          <a:xfrm>
            <a:off x="444910" y="1524504"/>
            <a:ext cx="4412419" cy="3626217"/>
          </a:xfrm>
        </p:spPr>
        <p:txBody>
          <a:bodyPr vert="horz" lIns="91440" tIns="45720" rIns="91440" bIns="45720" rtlCol="0" anchor="t">
            <a:normAutofit/>
          </a:bodyPr>
          <a:lstStyle/>
          <a:p>
            <a:pPr algn="r"/>
            <a:r>
              <a:rPr lang="en-US" sz="3200" b="1" i="0" kern="1200" cap="all" baseline="0">
                <a:solidFill>
                  <a:schemeClr val="bg1"/>
                </a:solidFill>
                <a:latin typeface="+mj-lt"/>
                <a:ea typeface="+mj-ea"/>
                <a:cs typeface="+mj-cs"/>
              </a:rPr>
              <a:t>But let's not forget about paper, the silent killer. It may seem weak, but it always has the upper hand .</a:t>
            </a:r>
          </a:p>
          <a:p>
            <a:pPr algn="r"/>
            <a:endParaRPr lang="en-US" sz="3200" b="1" i="0" kern="1200" cap="all" baseline="0">
              <a:solidFill>
                <a:schemeClr val="bg1"/>
              </a:solidFill>
              <a:latin typeface="+mj-lt"/>
              <a:ea typeface="+mj-ea"/>
              <a:cs typeface="+mj-cs"/>
            </a:endParaRPr>
          </a:p>
        </p:txBody>
      </p:sp>
      <p:sp>
        <p:nvSpPr>
          <p:cNvPr id="49"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51" name="Straight Connector 5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4" name="Image 4" descr="Une image contenant décoré&#10;&#10;Description générée automatiquement">
            <a:extLst>
              <a:ext uri="{FF2B5EF4-FFF2-40B4-BE49-F238E27FC236}">
                <a16:creationId xmlns:a16="http://schemas.microsoft.com/office/drawing/2014/main" id="{045A9050-AF14-8609-C4B6-DD3F6368771D}"/>
              </a:ext>
            </a:extLst>
          </p:cNvPr>
          <p:cNvPicPr>
            <a:picLocks noGrp="1" noChangeAspect="1"/>
          </p:cNvPicPr>
          <p:nvPr>
            <p:ph idx="1"/>
          </p:nvPr>
        </p:nvPicPr>
        <p:blipFill rotWithShape="1">
          <a:blip r:embed="rId2"/>
          <a:srcRect t="24174" b="826"/>
          <a:stretch/>
        </p:blipFill>
        <p:spPr>
          <a:xfrm>
            <a:off x="5950055" y="1587732"/>
            <a:ext cx="5569864" cy="3133048"/>
          </a:xfrm>
          <a:prstGeom prst="rect">
            <a:avLst/>
          </a:prstGeom>
        </p:spPr>
      </p:pic>
      <p:sp>
        <p:nvSpPr>
          <p:cNvPr id="53"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4189558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5DC8D2C-8D38-0AAA-AF6D-ABC86B2EA7A4}"/>
              </a:ext>
            </a:extLst>
          </p:cNvPr>
          <p:cNvSpPr>
            <a:spLocks noGrp="1"/>
          </p:cNvSpPr>
          <p:nvPr>
            <p:ph type="title"/>
          </p:nvPr>
        </p:nvSpPr>
        <p:spPr>
          <a:xfrm>
            <a:off x="555523" y="1585956"/>
            <a:ext cx="4412419" cy="2815055"/>
          </a:xfrm>
        </p:spPr>
        <p:txBody>
          <a:bodyPr vert="horz" lIns="91440" tIns="45720" rIns="91440" bIns="45720" rtlCol="0" anchor="t">
            <a:normAutofit/>
          </a:bodyPr>
          <a:lstStyle/>
          <a:p>
            <a:pPr algn="r"/>
            <a:r>
              <a:rPr lang="en-US" sz="2600" b="1" i="0" kern="1200" cap="all" baseline="0">
                <a:solidFill>
                  <a:schemeClr val="bg1"/>
                </a:solidFill>
                <a:latin typeface="+mj-lt"/>
                <a:ea typeface="+mj-ea"/>
                <a:cs typeface="+mj-cs"/>
              </a:rPr>
              <a:t>And last but not least, scissors. They're sharp, they're precise, and they're always ready to cut through the competition.</a:t>
            </a:r>
          </a:p>
          <a:p>
            <a:pPr algn="r"/>
            <a:endParaRPr lang="en-US" sz="2600" b="1" i="0" kern="1200" cap="all" baseline="0">
              <a:solidFill>
                <a:schemeClr val="bg1"/>
              </a:solidFill>
              <a:latin typeface="+mj-lt"/>
              <a:ea typeface="+mj-ea"/>
              <a:cs typeface="+mj-cs"/>
            </a:endParaRPr>
          </a:p>
        </p:txBody>
      </p:sp>
      <p:sp>
        <p:nvSpPr>
          <p:cNvPr id="36" name="!!plus graphic">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38" name="!!Straight Connector">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98246"/>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4" name="Image 4" descr="Une image contenant texte, ciseaux&#10;&#10;Description générée automatiquement">
            <a:extLst>
              <a:ext uri="{FF2B5EF4-FFF2-40B4-BE49-F238E27FC236}">
                <a16:creationId xmlns:a16="http://schemas.microsoft.com/office/drawing/2014/main" id="{BF8A4A3F-A2F5-8A3E-238C-00B62F828BB3}"/>
              </a:ext>
            </a:extLst>
          </p:cNvPr>
          <p:cNvPicPr>
            <a:picLocks noGrp="1" noChangeAspect="1"/>
          </p:cNvPicPr>
          <p:nvPr>
            <p:ph idx="1"/>
          </p:nvPr>
        </p:nvPicPr>
        <p:blipFill rotWithShape="1">
          <a:blip r:embed="rId2"/>
          <a:srcRect l="12671"/>
          <a:stretch/>
        </p:blipFill>
        <p:spPr>
          <a:xfrm>
            <a:off x="5950055" y="1585955"/>
            <a:ext cx="5569864" cy="4783504"/>
          </a:xfrm>
          <a:prstGeom prst="rect">
            <a:avLst/>
          </a:prstGeom>
        </p:spPr>
      </p:pic>
      <p:sp>
        <p:nvSpPr>
          <p:cNvPr id="40" name="!!circle graphic">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3647049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811E6AD-9B6D-89C3-9C8E-9AEDB86EE0E8}"/>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2000" b="1" i="0" kern="1200" cap="all" baseline="0">
                <a:solidFill>
                  <a:schemeClr val="bg1"/>
                </a:solidFill>
                <a:latin typeface="+mj-lt"/>
                <a:ea typeface="+mj-ea"/>
                <a:cs typeface="+mj-cs"/>
              </a:rPr>
              <a:t>Now, let's get ready to rumble! In this game, you'll be facing off against the computer in a series of intense RPS battles. But don't worry, you won't be alone. You'll have the support of your trusty rock, paper, and scissors, ready to do your bidding.</a:t>
            </a:r>
          </a:p>
          <a:p>
            <a:pPr algn="r"/>
            <a:endParaRPr lang="en-US" sz="2000" b="1" i="0" kern="1200" cap="all" baseline="0">
              <a:solidFill>
                <a:schemeClr val="bg1"/>
              </a:solidFill>
              <a:latin typeface="+mj-lt"/>
              <a:ea typeface="+mj-ea"/>
              <a:cs typeface="+mj-cs"/>
            </a:endParaRPr>
          </a:p>
        </p:txBody>
      </p:sp>
      <p:sp>
        <p:nvSpPr>
          <p:cNvPr id="27" name="!!plus graphic">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29" name="!!Straight Connector">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98246"/>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4" name="Image 4" descr="Une image contenant clé&#10;&#10;Description générée automatiquement">
            <a:extLst>
              <a:ext uri="{FF2B5EF4-FFF2-40B4-BE49-F238E27FC236}">
                <a16:creationId xmlns:a16="http://schemas.microsoft.com/office/drawing/2014/main" id="{53177610-26AE-9351-944D-41F27F896A39}"/>
              </a:ext>
            </a:extLst>
          </p:cNvPr>
          <p:cNvPicPr>
            <a:picLocks noGrp="1" noChangeAspect="1"/>
          </p:cNvPicPr>
          <p:nvPr>
            <p:ph idx="1"/>
          </p:nvPr>
        </p:nvPicPr>
        <p:blipFill rotWithShape="1">
          <a:blip r:embed="rId2"/>
          <a:srcRect l="12671"/>
          <a:stretch/>
        </p:blipFill>
        <p:spPr>
          <a:xfrm>
            <a:off x="5986926" y="1598246"/>
            <a:ext cx="5569864" cy="4783504"/>
          </a:xfrm>
          <a:prstGeom prst="rect">
            <a:avLst/>
          </a:prstGeom>
        </p:spPr>
      </p:pic>
      <p:sp>
        <p:nvSpPr>
          <p:cNvPr id="31" name="!!circle graphic">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4001672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DAD8931-A8C3-CF7A-135F-EB12C860A4AF}"/>
              </a:ext>
            </a:extLst>
          </p:cNvPr>
          <p:cNvSpPr>
            <a:spLocks noGrp="1"/>
          </p:cNvSpPr>
          <p:nvPr>
            <p:ph type="title"/>
          </p:nvPr>
        </p:nvSpPr>
        <p:spPr>
          <a:xfrm>
            <a:off x="1188069" y="381935"/>
            <a:ext cx="4008583" cy="5974414"/>
          </a:xfrm>
        </p:spPr>
        <p:txBody>
          <a:bodyPr vert="horz" lIns="91440" tIns="45720" rIns="91440" bIns="45720" rtlCol="0" anchor="ctr">
            <a:normAutofit fontScale="90000"/>
          </a:bodyPr>
          <a:lstStyle/>
          <a:p>
            <a:r>
              <a:rPr lang="en-US" sz="2300" b="1" kern="1200" cap="all" dirty="0">
                <a:solidFill>
                  <a:schemeClr val="bg1"/>
                </a:solidFill>
                <a:latin typeface="+mj-lt"/>
                <a:ea typeface="+mj-ea"/>
                <a:cs typeface="+mj-cs"/>
              </a:rPr>
              <a:t>As you play, remember that rock crushes scissors, scissors cut paper, and paper covers rock. But don't be fooled by the simplicity of this game, because it's not just about winning or losing. It's about the thrill of the battle and the satisfaction of a well-timed move.</a:t>
            </a:r>
            <a:br>
              <a:rPr lang="en-US" sz="2300" b="1" cap="all" dirty="0">
                <a:solidFill>
                  <a:schemeClr val="bg1"/>
                </a:solidFill>
              </a:rPr>
            </a:br>
            <a:br>
              <a:rPr lang="en-US" sz="2300" b="1" cap="all" dirty="0"/>
            </a:br>
            <a:r>
              <a:rPr lang="fr-FR" sz="2300" b="1" cap="all" dirty="0">
                <a:solidFill>
                  <a:schemeClr val="tx2">
                    <a:lumMod val="50000"/>
                    <a:lumOff val="50000"/>
                  </a:schemeClr>
                </a:solidFill>
                <a:ea typeface="+mj-lt"/>
                <a:cs typeface="+mj-lt"/>
              </a:rPr>
              <a:t>So, are </a:t>
            </a:r>
            <a:r>
              <a:rPr lang="fr-FR" sz="2300" b="1" cap="all" dirty="0" err="1">
                <a:solidFill>
                  <a:schemeClr val="tx2">
                    <a:lumMod val="50000"/>
                    <a:lumOff val="50000"/>
                  </a:schemeClr>
                </a:solidFill>
                <a:ea typeface="+mj-lt"/>
                <a:cs typeface="+mj-lt"/>
              </a:rPr>
              <a:t>you</a:t>
            </a:r>
            <a:r>
              <a:rPr lang="fr-FR" sz="2300" b="1" cap="all" dirty="0">
                <a:solidFill>
                  <a:schemeClr val="tx2">
                    <a:lumMod val="50000"/>
                    <a:lumOff val="50000"/>
                  </a:schemeClr>
                </a:solidFill>
                <a:ea typeface="+mj-lt"/>
                <a:cs typeface="+mj-lt"/>
              </a:rPr>
              <a:t> </a:t>
            </a:r>
            <a:r>
              <a:rPr lang="fr-FR" sz="2300" b="1" cap="all" dirty="0" err="1">
                <a:solidFill>
                  <a:schemeClr val="tx2">
                    <a:lumMod val="50000"/>
                    <a:lumOff val="50000"/>
                  </a:schemeClr>
                </a:solidFill>
                <a:ea typeface="+mj-lt"/>
                <a:cs typeface="+mj-lt"/>
              </a:rPr>
              <a:t>ready</a:t>
            </a:r>
            <a:r>
              <a:rPr lang="fr-FR" sz="2300" b="1" cap="all" dirty="0">
                <a:solidFill>
                  <a:schemeClr val="tx2">
                    <a:lumMod val="50000"/>
                    <a:lumOff val="50000"/>
                  </a:schemeClr>
                </a:solidFill>
                <a:ea typeface="+mj-lt"/>
                <a:cs typeface="+mj-lt"/>
              </a:rPr>
              <a:t> to </a:t>
            </a:r>
            <a:r>
              <a:rPr lang="fr-FR" sz="2300" b="1" cap="all" dirty="0" err="1">
                <a:solidFill>
                  <a:schemeClr val="tx2">
                    <a:lumMod val="50000"/>
                    <a:lumOff val="50000"/>
                  </a:schemeClr>
                </a:solidFill>
                <a:ea typeface="+mj-lt"/>
                <a:cs typeface="+mj-lt"/>
              </a:rPr>
              <a:t>prove</a:t>
            </a:r>
            <a:r>
              <a:rPr lang="fr-FR" sz="2300" b="1" cap="all" dirty="0">
                <a:solidFill>
                  <a:schemeClr val="tx2">
                    <a:lumMod val="50000"/>
                    <a:lumOff val="50000"/>
                  </a:schemeClr>
                </a:solidFill>
                <a:ea typeface="+mj-lt"/>
                <a:cs typeface="+mj-lt"/>
              </a:rPr>
              <a:t> </a:t>
            </a:r>
            <a:r>
              <a:rPr lang="fr-FR" sz="2300" b="1" cap="all" dirty="0" err="1">
                <a:solidFill>
                  <a:schemeClr val="tx2">
                    <a:lumMod val="50000"/>
                    <a:lumOff val="50000"/>
                  </a:schemeClr>
                </a:solidFill>
                <a:ea typeface="+mj-lt"/>
                <a:cs typeface="+mj-lt"/>
              </a:rPr>
              <a:t>your</a:t>
            </a:r>
            <a:r>
              <a:rPr lang="fr-FR" sz="2300" b="1" cap="all" dirty="0">
                <a:solidFill>
                  <a:schemeClr val="tx2">
                    <a:lumMod val="50000"/>
                    <a:lumOff val="50000"/>
                  </a:schemeClr>
                </a:solidFill>
                <a:ea typeface="+mj-lt"/>
                <a:cs typeface="+mj-lt"/>
              </a:rPr>
              <a:t> RPS </a:t>
            </a:r>
            <a:r>
              <a:rPr lang="fr-FR" sz="2300" b="1" cap="all" dirty="0" err="1">
                <a:solidFill>
                  <a:schemeClr val="tx2">
                    <a:lumMod val="50000"/>
                    <a:lumOff val="50000"/>
                  </a:schemeClr>
                </a:solidFill>
                <a:ea typeface="+mj-lt"/>
                <a:cs typeface="+mj-lt"/>
              </a:rPr>
              <a:t>mastery</a:t>
            </a:r>
            <a:r>
              <a:rPr lang="fr-FR" sz="2300" b="1" cap="all" dirty="0">
                <a:solidFill>
                  <a:schemeClr val="tx2">
                    <a:lumMod val="50000"/>
                    <a:lumOff val="50000"/>
                  </a:schemeClr>
                </a:solidFill>
                <a:ea typeface="+mj-lt"/>
                <a:cs typeface="+mj-lt"/>
              </a:rPr>
              <a:t>? </a:t>
            </a:r>
            <a:r>
              <a:rPr lang="fr-FR" sz="2300" b="1" cap="all" dirty="0" err="1">
                <a:solidFill>
                  <a:schemeClr val="tx2">
                    <a:lumMod val="50000"/>
                    <a:lumOff val="50000"/>
                  </a:schemeClr>
                </a:solidFill>
                <a:ea typeface="+mj-lt"/>
                <a:cs typeface="+mj-lt"/>
              </a:rPr>
              <a:t>Let's</a:t>
            </a:r>
            <a:r>
              <a:rPr lang="fr-FR" sz="2300" b="1" cap="all" dirty="0">
                <a:solidFill>
                  <a:schemeClr val="tx2">
                    <a:lumMod val="50000"/>
                    <a:lumOff val="50000"/>
                  </a:schemeClr>
                </a:solidFill>
                <a:ea typeface="+mj-lt"/>
                <a:cs typeface="+mj-lt"/>
              </a:rPr>
              <a:t> </a:t>
            </a:r>
            <a:r>
              <a:rPr lang="fr-FR" sz="2300" b="1" cap="all" dirty="0" err="1">
                <a:solidFill>
                  <a:schemeClr val="tx2">
                    <a:lumMod val="50000"/>
                    <a:lumOff val="50000"/>
                  </a:schemeClr>
                </a:solidFill>
                <a:ea typeface="+mj-lt"/>
                <a:cs typeface="+mj-lt"/>
              </a:rPr>
              <a:t>find</a:t>
            </a:r>
            <a:r>
              <a:rPr lang="fr-FR" sz="2300" b="1" cap="all" dirty="0">
                <a:solidFill>
                  <a:schemeClr val="tx2">
                    <a:lumMod val="50000"/>
                    <a:lumOff val="50000"/>
                  </a:schemeClr>
                </a:solidFill>
                <a:ea typeface="+mj-lt"/>
                <a:cs typeface="+mj-lt"/>
              </a:rPr>
              <a:t> out!</a:t>
            </a:r>
            <a:endParaRPr lang="en-US" sz="2300" dirty="0">
              <a:solidFill>
                <a:schemeClr val="tx2">
                  <a:lumMod val="50000"/>
                  <a:lumOff val="50000"/>
                </a:schemeClr>
              </a:solidFill>
            </a:endParaRPr>
          </a:p>
          <a:p>
            <a:endParaRPr lang="en-US" sz="2300" b="1" kern="1200" cap="all" dirty="0"/>
          </a:p>
        </p:txBody>
      </p:sp>
      <p:sp>
        <p:nvSpPr>
          <p:cNvPr id="4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5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52"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ZoneTexte 3">
            <a:extLst>
              <a:ext uri="{FF2B5EF4-FFF2-40B4-BE49-F238E27FC236}">
                <a16:creationId xmlns:a16="http://schemas.microsoft.com/office/drawing/2014/main" id="{7C481826-FB97-AE86-9512-BA7B904CF33A}"/>
              </a:ext>
            </a:extLst>
          </p:cNvPr>
          <p:cNvSpPr txBox="1"/>
          <p:nvPr/>
        </p:nvSpPr>
        <p:spPr>
          <a:xfrm>
            <a:off x="6096000" y="381935"/>
            <a:ext cx="4986955" cy="597441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endParaRPr lang="en-US" b="1" dirty="0"/>
          </a:p>
        </p:txBody>
      </p:sp>
      <p:cxnSp>
        <p:nvCxnSpPr>
          <p:cNvPr id="54" name="Straight Connector 5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5" name="Welcome To The Show  Sound Effect">
            <a:hlinkClick r:id="" action="ppaction://media"/>
            <a:extLst>
              <a:ext uri="{FF2B5EF4-FFF2-40B4-BE49-F238E27FC236}">
                <a16:creationId xmlns:a16="http://schemas.microsoft.com/office/drawing/2014/main" id="{D2A29868-8AE9-7C7E-82F0-F456C5BA2C91}"/>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491328" y="2690064"/>
            <a:ext cx="730250" cy="730250"/>
          </a:xfrm>
          <a:prstGeom prst="rect">
            <a:avLst/>
          </a:prstGeom>
        </p:spPr>
      </p:pic>
      <p:pic>
        <p:nvPicPr>
          <p:cNvPr id="6" name="Image 6" descr="Une image contenant flèche&#10;&#10;Description générée automatiquement">
            <a:extLst>
              <a:ext uri="{FF2B5EF4-FFF2-40B4-BE49-F238E27FC236}">
                <a16:creationId xmlns:a16="http://schemas.microsoft.com/office/drawing/2014/main" id="{D5A894B2-38BA-26C2-3F97-153B9EA7B6DE}"/>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845835" y="132991"/>
            <a:ext cx="6136255" cy="6476998"/>
          </a:xfrm>
          <a:prstGeom prst="rect">
            <a:avLst/>
          </a:prstGeom>
        </p:spPr>
      </p:pic>
      <p:sp>
        <p:nvSpPr>
          <p:cNvPr id="7" name="ZoneTexte 6">
            <a:extLst>
              <a:ext uri="{FF2B5EF4-FFF2-40B4-BE49-F238E27FC236}">
                <a16:creationId xmlns:a16="http://schemas.microsoft.com/office/drawing/2014/main" id="{31A9FEA5-3BB5-4856-B01C-960E4703BDA8}"/>
              </a:ext>
            </a:extLst>
          </p:cNvPr>
          <p:cNvSpPr txBox="1"/>
          <p:nvPr/>
        </p:nvSpPr>
        <p:spPr>
          <a:xfrm>
            <a:off x="5845835" y="3547614"/>
            <a:ext cx="6136256" cy="1079499"/>
          </a:xfrm>
          <a:prstGeom prst="rect">
            <a:avLst/>
          </a:prstGeom>
        </p:spPr>
        <p:txBody>
          <a:bodyPr>
            <a:normAutofit/>
          </a:bodyPr>
          <a:lstStyle/>
          <a:p>
            <a:r>
              <a:rPr lang="en-US">
                <a:hlinkClick r:id="rId6"/>
              </a:rPr>
              <a:t>Cette photo</a:t>
            </a:r>
            <a:r>
              <a:rPr lang="en-US"/>
              <a:t> de Auteur inconnu est fournie sous licence </a:t>
            </a:r>
            <a:r>
              <a:rPr lang="en-US">
                <a:hlinkClick r:id="rId7"/>
              </a:rPr>
              <a:t>CC BY-SA-NC</a:t>
            </a:r>
            <a:r>
              <a:rPr lang="en-US"/>
              <a:t>.</a:t>
            </a:r>
          </a:p>
        </p:txBody>
      </p:sp>
    </p:spTree>
    <p:extLst>
      <p:ext uri="{BB962C8B-B14F-4D97-AF65-F5344CB8AC3E}">
        <p14:creationId xmlns:p14="http://schemas.microsoft.com/office/powerpoint/2010/main" val="163130064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nextCondLst>
                <p:cond evt="onClick" delay="0">
                  <p:tgtEl>
                    <p:spTgt spid="5"/>
                  </p:tgtEl>
                </p:cond>
              </p:nextCondLst>
            </p:seq>
            <p:audio>
              <p:cMediaNode>
                <p:cTn id="7" fill="hold" display="0">
                  <p:stCondLst>
                    <p:cond delay="indefinite"/>
                  </p:stCondLst>
                  <p:endCondLst>
                    <p:cond evt="onStopAudio" delay="0">
                      <p:tgtEl>
                        <p:sldTgt/>
                      </p:tgtEl>
                    </p:cond>
                  </p:endCondLst>
                </p:cTn>
                <p:tgtEl>
                  <p:spTgt spid="5"/>
                </p:tgtEl>
              </p:cMediaNode>
            </p:audio>
          </p:childTnLst>
        </p:cTn>
      </p:par>
    </p:tnLst>
  </p:timing>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Grand écran</PresentationFormat>
  <Paragraphs>0</Paragraphs>
  <Slides>7</Slides>
  <Notes>0</Notes>
  <HiddenSlides>0</HiddenSlides>
  <MMClips>0</MMClips>
  <ScaleCrop>false</ScaleCrop>
  <HeadingPairs>
    <vt:vector size="4" baseType="variant">
      <vt:variant>
        <vt:lpstr>Thème</vt:lpstr>
      </vt:variant>
      <vt:variant>
        <vt:i4>1</vt:i4>
      </vt:variant>
      <vt:variant>
        <vt:lpstr>Titres des diapositives</vt:lpstr>
      </vt:variant>
      <vt:variant>
        <vt:i4>7</vt:i4>
      </vt:variant>
    </vt:vector>
  </HeadingPairs>
  <TitlesOfParts>
    <vt:vector size="8" baseType="lpstr">
      <vt:lpstr>GradientVTI</vt:lpstr>
      <vt:lpstr>Rock,paper,SCISSORS</vt:lpstr>
      <vt:lpstr>Welcome everyone to the ultimate showdown of rock, paper, scissors! The game that has been entertaining people for centuries and continues to be a favorite pastime for all ages. </vt:lpstr>
      <vt:lpstr>Before we begin, let's take a moment to appreciate the true champions of this game: rocks. They're tough, they're durable, and they're always ready for a fight </vt:lpstr>
      <vt:lpstr>But let's not forget about paper, the silent killer. It may seem weak, but it always has the upper hand . </vt:lpstr>
      <vt:lpstr>And last but not least, scissors. They're sharp, they're precise, and they're always ready to cut through the competition. </vt:lpstr>
      <vt:lpstr>Now, let's get ready to rumble! In this game, you'll be facing off against the computer in a series of intense RPS battles. But don't worry, you won't be alone. You'll have the support of your trusty rock, paper, and scissors, ready to do your bidding. </vt:lpstr>
      <vt:lpstr>As you play, remember that rock crushes scissors, scissors cut paper, and paper covers rock. But don't be fooled by the simplicity of this game, because it's not just about winning or losing. It's about the thrill of the battle and the satisfaction of a well-timed move.  So, are you ready to prove your RPS mastery? Let's find out!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
  <cp:revision>96</cp:revision>
  <dcterms:created xsi:type="dcterms:W3CDTF">2023-01-24T09:19:26Z</dcterms:created>
  <dcterms:modified xsi:type="dcterms:W3CDTF">2023-01-24T09:46:27Z</dcterms:modified>
</cp:coreProperties>
</file>