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9680" y="-1"/>
            <a:ext cx="5760720" cy="82295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058400" y="6902607"/>
            <a:ext cx="4483100" cy="1216025"/>
          </a:xfrm>
          <a:custGeom>
            <a:avLst/>
            <a:gdLst/>
            <a:ahLst/>
            <a:cxnLst/>
            <a:rect l="l" t="t" r="r" b="b"/>
            <a:pathLst>
              <a:path w="4483100" h="1216025">
                <a:moveTo>
                  <a:pt x="4482846" y="0"/>
                </a:moveTo>
                <a:lnTo>
                  <a:pt x="0" y="0"/>
                </a:lnTo>
                <a:lnTo>
                  <a:pt x="0" y="1215478"/>
                </a:lnTo>
                <a:lnTo>
                  <a:pt x="4482846" y="1215478"/>
                </a:lnTo>
                <a:lnTo>
                  <a:pt x="4482846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058400" y="6902607"/>
            <a:ext cx="4483100" cy="1216025"/>
          </a:xfrm>
          <a:custGeom>
            <a:avLst/>
            <a:gdLst/>
            <a:ahLst/>
            <a:cxnLst/>
            <a:rect l="l" t="t" r="r" b="b"/>
            <a:pathLst>
              <a:path w="4483100" h="1216025">
                <a:moveTo>
                  <a:pt x="0" y="1215478"/>
                </a:moveTo>
                <a:lnTo>
                  <a:pt x="4482846" y="1215478"/>
                </a:lnTo>
                <a:lnTo>
                  <a:pt x="4482846" y="0"/>
                </a:lnTo>
                <a:lnTo>
                  <a:pt x="0" y="0"/>
                </a:lnTo>
                <a:lnTo>
                  <a:pt x="0" y="1215478"/>
                </a:lnTo>
                <a:close/>
              </a:path>
            </a:pathLst>
          </a:custGeom>
          <a:ln w="12700">
            <a:solidFill>
              <a:srgbClr val="F9F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1304" y="3035630"/>
            <a:ext cx="4696460" cy="70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2D3B4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2D3B4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058400" y="6902607"/>
            <a:ext cx="4483100" cy="1216025"/>
          </a:xfrm>
          <a:custGeom>
            <a:avLst/>
            <a:gdLst/>
            <a:ahLst/>
            <a:cxnLst/>
            <a:rect l="l" t="t" r="r" b="b"/>
            <a:pathLst>
              <a:path w="4483100" h="1216025">
                <a:moveTo>
                  <a:pt x="4482846" y="0"/>
                </a:moveTo>
                <a:lnTo>
                  <a:pt x="0" y="0"/>
                </a:lnTo>
                <a:lnTo>
                  <a:pt x="0" y="1215478"/>
                </a:lnTo>
                <a:lnTo>
                  <a:pt x="4482846" y="1215478"/>
                </a:lnTo>
                <a:lnTo>
                  <a:pt x="4482846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58400" y="6902607"/>
            <a:ext cx="4483100" cy="1216025"/>
          </a:xfrm>
          <a:custGeom>
            <a:avLst/>
            <a:gdLst/>
            <a:ahLst/>
            <a:cxnLst/>
            <a:rect l="l" t="t" r="r" b="b"/>
            <a:pathLst>
              <a:path w="4483100" h="1216025">
                <a:moveTo>
                  <a:pt x="0" y="1215478"/>
                </a:moveTo>
                <a:lnTo>
                  <a:pt x="4482846" y="1215478"/>
                </a:lnTo>
                <a:lnTo>
                  <a:pt x="4482846" y="0"/>
                </a:lnTo>
                <a:lnTo>
                  <a:pt x="0" y="0"/>
                </a:lnTo>
                <a:lnTo>
                  <a:pt x="0" y="1215478"/>
                </a:lnTo>
                <a:close/>
              </a:path>
            </a:pathLst>
          </a:custGeom>
          <a:ln w="12700">
            <a:solidFill>
              <a:srgbClr val="F9F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2D3B4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2D3B4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30399" cy="29768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4" y="1686890"/>
            <a:ext cx="9514205" cy="70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2D3B4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878" y="2888299"/>
            <a:ext cx="13126719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10"/>
              <a:t>Carє_Stat</a:t>
            </a:r>
            <a:r>
              <a:rPr dirty="0" spc="-55"/>
              <a:t> </a:t>
            </a:r>
            <a:r>
              <a:rPr dirty="0" spc="-25"/>
              <a:t>Projєct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4076650"/>
            <a:ext cx="7075170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600"/>
              </a:lnSpc>
              <a:spcBef>
                <a:spcPts val="95"/>
              </a:spcBef>
            </a:pP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Welcome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the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Care_Stat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Project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presentation.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Our</a:t>
            </a:r>
            <a:r>
              <a:rPr dirty="0" sz="1750" spc="-3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team,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Ali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Hany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Ali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Nosseir,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Ali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Aboud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Abdelmaksoud,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has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developed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comprehensive database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system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revolutionize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healthcare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data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management.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8075" y="0"/>
            <a:ext cx="6280150" cy="5776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3035630"/>
            <a:ext cx="2938780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5"/>
              <a:t>Thane</a:t>
            </a:r>
            <a:r>
              <a:rPr dirty="0" spc="-220"/>
              <a:t> </a:t>
            </a:r>
            <a:r>
              <a:rPr dirty="0" spc="-145"/>
              <a:t>You!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076650"/>
            <a:ext cx="7297420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600"/>
              </a:lnSpc>
              <a:spcBef>
                <a:spcPts val="95"/>
              </a:spcBef>
            </a:pP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We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extend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our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gratitude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Instant,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Engineer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Mohamed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Abu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Obeida,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and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Engineer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Mariam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for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their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invaluable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support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guidance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throughout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the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Care_Stat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Project.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052050" y="7799506"/>
            <a:ext cx="4495800" cy="325120"/>
            <a:chOff x="10052050" y="7799506"/>
            <a:chExt cx="4495800" cy="325120"/>
          </a:xfrm>
        </p:grpSpPr>
        <p:sp>
          <p:nvSpPr>
            <p:cNvPr id="6" name="object 6" descr=""/>
            <p:cNvSpPr/>
            <p:nvPr/>
          </p:nvSpPr>
          <p:spPr>
            <a:xfrm>
              <a:off x="10058400" y="7805856"/>
              <a:ext cx="4483100" cy="312420"/>
            </a:xfrm>
            <a:custGeom>
              <a:avLst/>
              <a:gdLst/>
              <a:ahLst/>
              <a:cxnLst/>
              <a:rect l="l" t="t" r="r" b="b"/>
              <a:pathLst>
                <a:path w="4483100" h="312420">
                  <a:moveTo>
                    <a:pt x="4482846" y="0"/>
                  </a:moveTo>
                  <a:lnTo>
                    <a:pt x="0" y="0"/>
                  </a:lnTo>
                  <a:lnTo>
                    <a:pt x="0" y="312229"/>
                  </a:lnTo>
                  <a:lnTo>
                    <a:pt x="4482846" y="312229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058400" y="7805856"/>
              <a:ext cx="4483100" cy="312420"/>
            </a:xfrm>
            <a:custGeom>
              <a:avLst/>
              <a:gdLst/>
              <a:ahLst/>
              <a:cxnLst/>
              <a:rect l="l" t="t" r="r" b="b"/>
              <a:pathLst>
                <a:path w="4483100" h="312420">
                  <a:moveTo>
                    <a:pt x="0" y="312229"/>
                  </a:moveTo>
                  <a:lnTo>
                    <a:pt x="4482846" y="312229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312229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639304" y="5418785"/>
            <a:ext cx="589788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65">
                <a:solidFill>
                  <a:srgbClr val="2D3B4E"/>
                </a:solidFill>
                <a:latin typeface="Tahoma"/>
                <a:cs typeface="Tahoma"/>
              </a:rPr>
              <a:t>Thank</a:t>
            </a:r>
            <a:r>
              <a:rPr dirty="0" sz="9600" spc="-955">
                <a:solidFill>
                  <a:srgbClr val="2D3B4E"/>
                </a:solidFill>
                <a:latin typeface="Tahoma"/>
                <a:cs typeface="Tahoma"/>
              </a:rPr>
              <a:t> </a:t>
            </a:r>
            <a:r>
              <a:rPr dirty="0" sz="9600" spc="-95">
                <a:solidFill>
                  <a:srgbClr val="2D3B4E"/>
                </a:solidFill>
                <a:latin typeface="Tahoma"/>
                <a:cs typeface="Tahoma"/>
              </a:rPr>
              <a:t>You!</a:t>
            </a:r>
            <a:endParaRPr sz="9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76071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2340940"/>
            <a:ext cx="7334884" cy="14166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 spc="-85"/>
              <a:t>Addrєssing</a:t>
            </a:r>
            <a:r>
              <a:rPr dirty="0" spc="-235"/>
              <a:t> </a:t>
            </a:r>
            <a:r>
              <a:rPr dirty="0" spc="-25"/>
              <a:t>Hєalthcarє</a:t>
            </a:r>
            <a:r>
              <a:rPr dirty="0" spc="-240"/>
              <a:t> </a:t>
            </a:r>
            <a:r>
              <a:rPr dirty="0" spc="-85"/>
              <a:t>Data </a:t>
            </a:r>
            <a:r>
              <a:rPr dirty="0" spc="-10"/>
              <a:t>Challєngєs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267958" y="4090466"/>
            <a:ext cx="7387590" cy="174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600"/>
              </a:lnSpc>
              <a:spcBef>
                <a:spcPts val="100"/>
              </a:spcBef>
            </a:pP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The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healthcare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sector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grapples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with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fragmented,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diverse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data,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hindering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efficient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record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tracking,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appointment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management,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financial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analysis. Care_Stat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provides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centralized,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integrated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database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enhance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operational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efficiency,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improve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healthcare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quality,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support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critical 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decision-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making.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052050" y="6896257"/>
            <a:ext cx="4495800" cy="1228725"/>
            <a:chOff x="10052050" y="6896257"/>
            <a:chExt cx="4495800" cy="1228725"/>
          </a:xfrm>
        </p:grpSpPr>
        <p:sp>
          <p:nvSpPr>
            <p:cNvPr id="6" name="object 6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4482846" y="0"/>
                  </a:moveTo>
                  <a:lnTo>
                    <a:pt x="0" y="0"/>
                  </a:lnTo>
                  <a:lnTo>
                    <a:pt x="0" y="1215478"/>
                  </a:lnTo>
                  <a:lnTo>
                    <a:pt x="4482846" y="1215478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0" y="1215478"/>
                  </a:moveTo>
                  <a:lnTo>
                    <a:pt x="4482846" y="1215478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1215478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52050" y="7383150"/>
            <a:ext cx="4509770" cy="777875"/>
            <a:chOff x="10052050" y="7383150"/>
            <a:chExt cx="4509770" cy="777875"/>
          </a:xfrm>
        </p:grpSpPr>
        <p:sp>
          <p:nvSpPr>
            <p:cNvPr id="3" name="object 3" descr=""/>
            <p:cNvSpPr/>
            <p:nvPr/>
          </p:nvSpPr>
          <p:spPr>
            <a:xfrm>
              <a:off x="10058400" y="7389500"/>
              <a:ext cx="4483100" cy="728980"/>
            </a:xfrm>
            <a:custGeom>
              <a:avLst/>
              <a:gdLst/>
              <a:ahLst/>
              <a:cxnLst/>
              <a:rect l="l" t="t" r="r" b="b"/>
              <a:pathLst>
                <a:path w="4483100" h="728979">
                  <a:moveTo>
                    <a:pt x="4482846" y="0"/>
                  </a:moveTo>
                  <a:lnTo>
                    <a:pt x="0" y="0"/>
                  </a:lnTo>
                  <a:lnTo>
                    <a:pt x="0" y="728586"/>
                  </a:lnTo>
                  <a:lnTo>
                    <a:pt x="4482846" y="728586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058400" y="7389500"/>
              <a:ext cx="4483100" cy="728980"/>
            </a:xfrm>
            <a:custGeom>
              <a:avLst/>
              <a:gdLst/>
              <a:ahLst/>
              <a:cxnLst/>
              <a:rect l="l" t="t" r="r" b="b"/>
              <a:pathLst>
                <a:path w="4483100" h="728979">
                  <a:moveTo>
                    <a:pt x="0" y="728586"/>
                  </a:moveTo>
                  <a:lnTo>
                    <a:pt x="4482846" y="728586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728586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1050493"/>
            <a:ext cx="7290434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10"/>
              <a:t>Carє_Stat</a:t>
            </a:r>
            <a:r>
              <a:rPr dirty="0" spc="-180"/>
              <a:t> </a:t>
            </a:r>
            <a:r>
              <a:rPr dirty="0" spc="-20"/>
              <a:t>Databasє</a:t>
            </a:r>
            <a:r>
              <a:rPr dirty="0" spc="-175"/>
              <a:t> </a:t>
            </a:r>
            <a:r>
              <a:rPr dirty="0" spc="-90"/>
              <a:t>Dєsign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81304" y="2280666"/>
            <a:ext cx="1255077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Our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relational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database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model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ensures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data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integrity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minimizes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redundancy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for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comprehensive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hospital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data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management.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78548" y="2837688"/>
            <a:ext cx="6438900" cy="4312285"/>
            <a:chOff x="778548" y="2837688"/>
            <a:chExt cx="6438900" cy="4312285"/>
          </a:xfrm>
        </p:grpSpPr>
        <p:sp>
          <p:nvSpPr>
            <p:cNvPr id="8" name="object 8" descr=""/>
            <p:cNvSpPr/>
            <p:nvPr/>
          </p:nvSpPr>
          <p:spPr>
            <a:xfrm>
              <a:off x="793788" y="2852928"/>
              <a:ext cx="6408420" cy="4281805"/>
            </a:xfrm>
            <a:custGeom>
              <a:avLst/>
              <a:gdLst/>
              <a:ahLst/>
              <a:cxnLst/>
              <a:rect l="l" t="t" r="r" b="b"/>
              <a:pathLst>
                <a:path w="6408420" h="4281805">
                  <a:moveTo>
                    <a:pt x="6312750" y="0"/>
                  </a:moveTo>
                  <a:lnTo>
                    <a:pt x="95262" y="0"/>
                  </a:lnTo>
                  <a:lnTo>
                    <a:pt x="58180" y="7489"/>
                  </a:lnTo>
                  <a:lnTo>
                    <a:pt x="27900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186161"/>
                  </a:lnTo>
                  <a:lnTo>
                    <a:pt x="7485" y="4223236"/>
                  </a:lnTo>
                  <a:lnTo>
                    <a:pt x="27900" y="4253512"/>
                  </a:lnTo>
                  <a:lnTo>
                    <a:pt x="58180" y="4273925"/>
                  </a:lnTo>
                  <a:lnTo>
                    <a:pt x="95262" y="4281411"/>
                  </a:lnTo>
                  <a:lnTo>
                    <a:pt x="6312750" y="4281411"/>
                  </a:lnTo>
                  <a:lnTo>
                    <a:pt x="6349815" y="4273925"/>
                  </a:lnTo>
                  <a:lnTo>
                    <a:pt x="6380092" y="4253512"/>
                  </a:lnTo>
                  <a:lnTo>
                    <a:pt x="6400511" y="4223236"/>
                  </a:lnTo>
                  <a:lnTo>
                    <a:pt x="6408000" y="4186161"/>
                  </a:lnTo>
                  <a:lnTo>
                    <a:pt x="6408000" y="95250"/>
                  </a:lnTo>
                  <a:lnTo>
                    <a:pt x="6400511" y="58185"/>
                  </a:lnTo>
                  <a:lnTo>
                    <a:pt x="6380092" y="27908"/>
                  </a:lnTo>
                  <a:lnTo>
                    <a:pt x="6349815" y="7489"/>
                  </a:lnTo>
                  <a:lnTo>
                    <a:pt x="6312750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3788" y="2852928"/>
              <a:ext cx="6408420" cy="4281805"/>
            </a:xfrm>
            <a:custGeom>
              <a:avLst/>
              <a:gdLst/>
              <a:ahLst/>
              <a:cxnLst/>
              <a:rect l="l" t="t" r="r" b="b"/>
              <a:pathLst>
                <a:path w="6408420" h="4281805">
                  <a:moveTo>
                    <a:pt x="0" y="95250"/>
                  </a:moveTo>
                  <a:lnTo>
                    <a:pt x="7485" y="58185"/>
                  </a:lnTo>
                  <a:lnTo>
                    <a:pt x="27900" y="27908"/>
                  </a:lnTo>
                  <a:lnTo>
                    <a:pt x="58180" y="7489"/>
                  </a:lnTo>
                  <a:lnTo>
                    <a:pt x="95262" y="0"/>
                  </a:lnTo>
                  <a:lnTo>
                    <a:pt x="6312750" y="0"/>
                  </a:lnTo>
                  <a:lnTo>
                    <a:pt x="6349815" y="7489"/>
                  </a:lnTo>
                  <a:lnTo>
                    <a:pt x="6380092" y="27908"/>
                  </a:lnTo>
                  <a:lnTo>
                    <a:pt x="6400511" y="58185"/>
                  </a:lnTo>
                  <a:lnTo>
                    <a:pt x="6408000" y="95250"/>
                  </a:lnTo>
                  <a:lnTo>
                    <a:pt x="6408000" y="4186161"/>
                  </a:lnTo>
                  <a:lnTo>
                    <a:pt x="6400511" y="4223236"/>
                  </a:lnTo>
                  <a:lnTo>
                    <a:pt x="6380092" y="4253512"/>
                  </a:lnTo>
                  <a:lnTo>
                    <a:pt x="6349815" y="4273925"/>
                  </a:lnTo>
                  <a:lnTo>
                    <a:pt x="6312750" y="4281411"/>
                  </a:lnTo>
                  <a:lnTo>
                    <a:pt x="95262" y="4281411"/>
                  </a:lnTo>
                  <a:lnTo>
                    <a:pt x="58180" y="4273925"/>
                  </a:lnTo>
                  <a:lnTo>
                    <a:pt x="27900" y="4253512"/>
                  </a:lnTo>
                  <a:lnTo>
                    <a:pt x="7485" y="4223236"/>
                  </a:lnTo>
                  <a:lnTo>
                    <a:pt x="0" y="4186161"/>
                  </a:lnTo>
                  <a:lnTo>
                    <a:pt x="0" y="95250"/>
                  </a:lnTo>
                  <a:close/>
                </a:path>
              </a:pathLst>
            </a:custGeom>
            <a:ln w="30480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88" y="2852915"/>
              <a:ext cx="60959" cy="428142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112215" y="3085541"/>
            <a:ext cx="14344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60">
                <a:solidFill>
                  <a:srgbClr val="384652"/>
                </a:solidFill>
                <a:latin typeface="Lucida Sans Unicode"/>
                <a:cs typeface="Lucida Sans Unicode"/>
              </a:rPr>
              <a:t>Kєy</a:t>
            </a:r>
            <a:r>
              <a:rPr dirty="0" sz="2200" spc="-2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84652"/>
                </a:solidFill>
                <a:latin typeface="Lucida Sans Unicode"/>
                <a:cs typeface="Lucida Sans Unicode"/>
              </a:rPr>
              <a:t>Tablєs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2215" y="3471341"/>
            <a:ext cx="4976495" cy="338201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42265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Patients</a:t>
            </a:r>
            <a:r>
              <a:rPr dirty="0" sz="1750" spc="-9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(name,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age,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gender,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visit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count)</a:t>
            </a:r>
            <a:endParaRPr sz="1750">
              <a:latin typeface="Roboto"/>
              <a:cs typeface="Roboto"/>
            </a:endParaRPr>
          </a:p>
          <a:p>
            <a:pPr marL="3422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42265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Doctors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(name,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specialization,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rating,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salary)</a:t>
            </a:r>
            <a:endParaRPr sz="1750">
              <a:latin typeface="Roboto"/>
              <a:cs typeface="Roboto"/>
            </a:endParaRPr>
          </a:p>
          <a:p>
            <a:pPr marL="3422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42265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Departments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(name,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capacity,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staff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count)</a:t>
            </a:r>
            <a:endParaRPr sz="1750">
              <a:latin typeface="Roboto"/>
              <a:cs typeface="Roboto"/>
            </a:endParaRPr>
          </a:p>
          <a:p>
            <a:pPr marL="3422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42265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Appointments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(appointment_id,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date,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notes)</a:t>
            </a:r>
            <a:endParaRPr sz="1750">
              <a:latin typeface="Roboto"/>
              <a:cs typeface="Roboto"/>
            </a:endParaRPr>
          </a:p>
          <a:p>
            <a:pPr marL="3422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42265" algn="l"/>
              </a:tabLst>
            </a:pP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Medical_Records</a:t>
            </a:r>
            <a:r>
              <a:rPr dirty="0" sz="1750" spc="-1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(diagnosis,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prescription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cost)</a:t>
            </a:r>
            <a:endParaRPr sz="1750">
              <a:latin typeface="Roboto"/>
              <a:cs typeface="Roboto"/>
            </a:endParaRPr>
          </a:p>
          <a:p>
            <a:pPr marL="3422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42265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Payments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(payment_id,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amount,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status)</a:t>
            </a:r>
            <a:endParaRPr sz="1750">
              <a:latin typeface="Roboto"/>
              <a:cs typeface="Roboto"/>
            </a:endParaRPr>
          </a:p>
          <a:p>
            <a:pPr marL="3422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42265" algn="l"/>
              </a:tabLst>
            </a:pP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Visits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(Visit_id,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Visit_data)</a:t>
            </a:r>
            <a:endParaRPr sz="1750">
              <a:latin typeface="Roboto"/>
              <a:cs typeface="Roboto"/>
            </a:endParaRPr>
          </a:p>
          <a:p>
            <a:pPr marL="3422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42265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ChronicDiseases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(Diseases_id,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Name)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413243" y="2837688"/>
            <a:ext cx="6438900" cy="4312285"/>
            <a:chOff x="7413243" y="2837688"/>
            <a:chExt cx="6438900" cy="4312285"/>
          </a:xfrm>
        </p:grpSpPr>
        <p:sp>
          <p:nvSpPr>
            <p:cNvPr id="14" name="object 14" descr=""/>
            <p:cNvSpPr/>
            <p:nvPr/>
          </p:nvSpPr>
          <p:spPr>
            <a:xfrm>
              <a:off x="7428483" y="2852928"/>
              <a:ext cx="6408420" cy="4281805"/>
            </a:xfrm>
            <a:custGeom>
              <a:avLst/>
              <a:gdLst/>
              <a:ahLst/>
              <a:cxnLst/>
              <a:rect l="l" t="t" r="r" b="b"/>
              <a:pathLst>
                <a:path w="6408419" h="4281805">
                  <a:moveTo>
                    <a:pt x="6312916" y="0"/>
                  </a:moveTo>
                  <a:lnTo>
                    <a:pt x="95376" y="0"/>
                  </a:lnTo>
                  <a:lnTo>
                    <a:pt x="58239" y="7489"/>
                  </a:lnTo>
                  <a:lnTo>
                    <a:pt x="27924" y="27908"/>
                  </a:lnTo>
                  <a:lnTo>
                    <a:pt x="7491" y="58185"/>
                  </a:lnTo>
                  <a:lnTo>
                    <a:pt x="0" y="95250"/>
                  </a:lnTo>
                  <a:lnTo>
                    <a:pt x="0" y="4186237"/>
                  </a:lnTo>
                  <a:lnTo>
                    <a:pt x="7491" y="4223319"/>
                  </a:lnTo>
                  <a:lnTo>
                    <a:pt x="27924" y="4253599"/>
                  </a:lnTo>
                  <a:lnTo>
                    <a:pt x="58239" y="4274014"/>
                  </a:lnTo>
                  <a:lnTo>
                    <a:pt x="95376" y="4281500"/>
                  </a:lnTo>
                  <a:lnTo>
                    <a:pt x="6312916" y="4281500"/>
                  </a:lnTo>
                  <a:lnTo>
                    <a:pt x="6349980" y="4274014"/>
                  </a:lnTo>
                  <a:lnTo>
                    <a:pt x="6380257" y="4253599"/>
                  </a:lnTo>
                  <a:lnTo>
                    <a:pt x="6400676" y="4223319"/>
                  </a:lnTo>
                  <a:lnTo>
                    <a:pt x="6408166" y="4186237"/>
                  </a:lnTo>
                  <a:lnTo>
                    <a:pt x="6408166" y="95250"/>
                  </a:lnTo>
                  <a:lnTo>
                    <a:pt x="6400676" y="58185"/>
                  </a:lnTo>
                  <a:lnTo>
                    <a:pt x="6380257" y="27908"/>
                  </a:lnTo>
                  <a:lnTo>
                    <a:pt x="6349980" y="7489"/>
                  </a:lnTo>
                  <a:lnTo>
                    <a:pt x="631291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28483" y="2852928"/>
              <a:ext cx="6408420" cy="4281805"/>
            </a:xfrm>
            <a:custGeom>
              <a:avLst/>
              <a:gdLst/>
              <a:ahLst/>
              <a:cxnLst/>
              <a:rect l="l" t="t" r="r" b="b"/>
              <a:pathLst>
                <a:path w="6408419" h="4281805">
                  <a:moveTo>
                    <a:pt x="0" y="95250"/>
                  </a:moveTo>
                  <a:lnTo>
                    <a:pt x="7491" y="58185"/>
                  </a:lnTo>
                  <a:lnTo>
                    <a:pt x="27924" y="27908"/>
                  </a:lnTo>
                  <a:lnTo>
                    <a:pt x="58239" y="7489"/>
                  </a:lnTo>
                  <a:lnTo>
                    <a:pt x="95376" y="0"/>
                  </a:lnTo>
                  <a:lnTo>
                    <a:pt x="6312916" y="0"/>
                  </a:lnTo>
                  <a:lnTo>
                    <a:pt x="6349980" y="7489"/>
                  </a:lnTo>
                  <a:lnTo>
                    <a:pt x="6380257" y="27908"/>
                  </a:lnTo>
                  <a:lnTo>
                    <a:pt x="6400676" y="58185"/>
                  </a:lnTo>
                  <a:lnTo>
                    <a:pt x="6408166" y="95250"/>
                  </a:lnTo>
                  <a:lnTo>
                    <a:pt x="6408166" y="4186237"/>
                  </a:lnTo>
                  <a:lnTo>
                    <a:pt x="6400676" y="4223319"/>
                  </a:lnTo>
                  <a:lnTo>
                    <a:pt x="6380257" y="4253599"/>
                  </a:lnTo>
                  <a:lnTo>
                    <a:pt x="6349980" y="4274014"/>
                  </a:lnTo>
                  <a:lnTo>
                    <a:pt x="6312916" y="4281500"/>
                  </a:lnTo>
                  <a:lnTo>
                    <a:pt x="95376" y="4281500"/>
                  </a:lnTo>
                  <a:lnTo>
                    <a:pt x="58239" y="4274014"/>
                  </a:lnTo>
                  <a:lnTo>
                    <a:pt x="27924" y="4253599"/>
                  </a:lnTo>
                  <a:lnTo>
                    <a:pt x="7491" y="4223319"/>
                  </a:lnTo>
                  <a:lnTo>
                    <a:pt x="0" y="4186237"/>
                  </a:lnTo>
                  <a:lnTo>
                    <a:pt x="0" y="95250"/>
                  </a:lnTo>
                  <a:close/>
                </a:path>
              </a:pathLst>
            </a:custGeom>
            <a:ln w="30479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8483" y="2852915"/>
              <a:ext cx="60959" cy="428142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734681" y="3085541"/>
            <a:ext cx="18548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95">
                <a:solidFill>
                  <a:srgbClr val="384652"/>
                </a:solidFill>
                <a:latin typeface="Lucida Sans Unicode"/>
                <a:cs typeface="Lucida Sans Unicode"/>
              </a:rPr>
              <a:t>Lineing</a:t>
            </a:r>
            <a:r>
              <a:rPr dirty="0" sz="2200" spc="-6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84652"/>
                </a:solidFill>
                <a:latin typeface="Lucida Sans Unicode"/>
                <a:cs typeface="Lucida Sans Unicode"/>
              </a:rPr>
              <a:t>Tablєs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734681" y="3471341"/>
            <a:ext cx="2698115" cy="21234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5600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DoctorDepartment</a:t>
            </a:r>
            <a:endParaRPr sz="17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5600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DoctorPhones</a:t>
            </a:r>
            <a:endParaRPr sz="17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5600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DoctorWorkplaces</a:t>
            </a:r>
            <a:endParaRPr sz="17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PatientPhones</a:t>
            </a:r>
            <a:endParaRPr sz="17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5600" algn="l"/>
              </a:tabLst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Department_Equipment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52050" y="7576735"/>
            <a:ext cx="4509770" cy="584835"/>
            <a:chOff x="10052050" y="7576735"/>
            <a:chExt cx="4509770" cy="584835"/>
          </a:xfrm>
        </p:grpSpPr>
        <p:sp>
          <p:nvSpPr>
            <p:cNvPr id="3" name="object 3" descr=""/>
            <p:cNvSpPr/>
            <p:nvPr/>
          </p:nvSpPr>
          <p:spPr>
            <a:xfrm>
              <a:off x="10058400" y="7583085"/>
              <a:ext cx="4483100" cy="535305"/>
            </a:xfrm>
            <a:custGeom>
              <a:avLst/>
              <a:gdLst/>
              <a:ahLst/>
              <a:cxnLst/>
              <a:rect l="l" t="t" r="r" b="b"/>
              <a:pathLst>
                <a:path w="4483100" h="535304">
                  <a:moveTo>
                    <a:pt x="4482846" y="0"/>
                  </a:moveTo>
                  <a:lnTo>
                    <a:pt x="0" y="0"/>
                  </a:lnTo>
                  <a:lnTo>
                    <a:pt x="0" y="535000"/>
                  </a:lnTo>
                  <a:lnTo>
                    <a:pt x="4482846" y="535000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058400" y="7583085"/>
              <a:ext cx="4483100" cy="535305"/>
            </a:xfrm>
            <a:custGeom>
              <a:avLst/>
              <a:gdLst/>
              <a:ahLst/>
              <a:cxnLst/>
              <a:rect l="l" t="t" r="r" b="b"/>
              <a:pathLst>
                <a:path w="4483100" h="535304">
                  <a:moveTo>
                    <a:pt x="0" y="535000"/>
                  </a:moveTo>
                  <a:lnTo>
                    <a:pt x="4482846" y="535000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535000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4410" y="828497"/>
            <a:ext cx="8470265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/>
              <a:t>Main</a:t>
            </a:r>
            <a:r>
              <a:rPr dirty="0" spc="-160"/>
              <a:t> </a:t>
            </a:r>
            <a:r>
              <a:rPr dirty="0" spc="-200"/>
              <a:t>Insights:</a:t>
            </a:r>
            <a:r>
              <a:rPr dirty="0" spc="-150"/>
              <a:t> </a:t>
            </a:r>
            <a:r>
              <a:rPr dirty="0" spc="-170"/>
              <a:t>Hospital</a:t>
            </a:r>
            <a:r>
              <a:rPr dirty="0" spc="-190"/>
              <a:t> </a:t>
            </a:r>
            <a:r>
              <a:rPr dirty="0" spc="-10"/>
              <a:t>Ovєrviєw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789978" y="2031873"/>
            <a:ext cx="6416040" cy="2554605"/>
            <a:chOff x="789978" y="2031873"/>
            <a:chExt cx="6416040" cy="2554605"/>
          </a:xfrm>
        </p:grpSpPr>
        <p:sp>
          <p:nvSpPr>
            <p:cNvPr id="7" name="object 7" descr=""/>
            <p:cNvSpPr/>
            <p:nvPr/>
          </p:nvSpPr>
          <p:spPr>
            <a:xfrm>
              <a:off x="793788" y="203568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20" h="2546985">
                  <a:moveTo>
                    <a:pt x="6312623" y="0"/>
                  </a:moveTo>
                  <a:lnTo>
                    <a:pt x="95275" y="0"/>
                  </a:lnTo>
                  <a:lnTo>
                    <a:pt x="58191" y="7491"/>
                  </a:lnTo>
                  <a:lnTo>
                    <a:pt x="27906" y="27924"/>
                  </a:lnTo>
                  <a:lnTo>
                    <a:pt x="7487" y="58239"/>
                  </a:lnTo>
                  <a:lnTo>
                    <a:pt x="0" y="95376"/>
                  </a:lnTo>
                  <a:lnTo>
                    <a:pt x="0" y="2451607"/>
                  </a:lnTo>
                  <a:lnTo>
                    <a:pt x="7487" y="2488725"/>
                  </a:lnTo>
                  <a:lnTo>
                    <a:pt x="27906" y="2518997"/>
                  </a:lnTo>
                  <a:lnTo>
                    <a:pt x="58191" y="2539386"/>
                  </a:lnTo>
                  <a:lnTo>
                    <a:pt x="95275" y="2546857"/>
                  </a:lnTo>
                  <a:lnTo>
                    <a:pt x="6312623" y="2546857"/>
                  </a:lnTo>
                  <a:lnTo>
                    <a:pt x="6349761" y="2539386"/>
                  </a:lnTo>
                  <a:lnTo>
                    <a:pt x="6380076" y="2518997"/>
                  </a:lnTo>
                  <a:lnTo>
                    <a:pt x="6400509" y="2488725"/>
                  </a:lnTo>
                  <a:lnTo>
                    <a:pt x="6408000" y="2451607"/>
                  </a:lnTo>
                  <a:lnTo>
                    <a:pt x="6408000" y="95376"/>
                  </a:lnTo>
                  <a:lnTo>
                    <a:pt x="6400509" y="58239"/>
                  </a:lnTo>
                  <a:lnTo>
                    <a:pt x="6380076" y="27924"/>
                  </a:lnTo>
                  <a:lnTo>
                    <a:pt x="6349761" y="7491"/>
                  </a:lnTo>
                  <a:lnTo>
                    <a:pt x="6312623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3788" y="203568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20" h="2546985">
                  <a:moveTo>
                    <a:pt x="0" y="95376"/>
                  </a:moveTo>
                  <a:lnTo>
                    <a:pt x="7487" y="58239"/>
                  </a:lnTo>
                  <a:lnTo>
                    <a:pt x="27906" y="27924"/>
                  </a:lnTo>
                  <a:lnTo>
                    <a:pt x="58191" y="7491"/>
                  </a:lnTo>
                  <a:lnTo>
                    <a:pt x="95275" y="0"/>
                  </a:lnTo>
                  <a:lnTo>
                    <a:pt x="6312623" y="0"/>
                  </a:lnTo>
                  <a:lnTo>
                    <a:pt x="6349761" y="7491"/>
                  </a:lnTo>
                  <a:lnTo>
                    <a:pt x="6380076" y="27924"/>
                  </a:lnTo>
                  <a:lnTo>
                    <a:pt x="6400509" y="58239"/>
                  </a:lnTo>
                  <a:lnTo>
                    <a:pt x="6408000" y="95376"/>
                  </a:lnTo>
                  <a:lnTo>
                    <a:pt x="6408000" y="2451607"/>
                  </a:lnTo>
                  <a:lnTo>
                    <a:pt x="6400509" y="2488725"/>
                  </a:lnTo>
                  <a:lnTo>
                    <a:pt x="6380076" y="2518997"/>
                  </a:lnTo>
                  <a:lnTo>
                    <a:pt x="6349761" y="2539386"/>
                  </a:lnTo>
                  <a:lnTo>
                    <a:pt x="6312623" y="2546857"/>
                  </a:lnTo>
                  <a:lnTo>
                    <a:pt x="95275" y="2546857"/>
                  </a:lnTo>
                  <a:lnTo>
                    <a:pt x="58191" y="2539386"/>
                  </a:lnTo>
                  <a:lnTo>
                    <a:pt x="27906" y="2518997"/>
                  </a:lnTo>
                  <a:lnTo>
                    <a:pt x="7487" y="2488725"/>
                  </a:lnTo>
                  <a:lnTo>
                    <a:pt x="0" y="2451607"/>
                  </a:lnTo>
                  <a:lnTo>
                    <a:pt x="0" y="95376"/>
                  </a:lnTo>
                  <a:close/>
                </a:path>
              </a:pathLst>
            </a:custGeom>
            <a:ln w="7619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230" y="2270150"/>
              <a:ext cx="680440" cy="680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390" y="2418956"/>
              <a:ext cx="306108" cy="382663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15695" y="3153282"/>
            <a:ext cx="5684520" cy="1173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Rєsourcєs</a:t>
            </a:r>
            <a:r>
              <a:rPr dirty="0" sz="2200" spc="-8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75">
                <a:solidFill>
                  <a:srgbClr val="384652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8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Dєpartmєnts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8600"/>
              </a:lnSpc>
              <a:spcBef>
                <a:spcPts val="1000"/>
              </a:spcBef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Indicators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on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doctors,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12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departments,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500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max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capacity,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201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current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occupancy,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10.00K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patient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IDs.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424673" y="2031873"/>
            <a:ext cx="6416040" cy="2554605"/>
            <a:chOff x="7424673" y="2031873"/>
            <a:chExt cx="6416040" cy="2554605"/>
          </a:xfrm>
        </p:grpSpPr>
        <p:sp>
          <p:nvSpPr>
            <p:cNvPr id="13" name="object 13" descr=""/>
            <p:cNvSpPr/>
            <p:nvPr/>
          </p:nvSpPr>
          <p:spPr>
            <a:xfrm>
              <a:off x="7428483" y="203568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19" h="2546985">
                  <a:moveTo>
                    <a:pt x="6312789" y="0"/>
                  </a:moveTo>
                  <a:lnTo>
                    <a:pt x="95376" y="0"/>
                  </a:lnTo>
                  <a:lnTo>
                    <a:pt x="58239" y="7491"/>
                  </a:lnTo>
                  <a:lnTo>
                    <a:pt x="27924" y="27924"/>
                  </a:lnTo>
                  <a:lnTo>
                    <a:pt x="7491" y="58239"/>
                  </a:lnTo>
                  <a:lnTo>
                    <a:pt x="0" y="95376"/>
                  </a:lnTo>
                  <a:lnTo>
                    <a:pt x="0" y="2451734"/>
                  </a:lnTo>
                  <a:lnTo>
                    <a:pt x="7491" y="2488799"/>
                  </a:lnTo>
                  <a:lnTo>
                    <a:pt x="27924" y="2519076"/>
                  </a:lnTo>
                  <a:lnTo>
                    <a:pt x="58239" y="2539495"/>
                  </a:lnTo>
                  <a:lnTo>
                    <a:pt x="95376" y="2546984"/>
                  </a:lnTo>
                  <a:lnTo>
                    <a:pt x="6312789" y="2546984"/>
                  </a:lnTo>
                  <a:lnTo>
                    <a:pt x="6349926" y="2539495"/>
                  </a:lnTo>
                  <a:lnTo>
                    <a:pt x="6380241" y="2519076"/>
                  </a:lnTo>
                  <a:lnTo>
                    <a:pt x="6400674" y="2488799"/>
                  </a:lnTo>
                  <a:lnTo>
                    <a:pt x="6408166" y="2451734"/>
                  </a:lnTo>
                  <a:lnTo>
                    <a:pt x="6408166" y="95376"/>
                  </a:lnTo>
                  <a:lnTo>
                    <a:pt x="6400674" y="58239"/>
                  </a:lnTo>
                  <a:lnTo>
                    <a:pt x="6380241" y="27924"/>
                  </a:lnTo>
                  <a:lnTo>
                    <a:pt x="6349926" y="7491"/>
                  </a:lnTo>
                  <a:lnTo>
                    <a:pt x="6312789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28483" y="203568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19" h="2546985">
                  <a:moveTo>
                    <a:pt x="0" y="95376"/>
                  </a:moveTo>
                  <a:lnTo>
                    <a:pt x="7491" y="58239"/>
                  </a:lnTo>
                  <a:lnTo>
                    <a:pt x="27924" y="27924"/>
                  </a:lnTo>
                  <a:lnTo>
                    <a:pt x="58239" y="7491"/>
                  </a:lnTo>
                  <a:lnTo>
                    <a:pt x="95376" y="0"/>
                  </a:lnTo>
                  <a:lnTo>
                    <a:pt x="6312789" y="0"/>
                  </a:lnTo>
                  <a:lnTo>
                    <a:pt x="6349926" y="7491"/>
                  </a:lnTo>
                  <a:lnTo>
                    <a:pt x="6380241" y="27924"/>
                  </a:lnTo>
                  <a:lnTo>
                    <a:pt x="6400674" y="58239"/>
                  </a:lnTo>
                  <a:lnTo>
                    <a:pt x="6408166" y="95376"/>
                  </a:lnTo>
                  <a:lnTo>
                    <a:pt x="6408166" y="2451734"/>
                  </a:lnTo>
                  <a:lnTo>
                    <a:pt x="6400674" y="2488799"/>
                  </a:lnTo>
                  <a:lnTo>
                    <a:pt x="6380241" y="2519076"/>
                  </a:lnTo>
                  <a:lnTo>
                    <a:pt x="6349926" y="2539495"/>
                  </a:lnTo>
                  <a:lnTo>
                    <a:pt x="6312789" y="2546984"/>
                  </a:lnTo>
                  <a:lnTo>
                    <a:pt x="95376" y="2546984"/>
                  </a:lnTo>
                  <a:lnTo>
                    <a:pt x="58239" y="2539495"/>
                  </a:lnTo>
                  <a:lnTo>
                    <a:pt x="27924" y="2519076"/>
                  </a:lnTo>
                  <a:lnTo>
                    <a:pt x="7491" y="2488799"/>
                  </a:lnTo>
                  <a:lnTo>
                    <a:pt x="0" y="2451734"/>
                  </a:lnTo>
                  <a:lnTo>
                    <a:pt x="0" y="95376"/>
                  </a:lnTo>
                  <a:close/>
                </a:path>
              </a:pathLst>
            </a:custGeom>
            <a:ln w="7620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2925" y="2270150"/>
              <a:ext cx="680440" cy="6804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0123" y="2418956"/>
              <a:ext cx="306108" cy="382663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650860" y="3153282"/>
            <a:ext cx="5610860" cy="830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384652"/>
                </a:solidFill>
                <a:latin typeface="Lucida Sans Unicode"/>
                <a:cs typeface="Lucida Sans Unicode"/>
              </a:rPr>
              <a:t>Dєpartmєnt</a:t>
            </a:r>
            <a:r>
              <a:rPr dirty="0" sz="2200" spc="-10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84652"/>
                </a:solidFill>
                <a:latin typeface="Lucida Sans Unicode"/>
                <a:cs typeface="Lucida Sans Unicode"/>
              </a:rPr>
              <a:t>Utilization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Visualizations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show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effective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space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resource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usage.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89978" y="4805553"/>
            <a:ext cx="6416040" cy="2554605"/>
            <a:chOff x="789978" y="4805553"/>
            <a:chExt cx="6416040" cy="2554605"/>
          </a:xfrm>
        </p:grpSpPr>
        <p:sp>
          <p:nvSpPr>
            <p:cNvPr id="19" name="object 19" descr=""/>
            <p:cNvSpPr/>
            <p:nvPr/>
          </p:nvSpPr>
          <p:spPr>
            <a:xfrm>
              <a:off x="793788" y="480936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20" h="2546984">
                  <a:moveTo>
                    <a:pt x="6312623" y="0"/>
                  </a:moveTo>
                  <a:lnTo>
                    <a:pt x="95275" y="0"/>
                  </a:lnTo>
                  <a:lnTo>
                    <a:pt x="58191" y="7491"/>
                  </a:lnTo>
                  <a:lnTo>
                    <a:pt x="27906" y="27924"/>
                  </a:lnTo>
                  <a:lnTo>
                    <a:pt x="7487" y="58239"/>
                  </a:lnTo>
                  <a:lnTo>
                    <a:pt x="0" y="95376"/>
                  </a:lnTo>
                  <a:lnTo>
                    <a:pt x="0" y="2451633"/>
                  </a:lnTo>
                  <a:lnTo>
                    <a:pt x="7487" y="2488717"/>
                  </a:lnTo>
                  <a:lnTo>
                    <a:pt x="27906" y="2519002"/>
                  </a:lnTo>
                  <a:lnTo>
                    <a:pt x="58191" y="2539421"/>
                  </a:lnTo>
                  <a:lnTo>
                    <a:pt x="95275" y="2546908"/>
                  </a:lnTo>
                  <a:lnTo>
                    <a:pt x="6312623" y="2546908"/>
                  </a:lnTo>
                  <a:lnTo>
                    <a:pt x="6349761" y="2539421"/>
                  </a:lnTo>
                  <a:lnTo>
                    <a:pt x="6380076" y="2519002"/>
                  </a:lnTo>
                  <a:lnTo>
                    <a:pt x="6400509" y="2488717"/>
                  </a:lnTo>
                  <a:lnTo>
                    <a:pt x="6408000" y="2451633"/>
                  </a:lnTo>
                  <a:lnTo>
                    <a:pt x="6408000" y="95376"/>
                  </a:lnTo>
                  <a:lnTo>
                    <a:pt x="6400509" y="58239"/>
                  </a:lnTo>
                  <a:lnTo>
                    <a:pt x="6380076" y="27924"/>
                  </a:lnTo>
                  <a:lnTo>
                    <a:pt x="6349761" y="7491"/>
                  </a:lnTo>
                  <a:lnTo>
                    <a:pt x="6312623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3788" y="480936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20" h="2546984">
                  <a:moveTo>
                    <a:pt x="0" y="95376"/>
                  </a:moveTo>
                  <a:lnTo>
                    <a:pt x="7487" y="58239"/>
                  </a:lnTo>
                  <a:lnTo>
                    <a:pt x="27906" y="27924"/>
                  </a:lnTo>
                  <a:lnTo>
                    <a:pt x="58191" y="7491"/>
                  </a:lnTo>
                  <a:lnTo>
                    <a:pt x="95275" y="0"/>
                  </a:lnTo>
                  <a:lnTo>
                    <a:pt x="6312623" y="0"/>
                  </a:lnTo>
                  <a:lnTo>
                    <a:pt x="6349761" y="7491"/>
                  </a:lnTo>
                  <a:lnTo>
                    <a:pt x="6380076" y="27924"/>
                  </a:lnTo>
                  <a:lnTo>
                    <a:pt x="6400509" y="58239"/>
                  </a:lnTo>
                  <a:lnTo>
                    <a:pt x="6408000" y="95376"/>
                  </a:lnTo>
                  <a:lnTo>
                    <a:pt x="6408000" y="2451633"/>
                  </a:lnTo>
                  <a:lnTo>
                    <a:pt x="6400509" y="2488717"/>
                  </a:lnTo>
                  <a:lnTo>
                    <a:pt x="6380076" y="2519002"/>
                  </a:lnTo>
                  <a:lnTo>
                    <a:pt x="6349761" y="2539421"/>
                  </a:lnTo>
                  <a:lnTo>
                    <a:pt x="6312623" y="2546908"/>
                  </a:lnTo>
                  <a:lnTo>
                    <a:pt x="95275" y="2546908"/>
                  </a:lnTo>
                  <a:lnTo>
                    <a:pt x="58191" y="2539421"/>
                  </a:lnTo>
                  <a:lnTo>
                    <a:pt x="27906" y="2519002"/>
                  </a:lnTo>
                  <a:lnTo>
                    <a:pt x="7487" y="2488717"/>
                  </a:lnTo>
                  <a:lnTo>
                    <a:pt x="0" y="2451633"/>
                  </a:lnTo>
                  <a:lnTo>
                    <a:pt x="0" y="95376"/>
                  </a:lnTo>
                  <a:close/>
                </a:path>
              </a:pathLst>
            </a:custGeom>
            <a:ln w="7620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230" y="5043830"/>
              <a:ext cx="680440" cy="6804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5390" y="5192636"/>
              <a:ext cx="306108" cy="382663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15695" y="5926912"/>
            <a:ext cx="5617845" cy="1174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384652"/>
                </a:solidFill>
                <a:latin typeface="Lucida Sans Unicode"/>
                <a:cs typeface="Lucida Sans Unicode"/>
              </a:rPr>
              <a:t>Patiєnt</a:t>
            </a:r>
            <a:r>
              <a:rPr dirty="0" sz="2200" spc="-10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Turnovєr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8600"/>
              </a:lnSpc>
              <a:spcBef>
                <a:spcPts val="1005"/>
              </a:spcBef>
            </a:pP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Daily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admissions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discharges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tracked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for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patient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flow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bed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management.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424673" y="4805553"/>
            <a:ext cx="6416040" cy="2554605"/>
            <a:chOff x="7424673" y="4805553"/>
            <a:chExt cx="6416040" cy="2554605"/>
          </a:xfrm>
        </p:grpSpPr>
        <p:sp>
          <p:nvSpPr>
            <p:cNvPr id="25" name="object 25" descr=""/>
            <p:cNvSpPr/>
            <p:nvPr/>
          </p:nvSpPr>
          <p:spPr>
            <a:xfrm>
              <a:off x="7428483" y="480936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19" h="2546984">
                  <a:moveTo>
                    <a:pt x="6312789" y="0"/>
                  </a:moveTo>
                  <a:lnTo>
                    <a:pt x="95376" y="0"/>
                  </a:lnTo>
                  <a:lnTo>
                    <a:pt x="58239" y="7491"/>
                  </a:lnTo>
                  <a:lnTo>
                    <a:pt x="27924" y="27924"/>
                  </a:lnTo>
                  <a:lnTo>
                    <a:pt x="7491" y="58239"/>
                  </a:lnTo>
                  <a:lnTo>
                    <a:pt x="0" y="95376"/>
                  </a:lnTo>
                  <a:lnTo>
                    <a:pt x="0" y="2451684"/>
                  </a:lnTo>
                  <a:lnTo>
                    <a:pt x="7491" y="2488768"/>
                  </a:lnTo>
                  <a:lnTo>
                    <a:pt x="27924" y="2519052"/>
                  </a:lnTo>
                  <a:lnTo>
                    <a:pt x="58239" y="2539471"/>
                  </a:lnTo>
                  <a:lnTo>
                    <a:pt x="95376" y="2546959"/>
                  </a:lnTo>
                  <a:lnTo>
                    <a:pt x="6312789" y="2546959"/>
                  </a:lnTo>
                  <a:lnTo>
                    <a:pt x="6349926" y="2539471"/>
                  </a:lnTo>
                  <a:lnTo>
                    <a:pt x="6380241" y="2519052"/>
                  </a:lnTo>
                  <a:lnTo>
                    <a:pt x="6400674" y="2488768"/>
                  </a:lnTo>
                  <a:lnTo>
                    <a:pt x="6408166" y="2451684"/>
                  </a:lnTo>
                  <a:lnTo>
                    <a:pt x="6408166" y="95376"/>
                  </a:lnTo>
                  <a:lnTo>
                    <a:pt x="6400674" y="58239"/>
                  </a:lnTo>
                  <a:lnTo>
                    <a:pt x="6380241" y="27924"/>
                  </a:lnTo>
                  <a:lnTo>
                    <a:pt x="6349926" y="7491"/>
                  </a:lnTo>
                  <a:lnTo>
                    <a:pt x="6312789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428483" y="4809363"/>
              <a:ext cx="6408420" cy="2546985"/>
            </a:xfrm>
            <a:custGeom>
              <a:avLst/>
              <a:gdLst/>
              <a:ahLst/>
              <a:cxnLst/>
              <a:rect l="l" t="t" r="r" b="b"/>
              <a:pathLst>
                <a:path w="6408419" h="2546984">
                  <a:moveTo>
                    <a:pt x="0" y="95376"/>
                  </a:moveTo>
                  <a:lnTo>
                    <a:pt x="7491" y="58239"/>
                  </a:lnTo>
                  <a:lnTo>
                    <a:pt x="27924" y="27924"/>
                  </a:lnTo>
                  <a:lnTo>
                    <a:pt x="58239" y="7491"/>
                  </a:lnTo>
                  <a:lnTo>
                    <a:pt x="95376" y="0"/>
                  </a:lnTo>
                  <a:lnTo>
                    <a:pt x="6312789" y="0"/>
                  </a:lnTo>
                  <a:lnTo>
                    <a:pt x="6349926" y="7491"/>
                  </a:lnTo>
                  <a:lnTo>
                    <a:pt x="6380241" y="27924"/>
                  </a:lnTo>
                  <a:lnTo>
                    <a:pt x="6400674" y="58239"/>
                  </a:lnTo>
                  <a:lnTo>
                    <a:pt x="6408166" y="95376"/>
                  </a:lnTo>
                  <a:lnTo>
                    <a:pt x="6408166" y="2451684"/>
                  </a:lnTo>
                  <a:lnTo>
                    <a:pt x="6400674" y="2488768"/>
                  </a:lnTo>
                  <a:lnTo>
                    <a:pt x="6380241" y="2519052"/>
                  </a:lnTo>
                  <a:lnTo>
                    <a:pt x="6349926" y="2539471"/>
                  </a:lnTo>
                  <a:lnTo>
                    <a:pt x="6312789" y="2546959"/>
                  </a:lnTo>
                  <a:lnTo>
                    <a:pt x="95376" y="2546959"/>
                  </a:lnTo>
                  <a:lnTo>
                    <a:pt x="58239" y="2539471"/>
                  </a:lnTo>
                  <a:lnTo>
                    <a:pt x="27924" y="2519052"/>
                  </a:lnTo>
                  <a:lnTo>
                    <a:pt x="7491" y="2488768"/>
                  </a:lnTo>
                  <a:lnTo>
                    <a:pt x="0" y="2451684"/>
                  </a:lnTo>
                  <a:lnTo>
                    <a:pt x="0" y="95376"/>
                  </a:lnTo>
                  <a:close/>
                </a:path>
              </a:pathLst>
            </a:custGeom>
            <a:ln w="7620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2925" y="5043830"/>
              <a:ext cx="680440" cy="6804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0123" y="5192636"/>
              <a:ext cx="306108" cy="382663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7650860" y="5926912"/>
            <a:ext cx="5860415" cy="1174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384652"/>
                </a:solidFill>
                <a:latin typeface="Lucida Sans Unicode"/>
                <a:cs typeface="Lucida Sans Unicode"/>
              </a:rPr>
              <a:t>Emєrgєncy</a:t>
            </a:r>
            <a:r>
              <a:rPr dirty="0" sz="2200" spc="7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Support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8600"/>
              </a:lnSpc>
              <a:spcBef>
                <a:spcPts val="1005"/>
              </a:spcBef>
            </a:pP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Dashboard highlights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capacity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utilization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of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emergency services.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/>
              <a:t>Main</a:t>
            </a:r>
            <a:r>
              <a:rPr dirty="0" spc="-210"/>
              <a:t> </a:t>
            </a:r>
            <a:r>
              <a:rPr dirty="0" spc="-200"/>
              <a:t>Insights:</a:t>
            </a:r>
            <a:r>
              <a:rPr dirty="0" spc="-155"/>
              <a:t> </a:t>
            </a:r>
            <a:r>
              <a:rPr dirty="0" spc="-100"/>
              <a:t>Doctors</a:t>
            </a:r>
            <a:r>
              <a:rPr dirty="0" spc="-195"/>
              <a:t> </a:t>
            </a:r>
            <a:r>
              <a:rPr dirty="0" spc="-10"/>
              <a:t>Pєrformancє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89978" y="3069335"/>
            <a:ext cx="518159" cy="518159"/>
            <a:chOff x="789978" y="3069335"/>
            <a:chExt cx="518159" cy="518159"/>
          </a:xfrm>
        </p:grpSpPr>
        <p:sp>
          <p:nvSpPr>
            <p:cNvPr id="4" name="object 4" descr=""/>
            <p:cNvSpPr/>
            <p:nvPr/>
          </p:nvSpPr>
          <p:spPr>
            <a:xfrm>
              <a:off x="793788" y="307314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6" y="0"/>
                  </a:moveTo>
                  <a:lnTo>
                    <a:pt x="95275" y="0"/>
                  </a:lnTo>
                  <a:lnTo>
                    <a:pt x="58191" y="7489"/>
                  </a:lnTo>
                  <a:lnTo>
                    <a:pt x="27906" y="27908"/>
                  </a:lnTo>
                  <a:lnTo>
                    <a:pt x="7487" y="58185"/>
                  </a:lnTo>
                  <a:lnTo>
                    <a:pt x="0" y="95250"/>
                  </a:lnTo>
                  <a:lnTo>
                    <a:pt x="0" y="415036"/>
                  </a:lnTo>
                  <a:lnTo>
                    <a:pt x="7487" y="452100"/>
                  </a:lnTo>
                  <a:lnTo>
                    <a:pt x="27906" y="482377"/>
                  </a:lnTo>
                  <a:lnTo>
                    <a:pt x="58191" y="502796"/>
                  </a:lnTo>
                  <a:lnTo>
                    <a:pt x="95275" y="510286"/>
                  </a:lnTo>
                  <a:lnTo>
                    <a:pt x="415036" y="510286"/>
                  </a:lnTo>
                  <a:lnTo>
                    <a:pt x="452110" y="502796"/>
                  </a:lnTo>
                  <a:lnTo>
                    <a:pt x="482372" y="482377"/>
                  </a:lnTo>
                  <a:lnTo>
                    <a:pt x="502770" y="452100"/>
                  </a:lnTo>
                  <a:lnTo>
                    <a:pt x="510247" y="415036"/>
                  </a:lnTo>
                  <a:lnTo>
                    <a:pt x="510247" y="95250"/>
                  </a:lnTo>
                  <a:lnTo>
                    <a:pt x="502770" y="58185"/>
                  </a:lnTo>
                  <a:lnTo>
                    <a:pt x="482372" y="27908"/>
                  </a:lnTo>
                  <a:lnTo>
                    <a:pt x="452110" y="7489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3788" y="307314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7" y="58185"/>
                  </a:lnTo>
                  <a:lnTo>
                    <a:pt x="27906" y="27908"/>
                  </a:lnTo>
                  <a:lnTo>
                    <a:pt x="58191" y="7489"/>
                  </a:lnTo>
                  <a:lnTo>
                    <a:pt x="95275" y="0"/>
                  </a:lnTo>
                  <a:lnTo>
                    <a:pt x="415036" y="0"/>
                  </a:lnTo>
                  <a:lnTo>
                    <a:pt x="452110" y="7489"/>
                  </a:lnTo>
                  <a:lnTo>
                    <a:pt x="482372" y="27908"/>
                  </a:lnTo>
                  <a:lnTo>
                    <a:pt x="502770" y="58185"/>
                  </a:lnTo>
                  <a:lnTo>
                    <a:pt x="510247" y="95250"/>
                  </a:lnTo>
                  <a:lnTo>
                    <a:pt x="510247" y="415036"/>
                  </a:lnTo>
                  <a:lnTo>
                    <a:pt x="502770" y="452100"/>
                  </a:lnTo>
                  <a:lnTo>
                    <a:pt x="482372" y="482377"/>
                  </a:lnTo>
                  <a:lnTo>
                    <a:pt x="452110" y="502796"/>
                  </a:lnTo>
                  <a:lnTo>
                    <a:pt x="415036" y="510286"/>
                  </a:lnTo>
                  <a:lnTo>
                    <a:pt x="95275" y="510286"/>
                  </a:lnTo>
                  <a:lnTo>
                    <a:pt x="58191" y="502796"/>
                  </a:lnTo>
                  <a:lnTo>
                    <a:pt x="27906" y="482377"/>
                  </a:lnTo>
                  <a:lnTo>
                    <a:pt x="7487" y="452100"/>
                  </a:lnTo>
                  <a:lnTo>
                    <a:pt x="0" y="415036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789978" y="4862321"/>
            <a:ext cx="518159" cy="518159"/>
            <a:chOff x="789978" y="4862321"/>
            <a:chExt cx="518159" cy="518159"/>
          </a:xfrm>
        </p:grpSpPr>
        <p:sp>
          <p:nvSpPr>
            <p:cNvPr id="7" name="object 7" descr=""/>
            <p:cNvSpPr/>
            <p:nvPr/>
          </p:nvSpPr>
          <p:spPr>
            <a:xfrm>
              <a:off x="793788" y="4866131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6" y="0"/>
                  </a:moveTo>
                  <a:lnTo>
                    <a:pt x="95275" y="0"/>
                  </a:lnTo>
                  <a:lnTo>
                    <a:pt x="58191" y="7471"/>
                  </a:lnTo>
                  <a:lnTo>
                    <a:pt x="27906" y="27860"/>
                  </a:lnTo>
                  <a:lnTo>
                    <a:pt x="7487" y="58132"/>
                  </a:lnTo>
                  <a:lnTo>
                    <a:pt x="0" y="95250"/>
                  </a:lnTo>
                  <a:lnTo>
                    <a:pt x="0" y="415035"/>
                  </a:lnTo>
                  <a:lnTo>
                    <a:pt x="7487" y="452100"/>
                  </a:lnTo>
                  <a:lnTo>
                    <a:pt x="27906" y="482377"/>
                  </a:lnTo>
                  <a:lnTo>
                    <a:pt x="58191" y="502796"/>
                  </a:lnTo>
                  <a:lnTo>
                    <a:pt x="95275" y="510285"/>
                  </a:lnTo>
                  <a:lnTo>
                    <a:pt x="415036" y="510285"/>
                  </a:lnTo>
                  <a:lnTo>
                    <a:pt x="452110" y="502796"/>
                  </a:lnTo>
                  <a:lnTo>
                    <a:pt x="482372" y="482377"/>
                  </a:lnTo>
                  <a:lnTo>
                    <a:pt x="502770" y="452100"/>
                  </a:lnTo>
                  <a:lnTo>
                    <a:pt x="510247" y="415035"/>
                  </a:lnTo>
                  <a:lnTo>
                    <a:pt x="510247" y="95250"/>
                  </a:lnTo>
                  <a:lnTo>
                    <a:pt x="502770" y="58132"/>
                  </a:lnTo>
                  <a:lnTo>
                    <a:pt x="482372" y="27860"/>
                  </a:lnTo>
                  <a:lnTo>
                    <a:pt x="452110" y="7471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3788" y="4866131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7" y="58132"/>
                  </a:lnTo>
                  <a:lnTo>
                    <a:pt x="27906" y="27860"/>
                  </a:lnTo>
                  <a:lnTo>
                    <a:pt x="58191" y="7471"/>
                  </a:lnTo>
                  <a:lnTo>
                    <a:pt x="95275" y="0"/>
                  </a:lnTo>
                  <a:lnTo>
                    <a:pt x="415036" y="0"/>
                  </a:lnTo>
                  <a:lnTo>
                    <a:pt x="452110" y="7471"/>
                  </a:lnTo>
                  <a:lnTo>
                    <a:pt x="482372" y="27860"/>
                  </a:lnTo>
                  <a:lnTo>
                    <a:pt x="502770" y="58132"/>
                  </a:lnTo>
                  <a:lnTo>
                    <a:pt x="510247" y="95250"/>
                  </a:lnTo>
                  <a:lnTo>
                    <a:pt x="510247" y="415035"/>
                  </a:lnTo>
                  <a:lnTo>
                    <a:pt x="502770" y="452100"/>
                  </a:lnTo>
                  <a:lnTo>
                    <a:pt x="482372" y="482377"/>
                  </a:lnTo>
                  <a:lnTo>
                    <a:pt x="452110" y="502796"/>
                  </a:lnTo>
                  <a:lnTo>
                    <a:pt x="415036" y="510285"/>
                  </a:lnTo>
                  <a:lnTo>
                    <a:pt x="95275" y="510285"/>
                  </a:lnTo>
                  <a:lnTo>
                    <a:pt x="58191" y="502796"/>
                  </a:lnTo>
                  <a:lnTo>
                    <a:pt x="27906" y="482377"/>
                  </a:lnTo>
                  <a:lnTo>
                    <a:pt x="7487" y="452100"/>
                  </a:lnTo>
                  <a:lnTo>
                    <a:pt x="0" y="415035"/>
                  </a:lnTo>
                  <a:lnTo>
                    <a:pt x="0" y="95250"/>
                  </a:lnTo>
                  <a:close/>
                </a:path>
              </a:pathLst>
            </a:custGeom>
            <a:ln w="7619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518285" y="3126739"/>
            <a:ext cx="4653280" cy="305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5">
                <a:solidFill>
                  <a:srgbClr val="384652"/>
                </a:solidFill>
                <a:latin typeface="Lucida Sans Unicode"/>
                <a:cs typeface="Lucida Sans Unicode"/>
              </a:rPr>
              <a:t>Doctor</a:t>
            </a:r>
            <a:r>
              <a:rPr dirty="0" sz="2200" spc="-10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84652"/>
                </a:solidFill>
                <a:latin typeface="Lucida Sans Unicode"/>
                <a:cs typeface="Lucida Sans Unicode"/>
              </a:rPr>
              <a:t>Rating</a:t>
            </a:r>
            <a:r>
              <a:rPr dirty="0" sz="2200" spc="-11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84652"/>
                </a:solidFill>
                <a:latin typeface="Lucida Sans Unicode"/>
                <a:cs typeface="Lucida Sans Unicode"/>
              </a:rPr>
              <a:t>Distribution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8600"/>
              </a:lnSpc>
              <a:spcBef>
                <a:spcPts val="1714"/>
              </a:spcBef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Identifies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95">
                <a:solidFill>
                  <a:srgbClr val="384652"/>
                </a:solidFill>
                <a:latin typeface="Roboto"/>
                <a:cs typeface="Roboto"/>
              </a:rPr>
              <a:t>top-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performing</a:t>
            </a:r>
            <a:r>
              <a:rPr dirty="0" sz="1750" spc="-3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doctors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areas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for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improvement.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200" spc="-20">
                <a:solidFill>
                  <a:srgbClr val="384652"/>
                </a:solidFill>
                <a:latin typeface="Lucida Sans Unicode"/>
                <a:cs typeface="Lucida Sans Unicode"/>
              </a:rPr>
              <a:t>Woreload</a:t>
            </a:r>
            <a:r>
              <a:rPr dirty="0" sz="2200" spc="-11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84652"/>
                </a:solidFill>
                <a:latin typeface="Lucida Sans Unicode"/>
                <a:cs typeface="Lucida Sans Unicode"/>
              </a:rPr>
              <a:t>Distribution</a:t>
            </a:r>
            <a:endParaRPr sz="2200">
              <a:latin typeface="Lucida Sans Unicode"/>
              <a:cs typeface="Lucida Sans Unicode"/>
            </a:endParaRPr>
          </a:p>
          <a:p>
            <a:pPr marL="12700" marR="878205">
              <a:lnSpc>
                <a:spcPct val="128600"/>
              </a:lnSpc>
              <a:spcBef>
                <a:spcPts val="1714"/>
              </a:spcBef>
            </a:pP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Insights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into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doctors'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workload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across departments/specializations.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95743" y="3069335"/>
            <a:ext cx="518159" cy="518159"/>
            <a:chOff x="7595743" y="3069335"/>
            <a:chExt cx="518159" cy="518159"/>
          </a:xfrm>
        </p:grpSpPr>
        <p:sp>
          <p:nvSpPr>
            <p:cNvPr id="11" name="object 11" descr=""/>
            <p:cNvSpPr/>
            <p:nvPr/>
          </p:nvSpPr>
          <p:spPr>
            <a:xfrm>
              <a:off x="7599553" y="307314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6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15036"/>
                  </a:lnTo>
                  <a:lnTo>
                    <a:pt x="7489" y="452100"/>
                  </a:lnTo>
                  <a:lnTo>
                    <a:pt x="27908" y="482377"/>
                  </a:lnTo>
                  <a:lnTo>
                    <a:pt x="58185" y="502796"/>
                  </a:lnTo>
                  <a:lnTo>
                    <a:pt x="95250" y="510286"/>
                  </a:lnTo>
                  <a:lnTo>
                    <a:pt x="415036" y="510286"/>
                  </a:lnTo>
                  <a:lnTo>
                    <a:pt x="452100" y="502796"/>
                  </a:lnTo>
                  <a:lnTo>
                    <a:pt x="482377" y="482377"/>
                  </a:lnTo>
                  <a:lnTo>
                    <a:pt x="502796" y="452100"/>
                  </a:lnTo>
                  <a:lnTo>
                    <a:pt x="510286" y="415036"/>
                  </a:lnTo>
                  <a:lnTo>
                    <a:pt x="510286" y="95250"/>
                  </a:lnTo>
                  <a:lnTo>
                    <a:pt x="502796" y="58185"/>
                  </a:lnTo>
                  <a:lnTo>
                    <a:pt x="482377" y="27908"/>
                  </a:lnTo>
                  <a:lnTo>
                    <a:pt x="452100" y="7489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99553" y="307314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036" y="0"/>
                  </a:lnTo>
                  <a:lnTo>
                    <a:pt x="452100" y="7489"/>
                  </a:lnTo>
                  <a:lnTo>
                    <a:pt x="482377" y="27908"/>
                  </a:lnTo>
                  <a:lnTo>
                    <a:pt x="502796" y="58185"/>
                  </a:lnTo>
                  <a:lnTo>
                    <a:pt x="510286" y="95250"/>
                  </a:lnTo>
                  <a:lnTo>
                    <a:pt x="510286" y="415036"/>
                  </a:lnTo>
                  <a:lnTo>
                    <a:pt x="502796" y="452100"/>
                  </a:lnTo>
                  <a:lnTo>
                    <a:pt x="482377" y="482377"/>
                  </a:lnTo>
                  <a:lnTo>
                    <a:pt x="452100" y="502796"/>
                  </a:lnTo>
                  <a:lnTo>
                    <a:pt x="415036" y="510286"/>
                  </a:lnTo>
                  <a:lnTo>
                    <a:pt x="95250" y="510286"/>
                  </a:lnTo>
                  <a:lnTo>
                    <a:pt x="58185" y="502796"/>
                  </a:lnTo>
                  <a:lnTo>
                    <a:pt x="27908" y="482377"/>
                  </a:lnTo>
                  <a:lnTo>
                    <a:pt x="7489" y="452100"/>
                  </a:lnTo>
                  <a:lnTo>
                    <a:pt x="0" y="415036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595743" y="4862321"/>
            <a:ext cx="518159" cy="518159"/>
            <a:chOff x="7595743" y="4862321"/>
            <a:chExt cx="518159" cy="518159"/>
          </a:xfrm>
        </p:grpSpPr>
        <p:sp>
          <p:nvSpPr>
            <p:cNvPr id="14" name="object 14" descr=""/>
            <p:cNvSpPr/>
            <p:nvPr/>
          </p:nvSpPr>
          <p:spPr>
            <a:xfrm>
              <a:off x="7599553" y="4866131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6" y="0"/>
                  </a:moveTo>
                  <a:lnTo>
                    <a:pt x="95250" y="0"/>
                  </a:lnTo>
                  <a:lnTo>
                    <a:pt x="58185" y="7471"/>
                  </a:lnTo>
                  <a:lnTo>
                    <a:pt x="27908" y="27860"/>
                  </a:lnTo>
                  <a:lnTo>
                    <a:pt x="7489" y="58132"/>
                  </a:lnTo>
                  <a:lnTo>
                    <a:pt x="0" y="95250"/>
                  </a:lnTo>
                  <a:lnTo>
                    <a:pt x="0" y="415035"/>
                  </a:lnTo>
                  <a:lnTo>
                    <a:pt x="7489" y="452100"/>
                  </a:lnTo>
                  <a:lnTo>
                    <a:pt x="27908" y="482377"/>
                  </a:lnTo>
                  <a:lnTo>
                    <a:pt x="58185" y="502796"/>
                  </a:lnTo>
                  <a:lnTo>
                    <a:pt x="95250" y="510285"/>
                  </a:lnTo>
                  <a:lnTo>
                    <a:pt x="415036" y="510285"/>
                  </a:lnTo>
                  <a:lnTo>
                    <a:pt x="452100" y="502796"/>
                  </a:lnTo>
                  <a:lnTo>
                    <a:pt x="482377" y="482377"/>
                  </a:lnTo>
                  <a:lnTo>
                    <a:pt x="502796" y="452100"/>
                  </a:lnTo>
                  <a:lnTo>
                    <a:pt x="510286" y="415035"/>
                  </a:lnTo>
                  <a:lnTo>
                    <a:pt x="510286" y="95250"/>
                  </a:lnTo>
                  <a:lnTo>
                    <a:pt x="502796" y="58132"/>
                  </a:lnTo>
                  <a:lnTo>
                    <a:pt x="482377" y="27860"/>
                  </a:lnTo>
                  <a:lnTo>
                    <a:pt x="452100" y="7471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D9E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99553" y="4866131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32"/>
                  </a:lnTo>
                  <a:lnTo>
                    <a:pt x="27908" y="27860"/>
                  </a:lnTo>
                  <a:lnTo>
                    <a:pt x="58185" y="7471"/>
                  </a:lnTo>
                  <a:lnTo>
                    <a:pt x="95250" y="0"/>
                  </a:lnTo>
                  <a:lnTo>
                    <a:pt x="415036" y="0"/>
                  </a:lnTo>
                  <a:lnTo>
                    <a:pt x="452100" y="7471"/>
                  </a:lnTo>
                  <a:lnTo>
                    <a:pt x="482377" y="27860"/>
                  </a:lnTo>
                  <a:lnTo>
                    <a:pt x="502796" y="58132"/>
                  </a:lnTo>
                  <a:lnTo>
                    <a:pt x="510286" y="95250"/>
                  </a:lnTo>
                  <a:lnTo>
                    <a:pt x="510286" y="415035"/>
                  </a:lnTo>
                  <a:lnTo>
                    <a:pt x="502796" y="452100"/>
                  </a:lnTo>
                  <a:lnTo>
                    <a:pt x="482377" y="482377"/>
                  </a:lnTo>
                  <a:lnTo>
                    <a:pt x="452100" y="502796"/>
                  </a:lnTo>
                  <a:lnTo>
                    <a:pt x="415036" y="510285"/>
                  </a:lnTo>
                  <a:lnTo>
                    <a:pt x="95250" y="510285"/>
                  </a:lnTo>
                  <a:lnTo>
                    <a:pt x="58185" y="502796"/>
                  </a:lnTo>
                  <a:lnTo>
                    <a:pt x="27908" y="482377"/>
                  </a:lnTo>
                  <a:lnTo>
                    <a:pt x="7489" y="452100"/>
                  </a:lnTo>
                  <a:lnTo>
                    <a:pt x="0" y="415035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BED2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324850" y="3126739"/>
            <a:ext cx="5156835" cy="305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84652"/>
                </a:solidFill>
                <a:latin typeface="Lucida Sans Unicode"/>
                <a:cs typeface="Lucida Sans Unicode"/>
              </a:rPr>
              <a:t>Spєcialization</a:t>
            </a:r>
            <a:r>
              <a:rPr dirty="0" sz="2200" spc="-6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84652"/>
                </a:solidFill>
                <a:latin typeface="Lucida Sans Unicode"/>
                <a:cs typeface="Lucida Sans Unicode"/>
              </a:rPr>
              <a:t>Distribution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8600"/>
              </a:lnSpc>
              <a:spcBef>
                <a:spcPts val="1714"/>
              </a:spcBef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Breakdown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by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specialization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(Cardiology,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Pediatrics, Radiology,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Emergency).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384652"/>
                </a:solidFill>
                <a:latin typeface="Lucida Sans Unicode"/>
                <a:cs typeface="Lucida Sans Unicode"/>
              </a:rPr>
              <a:t>Salary</a:t>
            </a:r>
            <a:r>
              <a:rPr dirty="0" sz="2200" spc="-5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84652"/>
                </a:solidFill>
                <a:latin typeface="Lucida Sans Unicode"/>
                <a:cs typeface="Lucida Sans Unicode"/>
              </a:rPr>
              <a:t>vs.</a:t>
            </a:r>
            <a:r>
              <a:rPr dirty="0" sz="2200" spc="-7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Rating</a:t>
            </a:r>
            <a:endParaRPr sz="2200">
              <a:latin typeface="Lucida Sans Unicode"/>
              <a:cs typeface="Lucida Sans Unicode"/>
            </a:endParaRPr>
          </a:p>
          <a:p>
            <a:pPr marL="12700" marR="363855">
              <a:lnSpc>
                <a:spcPct val="128600"/>
              </a:lnSpc>
              <a:spcBef>
                <a:spcPts val="1714"/>
              </a:spcBef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Correlation</a:t>
            </a:r>
            <a:r>
              <a:rPr dirty="0" sz="1750" spc="-9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between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doctor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salaries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average ratings.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99553" y="4922723"/>
            <a:ext cx="6962775" cy="3238500"/>
            <a:chOff x="7599553" y="4922723"/>
            <a:chExt cx="6962775" cy="3238500"/>
          </a:xfrm>
        </p:grpSpPr>
        <p:sp>
          <p:nvSpPr>
            <p:cNvPr id="3" name="object 3" descr=""/>
            <p:cNvSpPr/>
            <p:nvPr/>
          </p:nvSpPr>
          <p:spPr>
            <a:xfrm>
              <a:off x="7599553" y="5092826"/>
              <a:ext cx="6245225" cy="2085975"/>
            </a:xfrm>
            <a:custGeom>
              <a:avLst/>
              <a:gdLst/>
              <a:ahLst/>
              <a:cxnLst/>
              <a:rect l="l" t="t" r="r" b="b"/>
              <a:pathLst>
                <a:path w="6245225" h="2085975">
                  <a:moveTo>
                    <a:pt x="6098412" y="0"/>
                  </a:moveTo>
                  <a:lnTo>
                    <a:pt x="146303" y="0"/>
                  </a:lnTo>
                  <a:lnTo>
                    <a:pt x="100023" y="7449"/>
                  </a:lnTo>
                  <a:lnTo>
                    <a:pt x="59856" y="28200"/>
                  </a:lnTo>
                  <a:lnTo>
                    <a:pt x="28200" y="59856"/>
                  </a:lnTo>
                  <a:lnTo>
                    <a:pt x="7449" y="100023"/>
                  </a:lnTo>
                  <a:lnTo>
                    <a:pt x="0" y="146304"/>
                  </a:lnTo>
                  <a:lnTo>
                    <a:pt x="0" y="1939404"/>
                  </a:lnTo>
                  <a:lnTo>
                    <a:pt x="7449" y="1985638"/>
                  </a:lnTo>
                  <a:lnTo>
                    <a:pt x="28200" y="2025793"/>
                  </a:lnTo>
                  <a:lnTo>
                    <a:pt x="59856" y="2057458"/>
                  </a:lnTo>
                  <a:lnTo>
                    <a:pt x="100023" y="2078225"/>
                  </a:lnTo>
                  <a:lnTo>
                    <a:pt x="146303" y="2085682"/>
                  </a:lnTo>
                  <a:lnTo>
                    <a:pt x="6098412" y="2085682"/>
                  </a:lnTo>
                  <a:lnTo>
                    <a:pt x="6144645" y="2078225"/>
                  </a:lnTo>
                  <a:lnTo>
                    <a:pt x="6184805" y="2057458"/>
                  </a:lnTo>
                  <a:lnTo>
                    <a:pt x="6216480" y="2025793"/>
                  </a:lnTo>
                  <a:lnTo>
                    <a:pt x="6237255" y="1985638"/>
                  </a:lnTo>
                  <a:lnTo>
                    <a:pt x="6244716" y="1939404"/>
                  </a:lnTo>
                  <a:lnTo>
                    <a:pt x="6244716" y="146304"/>
                  </a:lnTo>
                  <a:lnTo>
                    <a:pt x="6237255" y="100023"/>
                  </a:lnTo>
                  <a:lnTo>
                    <a:pt x="6216480" y="59856"/>
                  </a:lnTo>
                  <a:lnTo>
                    <a:pt x="6184805" y="28200"/>
                  </a:lnTo>
                  <a:lnTo>
                    <a:pt x="6144645" y="7449"/>
                  </a:lnTo>
                  <a:lnTo>
                    <a:pt x="6098412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9553" y="5062346"/>
              <a:ext cx="6244716" cy="1219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5704" y="4922723"/>
              <a:ext cx="272173" cy="3401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1304" y="751459"/>
            <a:ext cx="772350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Main</a:t>
            </a:r>
            <a:r>
              <a:rPr dirty="0" spc="-250"/>
              <a:t> </a:t>
            </a:r>
            <a:r>
              <a:rPr dirty="0" spc="-200"/>
              <a:t>Insights:</a:t>
            </a:r>
            <a:r>
              <a:rPr dirty="0" spc="-155"/>
              <a:t> </a:t>
            </a:r>
            <a:r>
              <a:rPr dirty="0" spc="-35"/>
              <a:t>Patiєnt</a:t>
            </a:r>
            <a:r>
              <a:rPr dirty="0" spc="-235"/>
              <a:t> </a:t>
            </a:r>
            <a:r>
              <a:rPr dirty="0" spc="-125"/>
              <a:t>Insights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776" y="2099945"/>
            <a:ext cx="2286000" cy="228600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7599553" y="2270074"/>
            <a:ext cx="6333490" cy="2327910"/>
            <a:chOff x="7599553" y="2270074"/>
            <a:chExt cx="6333490" cy="2327910"/>
          </a:xfrm>
        </p:grpSpPr>
        <p:sp>
          <p:nvSpPr>
            <p:cNvPr id="9" name="object 9" descr=""/>
            <p:cNvSpPr/>
            <p:nvPr/>
          </p:nvSpPr>
          <p:spPr>
            <a:xfrm>
              <a:off x="7687945" y="2512060"/>
              <a:ext cx="6245225" cy="2085975"/>
            </a:xfrm>
            <a:custGeom>
              <a:avLst/>
              <a:gdLst/>
              <a:ahLst/>
              <a:cxnLst/>
              <a:rect l="l" t="t" r="r" b="b"/>
              <a:pathLst>
                <a:path w="6245225" h="2085975">
                  <a:moveTo>
                    <a:pt x="6098412" y="0"/>
                  </a:moveTo>
                  <a:lnTo>
                    <a:pt x="146303" y="0"/>
                  </a:lnTo>
                  <a:lnTo>
                    <a:pt x="100023" y="7461"/>
                  </a:lnTo>
                  <a:lnTo>
                    <a:pt x="59856" y="28236"/>
                  </a:lnTo>
                  <a:lnTo>
                    <a:pt x="28200" y="59911"/>
                  </a:lnTo>
                  <a:lnTo>
                    <a:pt x="7449" y="100071"/>
                  </a:lnTo>
                  <a:lnTo>
                    <a:pt x="0" y="146303"/>
                  </a:lnTo>
                  <a:lnTo>
                    <a:pt x="0" y="1939416"/>
                  </a:lnTo>
                  <a:lnTo>
                    <a:pt x="7449" y="1985649"/>
                  </a:lnTo>
                  <a:lnTo>
                    <a:pt x="28200" y="2025809"/>
                  </a:lnTo>
                  <a:lnTo>
                    <a:pt x="59856" y="2057484"/>
                  </a:lnTo>
                  <a:lnTo>
                    <a:pt x="100023" y="2078259"/>
                  </a:lnTo>
                  <a:lnTo>
                    <a:pt x="146303" y="2085720"/>
                  </a:lnTo>
                  <a:lnTo>
                    <a:pt x="6098412" y="2085720"/>
                  </a:lnTo>
                  <a:lnTo>
                    <a:pt x="6144645" y="2078259"/>
                  </a:lnTo>
                  <a:lnTo>
                    <a:pt x="6184805" y="2057484"/>
                  </a:lnTo>
                  <a:lnTo>
                    <a:pt x="6216480" y="2025809"/>
                  </a:lnTo>
                  <a:lnTo>
                    <a:pt x="6237255" y="1985649"/>
                  </a:lnTo>
                  <a:lnTo>
                    <a:pt x="6244716" y="1939416"/>
                  </a:lnTo>
                  <a:lnTo>
                    <a:pt x="6244716" y="146303"/>
                  </a:lnTo>
                  <a:lnTo>
                    <a:pt x="6237255" y="100071"/>
                  </a:lnTo>
                  <a:lnTo>
                    <a:pt x="6216480" y="59911"/>
                  </a:lnTo>
                  <a:lnTo>
                    <a:pt x="6184805" y="28236"/>
                  </a:lnTo>
                  <a:lnTo>
                    <a:pt x="6144645" y="7461"/>
                  </a:lnTo>
                  <a:lnTo>
                    <a:pt x="6098412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9553" y="2409571"/>
              <a:ext cx="6244716" cy="1219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5704" y="2270074"/>
              <a:ext cx="272173" cy="340156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844790" y="2982848"/>
            <a:ext cx="5468620" cy="1264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Patiєnt</a:t>
            </a:r>
            <a:r>
              <a:rPr dirty="0" sz="2200" spc="-16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Dєmographics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8600"/>
              </a:lnSpc>
              <a:spcBef>
                <a:spcPts val="1714"/>
              </a:spcBef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Detailed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info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including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age,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gender,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country,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city,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height, weight,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visit</a:t>
            </a:r>
            <a:r>
              <a:rPr dirty="0" sz="1750" spc="-9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counts.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44790" y="5635574"/>
            <a:ext cx="5706110" cy="126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84652"/>
                </a:solidFill>
                <a:latin typeface="Lucida Sans Unicode"/>
                <a:cs typeface="Lucida Sans Unicode"/>
              </a:rPr>
              <a:t>Dєpartmєnt</a:t>
            </a:r>
            <a:r>
              <a:rPr dirty="0" sz="2200" spc="-4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35">
                <a:solidFill>
                  <a:srgbClr val="384652"/>
                </a:solidFill>
                <a:latin typeface="Lucida Sans Unicode"/>
                <a:cs typeface="Lucida Sans Unicode"/>
              </a:rPr>
              <a:t>Utilization</a:t>
            </a:r>
            <a:r>
              <a:rPr dirty="0" sz="2200" spc="-4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84652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3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84652"/>
                </a:solidFill>
                <a:latin typeface="Lucida Sans Unicode"/>
                <a:cs typeface="Lucida Sans Unicode"/>
              </a:rPr>
              <a:t>Patiєnt</a:t>
            </a:r>
            <a:r>
              <a:rPr dirty="0" sz="2200" spc="-4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Count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Visualizations</a:t>
            </a:r>
            <a:r>
              <a:rPr dirty="0" sz="1750" spc="-9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show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most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utilized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departments,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indicating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patient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flow.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0052050" y="6896257"/>
            <a:ext cx="4495800" cy="1228725"/>
            <a:chOff x="10052050" y="6896257"/>
            <a:chExt cx="4495800" cy="1228725"/>
          </a:xfrm>
        </p:grpSpPr>
        <p:sp>
          <p:nvSpPr>
            <p:cNvPr id="15" name="object 15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4482846" y="0"/>
                  </a:moveTo>
                  <a:lnTo>
                    <a:pt x="0" y="0"/>
                  </a:lnTo>
                  <a:lnTo>
                    <a:pt x="0" y="1215478"/>
                  </a:lnTo>
                  <a:lnTo>
                    <a:pt x="4482846" y="1215478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0" y="1215478"/>
                  </a:moveTo>
                  <a:lnTo>
                    <a:pt x="4482846" y="1215478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1215478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76071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1566748"/>
            <a:ext cx="7398384" cy="14166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 spc="-110"/>
              <a:t>Main</a:t>
            </a:r>
            <a:r>
              <a:rPr dirty="0" spc="-195"/>
              <a:t> </a:t>
            </a:r>
            <a:r>
              <a:rPr dirty="0" spc="-200"/>
              <a:t>Insights:</a:t>
            </a:r>
            <a:r>
              <a:rPr dirty="0" spc="-150"/>
              <a:t> </a:t>
            </a:r>
            <a:r>
              <a:rPr dirty="0" spc="-114"/>
              <a:t>Appointmєnts </a:t>
            </a:r>
            <a:r>
              <a:rPr dirty="0" spc="740"/>
              <a:t>F</a:t>
            </a:r>
            <a:r>
              <a:rPr dirty="0" spc="-45"/>
              <a:t> </a:t>
            </a:r>
            <a:r>
              <a:rPr dirty="0" spc="-10"/>
              <a:t>Visits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150" y="3369309"/>
            <a:ext cx="1134071" cy="32486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629270" y="3571443"/>
            <a:ext cx="5957570" cy="2798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384652"/>
                </a:solidFill>
                <a:latin typeface="Lucida Sans Unicode"/>
                <a:cs typeface="Lucida Sans Unicode"/>
              </a:rPr>
              <a:t>Appointmєnt</a:t>
            </a:r>
            <a:r>
              <a:rPr dirty="0" sz="2200" spc="-100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Schєduling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8600"/>
              </a:lnSpc>
              <a:spcBef>
                <a:spcPts val="1005"/>
              </a:spcBef>
            </a:pP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Analysis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of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dates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times,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including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earliest</a:t>
            </a:r>
            <a:r>
              <a:rPr dirty="0" sz="1750" spc="-4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appointments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quarterly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counts,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optimizes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scheduling.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Patiєnt</a:t>
            </a:r>
            <a:r>
              <a:rPr dirty="0" sz="2200" spc="-165">
                <a:solidFill>
                  <a:srgbClr val="384652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84652"/>
                </a:solidFill>
                <a:latin typeface="Lucida Sans Unicode"/>
                <a:cs typeface="Lucida Sans Unicode"/>
              </a:rPr>
              <a:t>Turnovєr</a:t>
            </a:r>
            <a:endParaRPr sz="2200">
              <a:latin typeface="Lucida Sans Unicode"/>
              <a:cs typeface="Lucida Sans Unicode"/>
            </a:endParaRPr>
          </a:p>
          <a:p>
            <a:pPr marL="12700" marR="187325">
              <a:lnSpc>
                <a:spcPct val="128600"/>
              </a:lnSpc>
              <a:spcBef>
                <a:spcPts val="1000"/>
              </a:spcBef>
            </a:pP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Tracks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patient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turnover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related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appointments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visits,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similar</a:t>
            </a:r>
            <a:r>
              <a:rPr dirty="0" sz="1750" spc="-9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overall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operations.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052050" y="6896257"/>
            <a:ext cx="4495800" cy="1228725"/>
            <a:chOff x="10052050" y="6896257"/>
            <a:chExt cx="4495800" cy="1228725"/>
          </a:xfrm>
        </p:grpSpPr>
        <p:sp>
          <p:nvSpPr>
            <p:cNvPr id="7" name="object 7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4482846" y="0"/>
                  </a:moveTo>
                  <a:lnTo>
                    <a:pt x="0" y="0"/>
                  </a:lnTo>
                  <a:lnTo>
                    <a:pt x="0" y="1215478"/>
                  </a:lnTo>
                  <a:lnTo>
                    <a:pt x="4482846" y="1215478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0" y="1215478"/>
                  </a:moveTo>
                  <a:lnTo>
                    <a:pt x="4482846" y="1215478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1215478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52050" y="6896257"/>
            <a:ext cx="4509770" cy="1264920"/>
            <a:chOff x="10052050" y="6896257"/>
            <a:chExt cx="4509770" cy="1264920"/>
          </a:xfrm>
        </p:grpSpPr>
        <p:sp>
          <p:nvSpPr>
            <p:cNvPr id="3" name="object 3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4482846" y="0"/>
                  </a:moveTo>
                  <a:lnTo>
                    <a:pt x="0" y="0"/>
                  </a:lnTo>
                  <a:lnTo>
                    <a:pt x="0" y="1215478"/>
                  </a:lnTo>
                  <a:lnTo>
                    <a:pt x="4482846" y="1215478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0" y="1215478"/>
                  </a:moveTo>
                  <a:lnTo>
                    <a:pt x="4482846" y="1215478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1215478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/>
              <a:t>Main</a:t>
            </a:r>
            <a:r>
              <a:rPr dirty="0" spc="-170"/>
              <a:t> </a:t>
            </a:r>
            <a:r>
              <a:rPr dirty="0" spc="-200"/>
              <a:t>Insights:</a:t>
            </a:r>
            <a:r>
              <a:rPr dirty="0" spc="-150"/>
              <a:t> </a:t>
            </a:r>
            <a:r>
              <a:rPr dirty="0" spc="-160"/>
              <a:t>Financial</a:t>
            </a:r>
            <a:r>
              <a:rPr dirty="0" spc="-175"/>
              <a:t> </a:t>
            </a:r>
            <a:r>
              <a:rPr dirty="0" spc="-10"/>
              <a:t>Pєrformancє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793788" y="2893948"/>
            <a:ext cx="13042900" cy="3604260"/>
          </a:xfrm>
          <a:custGeom>
            <a:avLst/>
            <a:gdLst/>
            <a:ahLst/>
            <a:cxnLst/>
            <a:rect l="l" t="t" r="r" b="b"/>
            <a:pathLst>
              <a:path w="13042900" h="3604260">
                <a:moveTo>
                  <a:pt x="13042862" y="95250"/>
                </a:moveTo>
                <a:lnTo>
                  <a:pt x="13035369" y="58191"/>
                </a:lnTo>
                <a:lnTo>
                  <a:pt x="13035115" y="57823"/>
                </a:lnTo>
                <a:lnTo>
                  <a:pt x="13035115" y="7620"/>
                </a:lnTo>
                <a:lnTo>
                  <a:pt x="12984848" y="7620"/>
                </a:lnTo>
                <a:lnTo>
                  <a:pt x="12984671" y="7493"/>
                </a:lnTo>
                <a:lnTo>
                  <a:pt x="12947612" y="0"/>
                </a:lnTo>
                <a:lnTo>
                  <a:pt x="95250" y="0"/>
                </a:lnTo>
                <a:lnTo>
                  <a:pt x="58166" y="7493"/>
                </a:lnTo>
                <a:lnTo>
                  <a:pt x="27889" y="27914"/>
                </a:lnTo>
                <a:lnTo>
                  <a:pt x="7480" y="58191"/>
                </a:lnTo>
                <a:lnTo>
                  <a:pt x="0" y="95250"/>
                </a:lnTo>
                <a:lnTo>
                  <a:pt x="0" y="3508883"/>
                </a:lnTo>
                <a:lnTo>
                  <a:pt x="7480" y="3545954"/>
                </a:lnTo>
                <a:lnTo>
                  <a:pt x="7620" y="3546170"/>
                </a:lnTo>
                <a:lnTo>
                  <a:pt x="7620" y="3596513"/>
                </a:lnTo>
                <a:lnTo>
                  <a:pt x="57950" y="3596513"/>
                </a:lnTo>
                <a:lnTo>
                  <a:pt x="58166" y="3596652"/>
                </a:lnTo>
                <a:lnTo>
                  <a:pt x="95250" y="3604133"/>
                </a:lnTo>
                <a:lnTo>
                  <a:pt x="12947612" y="3604133"/>
                </a:lnTo>
                <a:lnTo>
                  <a:pt x="12984671" y="3596652"/>
                </a:lnTo>
                <a:lnTo>
                  <a:pt x="12984874" y="3596513"/>
                </a:lnTo>
                <a:lnTo>
                  <a:pt x="13035242" y="3596513"/>
                </a:lnTo>
                <a:lnTo>
                  <a:pt x="13035242" y="3546144"/>
                </a:lnTo>
                <a:lnTo>
                  <a:pt x="13035369" y="3545954"/>
                </a:lnTo>
                <a:lnTo>
                  <a:pt x="13042862" y="3508883"/>
                </a:lnTo>
                <a:lnTo>
                  <a:pt x="13042862" y="95250"/>
                </a:lnTo>
                <a:close/>
              </a:path>
            </a:pathLst>
          </a:custGeom>
          <a:solidFill>
            <a:srgbClr val="D9EC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789978" y="2888299"/>
          <a:ext cx="13126719" cy="360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625"/>
                <a:gridCol w="2171700"/>
                <a:gridCol w="2171700"/>
                <a:gridCol w="4335780"/>
              </a:tblGrid>
              <a:tr h="1986914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dirty="0" sz="220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Rєvєnuє</a:t>
                      </a:r>
                      <a:r>
                        <a:rPr dirty="0" sz="2200" spc="-5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375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dirty="0" sz="2200" spc="-2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1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Paymєnts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  <a:p>
                      <a:pPr marL="234315" marR="720090">
                        <a:lnSpc>
                          <a:spcPct val="128600"/>
                        </a:lnSpc>
                        <a:spcBef>
                          <a:spcPts val="1000"/>
                        </a:spcBef>
                      </a:pP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Total</a:t>
                      </a:r>
                      <a:r>
                        <a:rPr dirty="0" sz="1750" spc="-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revenue,</a:t>
                      </a:r>
                      <a:r>
                        <a:rPr dirty="0" sz="1750" spc="-6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average</a:t>
                      </a:r>
                      <a:r>
                        <a:rPr dirty="0" sz="1750" spc="-6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transaction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value,</a:t>
                      </a:r>
                      <a:r>
                        <a:rPr dirty="0" sz="1750" spc="-9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completed</a:t>
                      </a:r>
                      <a:r>
                        <a:rPr dirty="0" sz="1750" spc="-9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payment</a:t>
                      </a:r>
                      <a:r>
                        <a:rPr dirty="0" sz="1750" spc="-8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ratio.</a:t>
                      </a:r>
                      <a:endParaRPr sz="1750">
                        <a:latin typeface="Roboto"/>
                        <a:cs typeface="Roboto"/>
                      </a:endParaRPr>
                    </a:p>
                  </a:txBody>
                  <a:tcPr marL="0" marR="0" marB="0" marT="222250">
                    <a:lnL w="9525">
                      <a:solidFill>
                        <a:srgbClr val="BED2D7"/>
                      </a:solidFill>
                      <a:prstDash val="solid"/>
                    </a:lnL>
                    <a:lnR w="38100">
                      <a:solidFill>
                        <a:srgbClr val="BED2D7"/>
                      </a:solidFill>
                      <a:prstDash val="solid"/>
                    </a:lnR>
                    <a:lnT w="12700">
                      <a:solidFill>
                        <a:srgbClr val="BED2D7"/>
                      </a:solidFill>
                      <a:prstDash val="solid"/>
                    </a:lnT>
                    <a:lnB w="38100">
                      <a:solidFill>
                        <a:srgbClr val="BED2D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dirty="0" sz="220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Paymєnt</a:t>
                      </a:r>
                      <a:r>
                        <a:rPr dirty="0" sz="2200" spc="5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1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Mєthods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  <a:p>
                      <a:pPr marL="211454" marR="645795">
                        <a:lnSpc>
                          <a:spcPct val="128600"/>
                        </a:lnSpc>
                        <a:spcBef>
                          <a:spcPts val="1000"/>
                        </a:spcBef>
                      </a:pP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Identifies</a:t>
                      </a:r>
                      <a:r>
                        <a:rPr dirty="0" sz="1750" spc="-9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common</a:t>
                      </a:r>
                      <a:r>
                        <a:rPr dirty="0" sz="1750" spc="-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methods</a:t>
                      </a:r>
                      <a:r>
                        <a:rPr dirty="0" sz="1750" spc="-4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(credit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card,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debit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card,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insurance,</a:t>
                      </a:r>
                      <a:r>
                        <a:rPr dirty="0" sz="1750" spc="-7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cash,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online)</a:t>
                      </a:r>
                      <a:r>
                        <a:rPr dirty="0" sz="1750" spc="-1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1750" spc="-8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their</a:t>
                      </a:r>
                      <a:r>
                        <a:rPr dirty="0" sz="1750" spc="-9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contribution.</a:t>
                      </a:r>
                      <a:endParaRPr sz="1750">
                        <a:latin typeface="Roboto"/>
                        <a:cs typeface="Roboto"/>
                      </a:endParaRPr>
                    </a:p>
                  </a:txBody>
                  <a:tcPr marL="0" marR="0" marB="0" marT="222250">
                    <a:lnL w="38100">
                      <a:solidFill>
                        <a:srgbClr val="BED2D7"/>
                      </a:solidFill>
                      <a:prstDash val="solid"/>
                    </a:lnL>
                    <a:lnR w="38100">
                      <a:solidFill>
                        <a:srgbClr val="BED2D7"/>
                      </a:solidFill>
                      <a:prstDash val="solid"/>
                    </a:lnR>
                    <a:lnT w="12700">
                      <a:solidFill>
                        <a:srgbClr val="BED2D7"/>
                      </a:solidFill>
                      <a:prstDash val="solid"/>
                    </a:lnT>
                    <a:lnB w="38100">
                      <a:solidFill>
                        <a:srgbClr val="BED2D7"/>
                      </a:solidFill>
                      <a:prstDash val="solid"/>
                    </a:lnB>
                    <a:solidFill>
                      <a:srgbClr val="D9EC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dirty="0" sz="220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Paymєnt</a:t>
                      </a:r>
                      <a:r>
                        <a:rPr dirty="0" sz="2200" spc="5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1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Status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  <a:p>
                      <a:pPr marL="212090" marR="764540">
                        <a:lnSpc>
                          <a:spcPct val="128600"/>
                        </a:lnSpc>
                        <a:spcBef>
                          <a:spcPts val="1000"/>
                        </a:spcBef>
                      </a:pP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Analysis</a:t>
                      </a:r>
                      <a:r>
                        <a:rPr dirty="0" sz="1750" spc="-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statuses</a:t>
                      </a: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(pending,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completed,</a:t>
                      </a:r>
                      <a:r>
                        <a:rPr dirty="0" sz="1750" spc="-4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failed,</a:t>
                      </a:r>
                      <a:r>
                        <a:rPr dirty="0" sz="1750" spc="-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refunded)</a:t>
                      </a:r>
                      <a:r>
                        <a:rPr dirty="0" sz="1750" spc="-4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helps identify</a:t>
                      </a:r>
                      <a:r>
                        <a:rPr dirty="0" sz="1750" spc="-8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billing</a:t>
                      </a:r>
                      <a:r>
                        <a:rPr dirty="0" sz="1750" spc="-9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bottlenecks.</a:t>
                      </a:r>
                      <a:endParaRPr sz="1750">
                        <a:latin typeface="Roboto"/>
                        <a:cs typeface="Roboto"/>
                      </a:endParaRPr>
                    </a:p>
                  </a:txBody>
                  <a:tcPr marL="0" marR="0" marB="0" marT="222250">
                    <a:lnL w="38100">
                      <a:solidFill>
                        <a:srgbClr val="BED2D7"/>
                      </a:solidFill>
                      <a:prstDash val="solid"/>
                    </a:lnL>
                    <a:lnR w="9525">
                      <a:solidFill>
                        <a:srgbClr val="BED2D7"/>
                      </a:solidFill>
                      <a:prstDash val="solid"/>
                    </a:lnR>
                    <a:lnT w="12700">
                      <a:solidFill>
                        <a:srgbClr val="BED2D7"/>
                      </a:solidFill>
                      <a:prstDash val="solid"/>
                    </a:lnT>
                    <a:lnB w="38100">
                      <a:solidFill>
                        <a:srgbClr val="BED2D7"/>
                      </a:solidFill>
                      <a:prstDash val="solid"/>
                    </a:lnB>
                    <a:solidFill>
                      <a:srgbClr val="D9ECF1"/>
                    </a:solidFill>
                  </a:tcPr>
                </a:tc>
              </a:tr>
              <a:tr h="1616075">
                <a:tc gridSpan="2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200" spc="-55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Monthly</a:t>
                      </a:r>
                      <a:r>
                        <a:rPr dirty="0" sz="2200" spc="-65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Rєvєnuє</a:t>
                      </a:r>
                      <a:r>
                        <a:rPr dirty="0" sz="2200" spc="-3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1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Trєnds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  <a:p>
                      <a:pPr marL="234315" marR="601980">
                        <a:lnSpc>
                          <a:spcPct val="128600"/>
                        </a:lnSpc>
                        <a:spcBef>
                          <a:spcPts val="1005"/>
                        </a:spcBef>
                      </a:pP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Tracking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monthly</a:t>
                      </a:r>
                      <a:r>
                        <a:rPr dirty="0" sz="1750" spc="-6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revenues</a:t>
                      </a:r>
                      <a:r>
                        <a:rPr dirty="0" sz="1750" spc="-6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for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seasonal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trends</a:t>
                      </a:r>
                      <a:r>
                        <a:rPr dirty="0" sz="1750" spc="-6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future forecasts.</a:t>
                      </a:r>
                      <a:endParaRPr sz="1750">
                        <a:latin typeface="Roboto"/>
                        <a:cs typeface="Roboto"/>
                      </a:endParaRPr>
                    </a:p>
                  </a:txBody>
                  <a:tcPr marL="0" marR="0" marB="0" marT="199390">
                    <a:lnL w="9525">
                      <a:solidFill>
                        <a:srgbClr val="BED2D7"/>
                      </a:solidFill>
                      <a:prstDash val="solid"/>
                    </a:lnL>
                    <a:lnR w="38100">
                      <a:solidFill>
                        <a:srgbClr val="BED2D7"/>
                      </a:solidFill>
                      <a:prstDash val="solid"/>
                    </a:lnR>
                    <a:lnT w="38100">
                      <a:solidFill>
                        <a:srgbClr val="BED2D7"/>
                      </a:solidFill>
                      <a:prstDash val="solid"/>
                    </a:lnT>
                    <a:lnB w="12700">
                      <a:solidFill>
                        <a:srgbClr val="BED2D7"/>
                      </a:solidFill>
                      <a:prstDash val="solid"/>
                    </a:lnB>
                    <a:solidFill>
                      <a:srgbClr val="D9EC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200" spc="-45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Dєpartmєntal</a:t>
                      </a:r>
                      <a:r>
                        <a:rPr dirty="0" sz="2200" spc="-10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10">
                          <a:solidFill>
                            <a:srgbClr val="384652"/>
                          </a:solidFill>
                          <a:latin typeface="Lucida Sans Unicode"/>
                          <a:cs typeface="Lucida Sans Unicode"/>
                        </a:rPr>
                        <a:t>Contribution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  <a:p>
                      <a:pPr marL="212090" marR="981710">
                        <a:lnSpc>
                          <a:spcPct val="128600"/>
                        </a:lnSpc>
                        <a:spcBef>
                          <a:spcPts val="1005"/>
                        </a:spcBef>
                      </a:pP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Insights</a:t>
                      </a:r>
                      <a:r>
                        <a:rPr dirty="0" sz="1750" spc="-6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into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financial</a:t>
                      </a:r>
                      <a:r>
                        <a:rPr dirty="0" sz="1750" spc="-6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contributions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per</a:t>
                      </a:r>
                      <a:r>
                        <a:rPr dirty="0" sz="1750" spc="-5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1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department</a:t>
                      </a:r>
                      <a:r>
                        <a:rPr dirty="0" sz="1750" spc="-3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750" spc="-2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or </a:t>
                      </a:r>
                      <a:r>
                        <a:rPr dirty="0" sz="1750" spc="-20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transaction</a:t>
                      </a:r>
                      <a:r>
                        <a:rPr dirty="0" sz="1750" spc="-25">
                          <a:solidFill>
                            <a:srgbClr val="384652"/>
                          </a:solidFill>
                          <a:latin typeface="Roboto"/>
                          <a:cs typeface="Roboto"/>
                        </a:rPr>
                        <a:t> ID.</a:t>
                      </a:r>
                      <a:endParaRPr sz="1750">
                        <a:latin typeface="Roboto"/>
                        <a:cs typeface="Roboto"/>
                      </a:endParaRPr>
                    </a:p>
                  </a:txBody>
                  <a:tcPr marL="0" marR="0" marB="0" marT="199390">
                    <a:lnL w="38100">
                      <a:solidFill>
                        <a:srgbClr val="BED2D7"/>
                      </a:solidFill>
                      <a:prstDash val="solid"/>
                    </a:lnL>
                    <a:lnR w="9525">
                      <a:solidFill>
                        <a:srgbClr val="BED2D7"/>
                      </a:solidFill>
                      <a:prstDash val="solid"/>
                    </a:lnR>
                    <a:lnT w="38100">
                      <a:solidFill>
                        <a:srgbClr val="BED2D7"/>
                      </a:solidFill>
                      <a:prstDash val="solid"/>
                    </a:lnT>
                    <a:lnB w="12700">
                      <a:solidFill>
                        <a:srgbClr val="BED2D7"/>
                      </a:solidFill>
                      <a:prstDash val="solid"/>
                    </a:lnB>
                    <a:solidFill>
                      <a:srgbClr val="D9EC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1304" y="4453585"/>
            <a:ext cx="6389370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35">
                <a:solidFill>
                  <a:srgbClr val="2D3B4E"/>
                </a:solidFill>
                <a:latin typeface="Lucida Sans Unicode"/>
                <a:cs typeface="Lucida Sans Unicode"/>
              </a:rPr>
              <a:t>Impact</a:t>
            </a:r>
            <a:r>
              <a:rPr dirty="0" sz="4450" spc="-200">
                <a:solidFill>
                  <a:srgbClr val="2D3B4E"/>
                </a:solidFill>
                <a:latin typeface="Lucida Sans Unicode"/>
                <a:cs typeface="Lucida Sans Unicode"/>
              </a:rPr>
              <a:t> </a:t>
            </a:r>
            <a:r>
              <a:rPr dirty="0" sz="4450" spc="740">
                <a:solidFill>
                  <a:srgbClr val="2D3B4E"/>
                </a:solidFill>
                <a:latin typeface="Lucida Sans Unicode"/>
                <a:cs typeface="Lucida Sans Unicode"/>
              </a:rPr>
              <a:t>F</a:t>
            </a:r>
            <a:r>
              <a:rPr dirty="0" sz="4450" spc="-175">
                <a:solidFill>
                  <a:srgbClr val="2D3B4E"/>
                </a:solidFill>
                <a:latin typeface="Lucida Sans Unicode"/>
                <a:cs typeface="Lucida Sans Unicode"/>
              </a:rPr>
              <a:t> </a:t>
            </a:r>
            <a:r>
              <a:rPr dirty="0" sz="4450" spc="-110">
                <a:solidFill>
                  <a:srgbClr val="2D3B4E"/>
                </a:solidFill>
                <a:latin typeface="Lucida Sans Unicode"/>
                <a:cs typeface="Lucida Sans Unicode"/>
              </a:rPr>
              <a:t>Futurє</a:t>
            </a:r>
            <a:r>
              <a:rPr dirty="0" sz="4450" spc="-190">
                <a:solidFill>
                  <a:srgbClr val="2D3B4E"/>
                </a:solidFill>
                <a:latin typeface="Lucida Sans Unicode"/>
                <a:cs typeface="Lucida Sans Unicode"/>
              </a:rPr>
              <a:t> </a:t>
            </a:r>
            <a:r>
              <a:rPr dirty="0" sz="4450" spc="-180">
                <a:solidFill>
                  <a:srgbClr val="2D3B4E"/>
                </a:solidFill>
                <a:latin typeface="Lucida Sans Unicode"/>
                <a:cs typeface="Lucida Sans Unicode"/>
              </a:rPr>
              <a:t>Outlooe</a:t>
            </a:r>
            <a:endParaRPr sz="44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5494478"/>
            <a:ext cx="12599035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600"/>
              </a:lnSpc>
              <a:spcBef>
                <a:spcPts val="95"/>
              </a:spcBef>
            </a:pP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These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analyses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provide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valuable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insights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for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hospital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management,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384652"/>
                </a:solidFill>
                <a:latin typeface="Roboto"/>
                <a:cs typeface="Roboto"/>
              </a:rPr>
              <a:t>supporting</a:t>
            </a:r>
            <a:r>
              <a:rPr dirty="0" sz="1750" spc="-3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informed</a:t>
            </a:r>
            <a:r>
              <a:rPr dirty="0" sz="1750" spc="-5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decision-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making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improve</a:t>
            </a:r>
            <a:r>
              <a:rPr dirty="0" sz="1750" spc="-4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healthcare quality,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operational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efficiency,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and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financial</a:t>
            </a:r>
            <a:r>
              <a:rPr dirty="0" sz="1750" spc="-8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sustainability.</a:t>
            </a:r>
            <a:r>
              <a:rPr dirty="0" sz="1750" spc="-8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Care_Stat</a:t>
            </a:r>
            <a:r>
              <a:rPr dirty="0" sz="1750" spc="-6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empowers</a:t>
            </a:r>
            <a:r>
              <a:rPr dirty="0" sz="1750" spc="-6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hospitals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to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84652"/>
                </a:solidFill>
                <a:latin typeface="Roboto"/>
                <a:cs typeface="Roboto"/>
              </a:rPr>
              <a:t>optimize</a:t>
            </a:r>
            <a:r>
              <a:rPr dirty="0" sz="1750" spc="-7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resource</a:t>
            </a:r>
            <a:r>
              <a:rPr dirty="0" sz="1750" spc="-5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allocation</a:t>
            </a:r>
            <a:r>
              <a:rPr dirty="0" sz="1750" spc="-9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384652"/>
                </a:solidFill>
                <a:latin typeface="Roboto"/>
                <a:cs typeface="Roboto"/>
              </a:rPr>
              <a:t>and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enhance</a:t>
            </a:r>
            <a:r>
              <a:rPr dirty="0" sz="1750" spc="-90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patient</a:t>
            </a:r>
            <a:r>
              <a:rPr dirty="0" sz="1750" spc="-75">
                <a:solidFill>
                  <a:srgbClr val="384652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84652"/>
                </a:solidFill>
                <a:latin typeface="Roboto"/>
                <a:cs typeface="Roboto"/>
              </a:rPr>
              <a:t>care.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052050" y="6896257"/>
            <a:ext cx="4495800" cy="1228725"/>
            <a:chOff x="10052050" y="6896257"/>
            <a:chExt cx="4495800" cy="1228725"/>
          </a:xfrm>
        </p:grpSpPr>
        <p:sp>
          <p:nvSpPr>
            <p:cNvPr id="5" name="object 5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4482846" y="0"/>
                  </a:moveTo>
                  <a:lnTo>
                    <a:pt x="0" y="0"/>
                  </a:lnTo>
                  <a:lnTo>
                    <a:pt x="0" y="1215478"/>
                  </a:lnTo>
                  <a:lnTo>
                    <a:pt x="4482846" y="1215478"/>
                  </a:lnTo>
                  <a:lnTo>
                    <a:pt x="4482846" y="0"/>
                  </a:lnTo>
                  <a:close/>
                </a:path>
              </a:pathLst>
            </a:custGeom>
            <a:solidFill>
              <a:srgbClr val="F9F8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058400" y="6902607"/>
              <a:ext cx="4483100" cy="1216025"/>
            </a:xfrm>
            <a:custGeom>
              <a:avLst/>
              <a:gdLst/>
              <a:ahLst/>
              <a:cxnLst/>
              <a:rect l="l" t="t" r="r" b="b"/>
              <a:pathLst>
                <a:path w="4483100" h="1216025">
                  <a:moveTo>
                    <a:pt x="0" y="1215478"/>
                  </a:moveTo>
                  <a:lnTo>
                    <a:pt x="4482846" y="1215478"/>
                  </a:lnTo>
                  <a:lnTo>
                    <a:pt x="4482846" y="0"/>
                  </a:lnTo>
                  <a:lnTo>
                    <a:pt x="0" y="0"/>
                  </a:lnTo>
                  <a:lnTo>
                    <a:pt x="0" y="1215478"/>
                  </a:lnTo>
                  <a:close/>
                </a:path>
              </a:pathLst>
            </a:custGeom>
            <a:ln w="12700">
              <a:solidFill>
                <a:srgbClr val="F9F8F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 hany</dc:creator>
  <dcterms:created xsi:type="dcterms:W3CDTF">2025-08-26T19:34:31Z</dcterms:created>
  <dcterms:modified xsi:type="dcterms:W3CDTF">2025-08-26T19:34:31Z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PowerPoint® for Microsoft 365</vt:lpwstr>
  </property>
</Properties>
</file>