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2" r:id="rId4"/>
    <p:sldId id="263" r:id="rId5"/>
    <p:sldId id="264" r:id="rId6"/>
    <p:sldId id="265" r:id="rId7"/>
    <p:sldId id="266" r:id="rId8"/>
    <p:sldId id="267" r:id="rId9"/>
    <p:sldId id="269" r:id="rId10"/>
    <p:sldId id="262" r:id="rId11"/>
    <p:sldId id="258" r:id="rId12"/>
    <p:sldId id="259" r:id="rId13"/>
    <p:sldId id="260" r:id="rId14"/>
    <p:sldId id="261" r:id="rId15"/>
    <p:sldId id="27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 y="6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037ADB-4FB9-482D-A1A4-E1F489B212F5}"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37ADB-4FB9-482D-A1A4-E1F489B212F5}"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37ADB-4FB9-482D-A1A4-E1F489B212F5}"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28679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
        <p:nvSpPr>
          <p:cNvPr id="9" name="Content Placeholder 8"/>
          <p:cNvSpPr>
            <a:spLocks noGrp="1"/>
          </p:cNvSpPr>
          <p:nvPr>
            <p:ph sz="quarter" idx="13"/>
          </p:nvPr>
        </p:nvSpPr>
        <p:spPr>
          <a:xfrm>
            <a:off x="3563938" y="3213100"/>
            <a:ext cx="5111750" cy="295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4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37ADB-4FB9-482D-A1A4-E1F489B212F5}"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37ADB-4FB9-482D-A1A4-E1F489B212F5}"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037ADB-4FB9-482D-A1A4-E1F489B212F5}" type="datetimeFigureOut">
              <a:rPr lang="en-US" smtClean="0"/>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037ADB-4FB9-482D-A1A4-E1F489B212F5}" type="datetimeFigureOut">
              <a:rPr lang="en-US" smtClean="0"/>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37ADB-4FB9-482D-A1A4-E1F489B212F5}" type="datetimeFigureOut">
              <a:rPr lang="en-US" smtClean="0"/>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37ADB-4FB9-482D-A1A4-E1F489B212F5}" type="datetimeFigureOut">
              <a:rPr lang="en-US" smtClean="0"/>
              <a:t>8/27/2017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4AB2-A68C-446D-B258-F807154688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924944"/>
            <a:ext cx="8229600" cy="1143000"/>
          </a:xfrm>
        </p:spPr>
        <p:txBody>
          <a:bodyPr>
            <a:normAutofit fontScale="90000"/>
          </a:bodyPr>
          <a:lstStyle/>
          <a:p>
            <a:r>
              <a:rPr lang="en-US" dirty="0"/>
              <a:t>Tropospheric and stratospheric </a:t>
            </a:r>
            <a:r>
              <a:rPr lang="en-US" dirty="0" err="1"/>
              <a:t>climatologies</a:t>
            </a:r>
            <a:r>
              <a:rPr lang="en-US" dirty="0"/>
              <a:t> </a:t>
            </a:r>
          </a:p>
        </p:txBody>
      </p:sp>
    </p:spTree>
    <p:extLst>
      <p:ext uri="{BB962C8B-B14F-4D97-AF65-F5344CB8AC3E}">
        <p14:creationId xmlns:p14="http://schemas.microsoft.com/office/powerpoint/2010/main" val="224636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3264" b="3264"/>
          <a:stretch>
            <a:fillRect/>
          </a:stretch>
        </p:blipFill>
        <p:spPr>
          <a:xfrm>
            <a:off x="1259632" y="188640"/>
            <a:ext cx="6720746" cy="5040560"/>
          </a:xfrm>
        </p:spPr>
      </p:pic>
      <p:sp>
        <p:nvSpPr>
          <p:cNvPr id="7" name="Title 6"/>
          <p:cNvSpPr>
            <a:spLocks noGrp="1"/>
          </p:cNvSpPr>
          <p:nvPr>
            <p:ph type="title"/>
          </p:nvPr>
        </p:nvSpPr>
        <p:spPr>
          <a:xfrm>
            <a:off x="1187624" y="5157192"/>
            <a:ext cx="6912768" cy="1430834"/>
          </a:xfrm>
        </p:spPr>
        <p:txBody>
          <a:bodyPr>
            <a:noAutofit/>
          </a:bodyPr>
          <a:lstStyle/>
          <a:p>
            <a:r>
              <a:rPr lang="en-US" sz="1400" dirty="0"/>
              <a:t>Comparison of the four CLBC models over the western lateral boundary for GEM-MACH at April 13, 2010 21:00:00 GMT. The black contour is the thermal tropopause, the white contour is a dynamic tropopause based off a potential vorticity contour of 2.0 PVU. The teal contours are the kinetic energy from GEM-MACH indicating location of any jet streams through the lateral boundaries.</a:t>
            </a:r>
            <a:br>
              <a:rPr lang="en-US" sz="1400" dirty="0"/>
            </a:br>
            <a:endParaRPr lang="en-US" sz="1400" dirty="0"/>
          </a:p>
        </p:txBody>
      </p:sp>
    </p:spTree>
    <p:extLst>
      <p:ext uri="{BB962C8B-B14F-4D97-AF65-F5344CB8AC3E}">
        <p14:creationId xmlns:p14="http://schemas.microsoft.com/office/powerpoint/2010/main" val="201031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Western LBC/MOZART4</a:t>
            </a:r>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current data set for the regional GEM-MACH model with chemical lateral boundary conditions isn’t ideal for definition of the ozone field at the tropopause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Using seasonal averaged chemical lateral boundary conditions based on MOZART4 provides an inaccurate model, due to the blending of the shape of the tropopause</a:t>
            </a:r>
          </a:p>
          <a:p>
            <a:pPr marL="285750" indent="-285750">
              <a:buFont typeface="Arial" panose="020B0604020202020204" pitchFamily="34" charset="0"/>
              <a:buChar char="•"/>
            </a:pPr>
            <a:endParaRPr lang="en-US" sz="1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9902" y="692696"/>
            <a:ext cx="4730796" cy="3744416"/>
          </a:xfrm>
        </p:spPr>
      </p:pic>
      <p:sp>
        <p:nvSpPr>
          <p:cNvPr id="8" name="TextBox 7"/>
          <p:cNvSpPr txBox="1"/>
          <p:nvPr/>
        </p:nvSpPr>
        <p:spPr>
          <a:xfrm>
            <a:off x="4211960" y="4365104"/>
            <a:ext cx="4680520" cy="1815882"/>
          </a:xfrm>
          <a:prstGeom prst="rect">
            <a:avLst/>
          </a:prstGeom>
          <a:noFill/>
        </p:spPr>
        <p:txBody>
          <a:bodyPr wrap="square" rtlCol="0">
            <a:spAutoFit/>
          </a:bodyPr>
          <a:lstStyle/>
          <a:p>
            <a:r>
              <a:rPr lang="en-US" sz="1400" i="1" dirty="0"/>
              <a:t>Tropospheric ozone modelled off seasonally averaged MOZART4 based western lateral boundary conditions on April 13</a:t>
            </a:r>
            <a:r>
              <a:rPr lang="en-US" sz="1400" i="1" baseline="30000" dirty="0"/>
              <a:t>th</a:t>
            </a:r>
            <a:r>
              <a:rPr lang="en-US" sz="1400" i="1" dirty="0"/>
              <a:t>, 2010. The black contour is the thermal tropopause, the white contour is a dynamic tropopause based off a potential vorticity contour of 2.0 PVU. The teal contours are the kinetic energy from GEM-MACH indicating location of any jet streams through the lateral boundaries.</a:t>
            </a:r>
          </a:p>
        </p:txBody>
      </p:sp>
    </p:spTree>
    <p:extLst>
      <p:ext uri="{BB962C8B-B14F-4D97-AF65-F5344CB8AC3E}">
        <p14:creationId xmlns:p14="http://schemas.microsoft.com/office/powerpoint/2010/main" val="380809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3008313" cy="1162050"/>
          </a:xfrm>
        </p:spPr>
        <p:txBody>
          <a:bodyPr>
            <a:normAutofit/>
          </a:bodyPr>
          <a:lstStyle/>
          <a:p>
            <a:r>
              <a:rPr lang="en-US" sz="1800" dirty="0"/>
              <a:t>Western LBC/</a:t>
            </a:r>
            <a:r>
              <a:rPr lang="en-US" sz="1800" dirty="0" err="1"/>
              <a:t>Ozonesonde</a:t>
            </a:r>
            <a:r>
              <a:rPr lang="en-US" sz="1800" dirty="0"/>
              <a:t> based </a:t>
            </a:r>
            <a:r>
              <a:rPr lang="en-US" sz="1800" dirty="0" err="1"/>
              <a:t>DynOzone</a:t>
            </a:r>
            <a:endParaRPr lang="en-US" sz="1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944" y="671595"/>
            <a:ext cx="4777579" cy="3693509"/>
          </a:xfrm>
        </p:spPr>
      </p:pic>
      <p:sp>
        <p:nvSpPr>
          <p:cNvPr id="4" name="Text Placeholder 3"/>
          <p:cNvSpPr>
            <a:spLocks noGrp="1"/>
          </p:cNvSpPr>
          <p:nvPr>
            <p:ph type="body" sz="half" idx="2"/>
          </p:nvPr>
        </p:nvSpPr>
        <p:spPr/>
        <p:txBody>
          <a:bodyPr>
            <a:normAutofit/>
          </a:bodyPr>
          <a:lstStyle/>
          <a:p>
            <a:endParaRPr lang="en-US" sz="1600" dirty="0"/>
          </a:p>
          <a:p>
            <a:pPr marL="285750" indent="-285750">
              <a:buFont typeface="Arial" panose="020B0604020202020204" pitchFamily="34" charset="0"/>
              <a:buChar char="•"/>
            </a:pPr>
            <a:r>
              <a:rPr lang="en-US" sz="1600" dirty="0"/>
              <a:t>Previously, it was found that using chemical lateral boundary conditions based on </a:t>
            </a:r>
            <a:r>
              <a:rPr lang="en-US" sz="1600" dirty="0" err="1"/>
              <a:t>ozonesonde</a:t>
            </a:r>
            <a:r>
              <a:rPr lang="en-US" sz="1600" dirty="0"/>
              <a:t> </a:t>
            </a:r>
            <a:r>
              <a:rPr lang="en-US" sz="1600" dirty="0" err="1"/>
              <a:t>climatologies</a:t>
            </a:r>
            <a:r>
              <a:rPr lang="en-US" sz="1600" dirty="0"/>
              <a:t> and the </a:t>
            </a:r>
            <a:r>
              <a:rPr lang="en-US" sz="1600" dirty="0" err="1"/>
              <a:t>DynOzone</a:t>
            </a:r>
            <a:r>
              <a:rPr lang="en-US" sz="1600" dirty="0"/>
              <a:t> method provides a stronger shape around the tropopause contours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Noticeably, the 2.0 PVU contour is considerably closer to the quick shift between tropospheric and stratospheric ozone</a:t>
            </a:r>
          </a:p>
          <a:p>
            <a:endParaRPr lang="en-US" sz="1600" dirty="0"/>
          </a:p>
        </p:txBody>
      </p:sp>
      <p:sp>
        <p:nvSpPr>
          <p:cNvPr id="7" name="TextBox 6"/>
          <p:cNvSpPr txBox="1"/>
          <p:nvPr/>
        </p:nvSpPr>
        <p:spPr>
          <a:xfrm>
            <a:off x="4211960" y="4365104"/>
            <a:ext cx="4680520" cy="1815882"/>
          </a:xfrm>
          <a:prstGeom prst="rect">
            <a:avLst/>
          </a:prstGeom>
          <a:noFill/>
        </p:spPr>
        <p:txBody>
          <a:bodyPr wrap="square" rtlCol="0">
            <a:spAutoFit/>
          </a:bodyPr>
          <a:lstStyle/>
          <a:p>
            <a:r>
              <a:rPr lang="en-US" sz="1400" i="1" dirty="0"/>
              <a:t>Tropospheric ozone modelled off </a:t>
            </a:r>
            <a:r>
              <a:rPr lang="en-US" sz="1400" i="1" dirty="0" err="1"/>
              <a:t>Ozonesonde</a:t>
            </a:r>
            <a:r>
              <a:rPr lang="en-US" sz="1400" i="1" dirty="0"/>
              <a:t> based western lateral boundary conditions and the </a:t>
            </a:r>
            <a:r>
              <a:rPr lang="en-US" sz="1400" i="1" dirty="0" err="1"/>
              <a:t>DynOzone</a:t>
            </a:r>
            <a:r>
              <a:rPr lang="en-US" sz="1400" i="1" dirty="0"/>
              <a:t> method on April 13</a:t>
            </a:r>
            <a:r>
              <a:rPr lang="en-US" sz="1400" i="1" baseline="30000" dirty="0"/>
              <a:t>th</a:t>
            </a:r>
            <a:r>
              <a:rPr lang="en-US" sz="1400" i="1" dirty="0"/>
              <a:t>, 2010. The black contour is the thermal tropopause, the white contour is a dynamic tropopause based off a potential vorticity contour of 2.0 PVU. The teal contours are the kinetic energy from GEM-MACH indicating location of any jet streams through the lateral boundaries.</a:t>
            </a:r>
          </a:p>
        </p:txBody>
      </p:sp>
    </p:spTree>
    <p:extLst>
      <p:ext uri="{BB962C8B-B14F-4D97-AF65-F5344CB8AC3E}">
        <p14:creationId xmlns:p14="http://schemas.microsoft.com/office/powerpoint/2010/main" val="28379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3008313" cy="1162050"/>
          </a:xfrm>
        </p:spPr>
        <p:txBody>
          <a:bodyPr>
            <a:normAutofit/>
          </a:bodyPr>
          <a:lstStyle/>
          <a:p>
            <a:r>
              <a:rPr lang="en-US" sz="1800" dirty="0"/>
              <a:t>Western LBC/MACC Reanalysis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725" y="671595"/>
            <a:ext cx="4720016" cy="3693509"/>
          </a:xfrm>
        </p:spPr>
      </p:pic>
      <p:sp>
        <p:nvSpPr>
          <p:cNvPr id="4" name="Text Placeholder 3"/>
          <p:cNvSpPr>
            <a:spLocks noGrp="1"/>
          </p:cNvSpPr>
          <p:nvPr>
            <p:ph type="body" sz="half" idx="2"/>
          </p:nvPr>
        </p:nvSpPr>
        <p:spPr/>
        <p:txBody>
          <a:bodyPr>
            <a:normAutofit fontScale="92500" lnSpcReduction="20000"/>
          </a:bodyPr>
          <a:lstStyle/>
          <a:p>
            <a:endParaRPr lang="en-US" sz="1600" dirty="0"/>
          </a:p>
          <a:p>
            <a:pPr marL="285750" indent="-285750">
              <a:buFont typeface="Arial" panose="020B0604020202020204" pitchFamily="34" charset="0"/>
              <a:buChar char="•"/>
            </a:pPr>
            <a:r>
              <a:rPr lang="en-US" sz="1600" dirty="0"/>
              <a:t>Using chemical lateral boundary conditions based on the ECMWF’s MACC Reanalysis also provides a strong shape around contours, however, the tropospheric ozone is found to be too high.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Similar to the </a:t>
            </a:r>
            <a:r>
              <a:rPr lang="en-US" sz="1600" dirty="0" err="1"/>
              <a:t>DynOzone</a:t>
            </a:r>
            <a:r>
              <a:rPr lang="en-US" sz="1600" dirty="0"/>
              <a:t> + </a:t>
            </a:r>
            <a:r>
              <a:rPr lang="en-US" sz="1600" dirty="0" err="1"/>
              <a:t>ozonesonde</a:t>
            </a:r>
            <a:r>
              <a:rPr lang="en-US" sz="1600" dirty="0"/>
              <a:t> CLBC model, the 2.0 PVU contour is considerably closer to the quick shift between tropospheric and stratospheric ozone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problem with the MACC Reanalysis arises with its overestimation of ozone below the 2.0 PVU contour</a:t>
            </a:r>
          </a:p>
          <a:p>
            <a:endParaRPr lang="en-US" sz="1600" dirty="0"/>
          </a:p>
        </p:txBody>
      </p:sp>
      <p:sp>
        <p:nvSpPr>
          <p:cNvPr id="7" name="TextBox 6"/>
          <p:cNvSpPr txBox="1"/>
          <p:nvPr/>
        </p:nvSpPr>
        <p:spPr>
          <a:xfrm>
            <a:off x="4211960" y="4365104"/>
            <a:ext cx="4680520" cy="1815882"/>
          </a:xfrm>
          <a:prstGeom prst="rect">
            <a:avLst/>
          </a:prstGeom>
          <a:noFill/>
        </p:spPr>
        <p:txBody>
          <a:bodyPr wrap="square" rtlCol="0">
            <a:spAutoFit/>
          </a:bodyPr>
          <a:lstStyle/>
          <a:p>
            <a:r>
              <a:rPr lang="en-US" sz="1400" i="1" dirty="0"/>
              <a:t>Tropospheric ozone modelled off seasonally averaged MACC Reanalysis based western lateral boundary conditions on April 13</a:t>
            </a:r>
            <a:r>
              <a:rPr lang="en-US" sz="1400" i="1" baseline="30000" dirty="0"/>
              <a:t>th</a:t>
            </a:r>
            <a:r>
              <a:rPr lang="en-US" sz="1400" i="1" dirty="0"/>
              <a:t>, 2010. The black contour is the thermal tropopause, the white contour is a dynamic tropopause based off a potential vorticity contour of 2.0 PVU. The teal contours are the kinetic energy from GEM-MACH indicating location of any jet streams through the lateral boundaries.</a:t>
            </a:r>
          </a:p>
        </p:txBody>
      </p:sp>
    </p:spTree>
    <p:extLst>
      <p:ext uri="{BB962C8B-B14F-4D97-AF65-F5344CB8AC3E}">
        <p14:creationId xmlns:p14="http://schemas.microsoft.com/office/powerpoint/2010/main" val="412556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3008313" cy="1162050"/>
          </a:xfrm>
        </p:spPr>
        <p:txBody>
          <a:bodyPr>
            <a:normAutofit/>
          </a:bodyPr>
          <a:lstStyle/>
          <a:p>
            <a:r>
              <a:rPr lang="en-US" sz="1800" dirty="0"/>
              <a:t>Western LBC/MACC Reanalysis </a:t>
            </a:r>
            <a:r>
              <a:rPr lang="en-US" sz="1800" dirty="0" err="1"/>
              <a:t>DynOzone</a:t>
            </a:r>
            <a:endParaRPr lang="en-US" sz="1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944" y="788697"/>
            <a:ext cx="4777579" cy="3459304"/>
          </a:xfrm>
        </p:spPr>
      </p:pic>
      <p:sp>
        <p:nvSpPr>
          <p:cNvPr id="4" name="Text Placeholder 3"/>
          <p:cNvSpPr>
            <a:spLocks noGrp="1"/>
          </p:cNvSpPr>
          <p:nvPr>
            <p:ph type="body" sz="half" idx="2"/>
          </p:nvPr>
        </p:nvSpPr>
        <p:spPr/>
        <p:txBody>
          <a:bodyPr>
            <a:normAutofit/>
          </a:bodyPr>
          <a:lstStyle/>
          <a:p>
            <a:endParaRPr lang="en-US" sz="1600" dirty="0"/>
          </a:p>
          <a:p>
            <a:pPr marL="285750" indent="-285750">
              <a:buFont typeface="Arial" panose="020B0604020202020204" pitchFamily="34" charset="0"/>
              <a:buChar char="•"/>
            </a:pPr>
            <a:r>
              <a:rPr lang="en-US" sz="1600" dirty="0"/>
              <a:t>Using the MACC Reanalysis dataset with the </a:t>
            </a:r>
            <a:r>
              <a:rPr lang="en-US" sz="1600" dirty="0" err="1"/>
              <a:t>DynOzone</a:t>
            </a:r>
            <a:r>
              <a:rPr lang="en-US" sz="1600" dirty="0"/>
              <a:t> method, there does not exist enough ozone in the stratospheric portions of the tropopause</a:t>
            </a:r>
          </a:p>
          <a:p>
            <a:pPr marL="285750" indent="-285750">
              <a:buFont typeface="Arial" panose="020B0604020202020204" pitchFamily="34" charset="0"/>
              <a:buChar char="•"/>
            </a:pPr>
            <a:endParaRPr lang="en-US" sz="1600" dirty="0"/>
          </a:p>
        </p:txBody>
      </p:sp>
      <p:sp>
        <p:nvSpPr>
          <p:cNvPr id="7" name="TextBox 6"/>
          <p:cNvSpPr txBox="1"/>
          <p:nvPr/>
        </p:nvSpPr>
        <p:spPr>
          <a:xfrm>
            <a:off x="4211960" y="4365104"/>
            <a:ext cx="4680520" cy="1815882"/>
          </a:xfrm>
          <a:prstGeom prst="rect">
            <a:avLst/>
          </a:prstGeom>
          <a:noFill/>
        </p:spPr>
        <p:txBody>
          <a:bodyPr wrap="square" rtlCol="0">
            <a:spAutoFit/>
          </a:bodyPr>
          <a:lstStyle/>
          <a:p>
            <a:r>
              <a:rPr lang="en-US" sz="1400" i="1" dirty="0"/>
              <a:t>Tropospheric ozone modelled off MACC Reanalysis + </a:t>
            </a:r>
            <a:r>
              <a:rPr lang="en-US" sz="1400" i="1" dirty="0" err="1"/>
              <a:t>DynOzone</a:t>
            </a:r>
            <a:r>
              <a:rPr lang="en-US" sz="1400" i="1" dirty="0"/>
              <a:t> method based western lateral boundary conditions on April 13</a:t>
            </a:r>
            <a:r>
              <a:rPr lang="en-US" sz="1400" i="1" baseline="30000" dirty="0"/>
              <a:t>th</a:t>
            </a:r>
            <a:r>
              <a:rPr lang="en-US" sz="1400" i="1" dirty="0"/>
              <a:t>, 2010. The black contour is the thermal tropopause, the white contour is a dynamic tropopause based off a potential vorticity contour of 2.0 PVU. The teal contours are the kinetic energy from GEM-MACH indicating location of any jet streams through the lateral boundaries.</a:t>
            </a:r>
          </a:p>
        </p:txBody>
      </p:sp>
    </p:spTree>
    <p:extLst>
      <p:ext uri="{BB962C8B-B14F-4D97-AF65-F5344CB8AC3E}">
        <p14:creationId xmlns:p14="http://schemas.microsoft.com/office/powerpoint/2010/main" val="419356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3A1FA8-61D5-4E18-A552-7F91BF62E8A8}"/>
              </a:ext>
            </a:extLst>
          </p:cNvPr>
          <p:cNvSpPr>
            <a:spLocks noGrp="1"/>
          </p:cNvSpPr>
          <p:nvPr>
            <p:ph type="title"/>
          </p:nvPr>
        </p:nvSpPr>
        <p:spPr/>
        <p:txBody>
          <a:bodyPr/>
          <a:lstStyle/>
          <a:p>
            <a:r>
              <a:rPr lang="en-CA" dirty="0"/>
              <a:t>Next Steps	</a:t>
            </a:r>
          </a:p>
        </p:txBody>
      </p:sp>
      <p:sp>
        <p:nvSpPr>
          <p:cNvPr id="7" name="Content Placeholder 6">
            <a:extLst>
              <a:ext uri="{FF2B5EF4-FFF2-40B4-BE49-F238E27FC236}">
                <a16:creationId xmlns:a16="http://schemas.microsoft.com/office/drawing/2014/main" id="{3F2340AD-B90A-4B57-98E7-FDEEC7B9D6AF}"/>
              </a:ext>
            </a:extLst>
          </p:cNvPr>
          <p:cNvSpPr>
            <a:spLocks noGrp="1"/>
          </p:cNvSpPr>
          <p:nvPr>
            <p:ph idx="1"/>
          </p:nvPr>
        </p:nvSpPr>
        <p:spPr/>
        <p:txBody>
          <a:bodyPr>
            <a:normAutofit/>
          </a:bodyPr>
          <a:lstStyle/>
          <a:p>
            <a:r>
              <a:rPr lang="en-CA" sz="2000" dirty="0"/>
              <a:t>For the period of April to June 2010, the CLBC’s will be tested for the regional GEM-MACH on Hare and Brooks</a:t>
            </a:r>
          </a:p>
          <a:p>
            <a:endParaRPr lang="en-CA" sz="2000" dirty="0"/>
          </a:p>
          <a:p>
            <a:r>
              <a:rPr lang="en-CA" sz="2000" dirty="0"/>
              <a:t>Currently, a benchmark is being ran using MOZART4 seasonal </a:t>
            </a:r>
            <a:r>
              <a:rPr lang="en-CA" sz="2000" dirty="0" err="1"/>
              <a:t>climatologies</a:t>
            </a:r>
            <a:r>
              <a:rPr lang="en-CA" sz="2000" dirty="0"/>
              <a:t> on Brooks</a:t>
            </a:r>
          </a:p>
          <a:p>
            <a:pPr lvl="1"/>
            <a:r>
              <a:rPr lang="en-CA" sz="1600" dirty="0"/>
              <a:t>It’s current date of analysis is $ENTERDATE</a:t>
            </a:r>
          </a:p>
          <a:p>
            <a:pPr lvl="1"/>
            <a:endParaRPr lang="en-CA" sz="2000" dirty="0"/>
          </a:p>
          <a:p>
            <a:r>
              <a:rPr lang="en-CA" sz="2000" dirty="0"/>
              <a:t>The MACC Reanalysis and </a:t>
            </a:r>
            <a:r>
              <a:rPr lang="en-CA" sz="2000" dirty="0" err="1"/>
              <a:t>DynOzone</a:t>
            </a:r>
            <a:r>
              <a:rPr lang="en-CA" sz="2000" dirty="0"/>
              <a:t> method CLBC’s will also be ran with MACC Reanalysis updated every 6 hours and </a:t>
            </a:r>
            <a:r>
              <a:rPr lang="en-CA" sz="2000" dirty="0" err="1"/>
              <a:t>DynOzone</a:t>
            </a:r>
            <a:r>
              <a:rPr lang="en-CA" sz="2000" dirty="0"/>
              <a:t> method CLBC’s ran on the same period for further comparison</a:t>
            </a:r>
          </a:p>
          <a:p>
            <a:endParaRPr lang="en-CA" sz="2000" dirty="0"/>
          </a:p>
          <a:p>
            <a:r>
              <a:rPr lang="en-CA" sz="2000" dirty="0"/>
              <a:t>Further surface analysis will be run on the new system to compare with station data</a:t>
            </a:r>
          </a:p>
        </p:txBody>
      </p:sp>
    </p:spTree>
    <p:extLst>
      <p:ext uri="{BB962C8B-B14F-4D97-AF65-F5344CB8AC3E}">
        <p14:creationId xmlns:p14="http://schemas.microsoft.com/office/powerpoint/2010/main" val="366143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2B08-0FED-4E33-B4A7-00113B777EB6}"/>
              </a:ext>
            </a:extLst>
          </p:cNvPr>
          <p:cNvSpPr>
            <a:spLocks noGrp="1"/>
          </p:cNvSpPr>
          <p:nvPr>
            <p:ph type="title"/>
          </p:nvPr>
        </p:nvSpPr>
        <p:spPr/>
        <p:txBody>
          <a:bodyPr/>
          <a:lstStyle/>
          <a:p>
            <a:r>
              <a:rPr lang="en-CA" dirty="0"/>
              <a:t>Final notes</a:t>
            </a:r>
          </a:p>
        </p:txBody>
      </p:sp>
      <p:sp>
        <p:nvSpPr>
          <p:cNvPr id="3" name="Content Placeholder 2">
            <a:extLst>
              <a:ext uri="{FF2B5EF4-FFF2-40B4-BE49-F238E27FC236}">
                <a16:creationId xmlns:a16="http://schemas.microsoft.com/office/drawing/2014/main" id="{1AA5E99E-32A1-4797-B9A5-5B4E14F0DBBA}"/>
              </a:ext>
            </a:extLst>
          </p:cNvPr>
          <p:cNvSpPr>
            <a:spLocks noGrp="1"/>
          </p:cNvSpPr>
          <p:nvPr>
            <p:ph idx="1"/>
          </p:nvPr>
        </p:nvSpPr>
        <p:spPr/>
        <p:txBody>
          <a:bodyPr/>
          <a:lstStyle/>
          <a:p>
            <a:r>
              <a:rPr lang="en-CA" dirty="0"/>
              <a:t>A (more technically detailed) report will follow this presentation in the coming days </a:t>
            </a:r>
            <a:r>
              <a:rPr lang="en-CA"/>
              <a:t>(August 28-31)</a:t>
            </a:r>
          </a:p>
          <a:p>
            <a:endParaRPr lang="en-CA" dirty="0"/>
          </a:p>
        </p:txBody>
      </p:sp>
    </p:spTree>
    <p:extLst>
      <p:ext uri="{BB962C8B-B14F-4D97-AF65-F5344CB8AC3E}">
        <p14:creationId xmlns:p14="http://schemas.microsoft.com/office/powerpoint/2010/main" val="330609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F80A-F08D-4860-B1BD-3E6AEE3F827A}"/>
              </a:ext>
            </a:extLst>
          </p:cNvPr>
          <p:cNvSpPr>
            <a:spLocks noGrp="1"/>
          </p:cNvSpPr>
          <p:nvPr>
            <p:ph type="title"/>
          </p:nvPr>
        </p:nvSpPr>
        <p:spPr>
          <a:xfrm>
            <a:off x="457200" y="260648"/>
            <a:ext cx="8229600" cy="1143000"/>
          </a:xfrm>
        </p:spPr>
        <p:txBody>
          <a:bodyPr>
            <a:normAutofit/>
          </a:bodyPr>
          <a:lstStyle/>
          <a:p>
            <a:r>
              <a:rPr lang="en-CA" dirty="0"/>
              <a:t>Background Information</a:t>
            </a:r>
          </a:p>
        </p:txBody>
      </p:sp>
      <p:sp>
        <p:nvSpPr>
          <p:cNvPr id="3" name="Content Placeholder 2">
            <a:extLst>
              <a:ext uri="{FF2B5EF4-FFF2-40B4-BE49-F238E27FC236}">
                <a16:creationId xmlns:a16="http://schemas.microsoft.com/office/drawing/2014/main" id="{E5D29B13-7BAB-43C9-8854-098A9B7B3A56}"/>
              </a:ext>
            </a:extLst>
          </p:cNvPr>
          <p:cNvSpPr>
            <a:spLocks noGrp="1"/>
          </p:cNvSpPr>
          <p:nvPr>
            <p:ph idx="1"/>
          </p:nvPr>
        </p:nvSpPr>
        <p:spPr>
          <a:xfrm>
            <a:off x="467544" y="1600200"/>
            <a:ext cx="8229600" cy="4525963"/>
          </a:xfrm>
        </p:spPr>
        <p:txBody>
          <a:bodyPr>
            <a:normAutofit fontScale="92500" lnSpcReduction="20000"/>
          </a:bodyPr>
          <a:lstStyle/>
          <a:p>
            <a:r>
              <a:rPr lang="en-CA" sz="2000" dirty="0"/>
              <a:t>Previously, using chemical lateral boundary conditions (CLBC) from MACC Reanalysis (updated every 6 hours) has been shown to improve surface ozone prediction during stratospheric intrusion events</a:t>
            </a:r>
          </a:p>
          <a:p>
            <a:endParaRPr lang="en-CA" sz="2000" dirty="0"/>
          </a:p>
          <a:p>
            <a:r>
              <a:rPr lang="en-CA" sz="2000" dirty="0"/>
              <a:t>The </a:t>
            </a:r>
            <a:r>
              <a:rPr lang="en-CA" sz="2000" dirty="0" err="1"/>
              <a:t>DynOzone</a:t>
            </a:r>
            <a:r>
              <a:rPr lang="en-CA" sz="2000" dirty="0"/>
              <a:t> method uses </a:t>
            </a:r>
            <a:r>
              <a:rPr lang="en-CA" sz="2000" dirty="0" err="1"/>
              <a:t>ozonesonde</a:t>
            </a:r>
            <a:r>
              <a:rPr lang="en-CA" sz="2000" dirty="0"/>
              <a:t> data to provide CLBC’s for the regional GEM-MACH model</a:t>
            </a:r>
          </a:p>
          <a:p>
            <a:endParaRPr lang="en-CA" sz="2000" dirty="0"/>
          </a:p>
          <a:p>
            <a:r>
              <a:rPr lang="en-CA" sz="2000" dirty="0"/>
              <a:t>Using the CLBC’s defined by the </a:t>
            </a:r>
            <a:r>
              <a:rPr lang="en-CA" sz="2000" dirty="0" err="1"/>
              <a:t>ozonesonde</a:t>
            </a:r>
            <a:r>
              <a:rPr lang="en-CA" sz="2000" dirty="0"/>
              <a:t> dataset worked the better define the ozone field in the tropopause region, but tropospheric ozone was generally too high. This resulted in better definition of the surface ozone but overexpression of tropospheric ozone nonetheless</a:t>
            </a:r>
          </a:p>
          <a:p>
            <a:endParaRPr lang="en-CA" sz="2000" dirty="0"/>
          </a:p>
          <a:p>
            <a:r>
              <a:rPr lang="en-CA" sz="2000" dirty="0"/>
              <a:t>The following second half of the presentation will display some results using the </a:t>
            </a:r>
            <a:r>
              <a:rPr lang="en-CA" sz="2000" dirty="0" err="1"/>
              <a:t>DynOzone</a:t>
            </a:r>
            <a:r>
              <a:rPr lang="en-CA" sz="2000" dirty="0"/>
              <a:t> + MACC Reanalysis derived CLBC’s, along with comparisons to </a:t>
            </a:r>
            <a:r>
              <a:rPr lang="en-CA" sz="2000" dirty="0" err="1"/>
              <a:t>DynOzone</a:t>
            </a:r>
            <a:r>
              <a:rPr lang="en-CA" sz="2000" dirty="0"/>
              <a:t> + </a:t>
            </a:r>
            <a:r>
              <a:rPr lang="en-CA" sz="2000" dirty="0" err="1"/>
              <a:t>Ozonesonde</a:t>
            </a:r>
            <a:r>
              <a:rPr lang="en-CA" sz="2000" dirty="0"/>
              <a:t>, MOZART4 (seasonal averaged), and MACC Reanalysis derived CLBC’s</a:t>
            </a:r>
          </a:p>
        </p:txBody>
      </p:sp>
    </p:spTree>
    <p:extLst>
      <p:ext uri="{BB962C8B-B14F-4D97-AF65-F5344CB8AC3E}">
        <p14:creationId xmlns:p14="http://schemas.microsoft.com/office/powerpoint/2010/main" val="109787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173D-726E-4AE3-8FA6-7C170F6BA011}"/>
              </a:ext>
            </a:extLst>
          </p:cNvPr>
          <p:cNvSpPr>
            <a:spLocks noGrp="1"/>
          </p:cNvSpPr>
          <p:nvPr>
            <p:ph type="title"/>
          </p:nvPr>
        </p:nvSpPr>
        <p:spPr/>
        <p:txBody>
          <a:bodyPr/>
          <a:lstStyle/>
          <a:p>
            <a:r>
              <a:rPr lang="en-CA" dirty="0"/>
              <a:t>Preliminary Results</a:t>
            </a:r>
          </a:p>
        </p:txBody>
      </p:sp>
      <p:sp>
        <p:nvSpPr>
          <p:cNvPr id="3" name="Content Placeholder 2">
            <a:extLst>
              <a:ext uri="{FF2B5EF4-FFF2-40B4-BE49-F238E27FC236}">
                <a16:creationId xmlns:a16="http://schemas.microsoft.com/office/drawing/2014/main" id="{BA944B56-0A6E-4F32-9B08-FDBB012CF88E}"/>
              </a:ext>
            </a:extLst>
          </p:cNvPr>
          <p:cNvSpPr>
            <a:spLocks noGrp="1"/>
          </p:cNvSpPr>
          <p:nvPr>
            <p:ph idx="1"/>
          </p:nvPr>
        </p:nvSpPr>
        <p:spPr/>
        <p:txBody>
          <a:bodyPr>
            <a:normAutofit lnSpcReduction="10000"/>
          </a:bodyPr>
          <a:lstStyle/>
          <a:p>
            <a:r>
              <a:rPr lang="en-CA" dirty="0"/>
              <a:t>Preliminary results were run on </a:t>
            </a:r>
            <a:r>
              <a:rPr lang="en-CA" dirty="0" err="1"/>
              <a:t>Hadar</a:t>
            </a:r>
            <a:endParaRPr lang="en-CA" dirty="0"/>
          </a:p>
          <a:p>
            <a:endParaRPr lang="en-CA" dirty="0"/>
          </a:p>
          <a:p>
            <a:r>
              <a:rPr lang="en-CA" dirty="0"/>
              <a:t>The intention of reducing tropospheric ozone in the </a:t>
            </a:r>
            <a:r>
              <a:rPr lang="en-CA" dirty="0" err="1"/>
              <a:t>DynOzone</a:t>
            </a:r>
            <a:r>
              <a:rPr lang="en-CA" dirty="0"/>
              <a:t> method + MACC Reanalysis dataset looks successful</a:t>
            </a:r>
          </a:p>
          <a:p>
            <a:endParaRPr lang="en-CA" dirty="0"/>
          </a:p>
          <a:p>
            <a:r>
              <a:rPr lang="en-CA" dirty="0"/>
              <a:t>However, the impact of stratospheric intrusion isn’t as prevalent in surface and lower stratospheric ozone levels</a:t>
            </a:r>
          </a:p>
        </p:txBody>
      </p:sp>
    </p:spTree>
    <p:extLst>
      <p:ext uri="{BB962C8B-B14F-4D97-AF65-F5344CB8AC3E}">
        <p14:creationId xmlns:p14="http://schemas.microsoft.com/office/powerpoint/2010/main" val="313094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59632" y="116632"/>
            <a:ext cx="6740659" cy="5400599"/>
          </a:xfrm>
        </p:spPr>
      </p:pic>
      <p:sp>
        <p:nvSpPr>
          <p:cNvPr id="7" name="Title 6"/>
          <p:cNvSpPr>
            <a:spLocks noGrp="1"/>
          </p:cNvSpPr>
          <p:nvPr>
            <p:ph type="title"/>
          </p:nvPr>
        </p:nvSpPr>
        <p:spPr>
          <a:xfrm>
            <a:off x="1763688" y="5301208"/>
            <a:ext cx="5544616" cy="864096"/>
          </a:xfrm>
        </p:spPr>
        <p:txBody>
          <a:bodyPr>
            <a:noAutofit/>
          </a:bodyPr>
          <a:lstStyle/>
          <a:p>
            <a:r>
              <a:rPr lang="en-US" sz="1200" dirty="0"/>
              <a:t>Comparison of the four CLBC strategies modelling the surface level ozone for the regional GEM-MACH at April 13, 2010 21:00:00 GMT. An intrusion can be noted over western United States. The white intersecting contour is the location of the vertical cross sections produced.</a:t>
            </a:r>
          </a:p>
        </p:txBody>
      </p:sp>
    </p:spTree>
    <p:extLst>
      <p:ext uri="{BB962C8B-B14F-4D97-AF65-F5344CB8AC3E}">
        <p14:creationId xmlns:p14="http://schemas.microsoft.com/office/powerpoint/2010/main" val="42810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64563" y="116632"/>
            <a:ext cx="6730796" cy="5400599"/>
          </a:xfrm>
        </p:spPr>
      </p:pic>
      <p:sp>
        <p:nvSpPr>
          <p:cNvPr id="7" name="Title 6"/>
          <p:cNvSpPr>
            <a:spLocks noGrp="1"/>
          </p:cNvSpPr>
          <p:nvPr>
            <p:ph type="title"/>
          </p:nvPr>
        </p:nvSpPr>
        <p:spPr>
          <a:xfrm>
            <a:off x="1763688" y="5445224"/>
            <a:ext cx="5544616" cy="864096"/>
          </a:xfrm>
        </p:spPr>
        <p:txBody>
          <a:bodyPr>
            <a:noAutofit/>
          </a:bodyPr>
          <a:lstStyle/>
          <a:p>
            <a:r>
              <a:rPr lang="en-US" sz="1200" dirty="0"/>
              <a:t>Comparison of the four CLBC strategies modelling the vertical cross section intersecting the stratospheric intrusion in the western United States at April 13, 2010 21:00:00 GMT. An intrusion can be noted over around -117 to -113 degrees on the longitude axis by the sudden increase in tropospheric ozone</a:t>
            </a:r>
          </a:p>
        </p:txBody>
      </p:sp>
    </p:spTree>
    <p:extLst>
      <p:ext uri="{BB962C8B-B14F-4D97-AF65-F5344CB8AC3E}">
        <p14:creationId xmlns:p14="http://schemas.microsoft.com/office/powerpoint/2010/main" val="27922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3970784" cy="1162050"/>
          </a:xfrm>
        </p:spPr>
        <p:txBody>
          <a:bodyPr/>
          <a:lstStyle/>
          <a:p>
            <a:r>
              <a:rPr lang="en-US" dirty="0"/>
              <a:t>Stratospheric intrusion analysis/MOZART4 </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04" y="260648"/>
            <a:ext cx="3139114" cy="2881313"/>
          </a:xfrm>
        </p:spPr>
      </p:pic>
      <p:sp>
        <p:nvSpPr>
          <p:cNvPr id="7" name="Text Placeholder 6"/>
          <p:cNvSpPr>
            <a:spLocks noGrp="1"/>
          </p:cNvSpPr>
          <p:nvPr>
            <p:ph type="body" sz="half" idx="2"/>
          </p:nvPr>
        </p:nvSpPr>
        <p:spPr>
          <a:xfrm>
            <a:off x="457200" y="1435100"/>
            <a:ext cx="3970784" cy="487422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surface level, MOZART4 CLBC’s did fairly well in comparison to the three other methods regarding representation of the stratospheric intrusion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portrays more surface level ozone than the </a:t>
            </a:r>
            <a:r>
              <a:rPr lang="en-US" dirty="0" err="1"/>
              <a:t>DynOzone</a:t>
            </a:r>
            <a:r>
              <a:rPr lang="en-US" dirty="0"/>
              <a:t> + MACC Reanalysis method, and less than both the MACC Reanalysis and </a:t>
            </a:r>
            <a:r>
              <a:rPr lang="en-US" dirty="0" err="1"/>
              <a:t>DynOzone</a:t>
            </a:r>
            <a:r>
              <a:rPr lang="en-US" dirty="0"/>
              <a:t> + </a:t>
            </a:r>
            <a:r>
              <a:rPr lang="en-US" dirty="0" err="1"/>
              <a:t>Ozonesonde</a:t>
            </a:r>
            <a:r>
              <a:rPr lang="en-US" dirty="0"/>
              <a:t> methods</a:t>
            </a:r>
          </a:p>
          <a:p>
            <a:pPr marL="285750" indent="-285750">
              <a:buFont typeface="Arial" panose="020B0604020202020204" pitchFamily="34" charset="0"/>
              <a:buChar char="•"/>
            </a:pPr>
            <a:endParaRPr lang="en-US" dirty="0"/>
          </a:p>
        </p:txBody>
      </p:sp>
      <p:pic>
        <p:nvPicPr>
          <p:cNvPr id="13" name="Content Placeholder 1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16016" y="3212976"/>
            <a:ext cx="3888432" cy="3096194"/>
          </a:xfrm>
        </p:spPr>
      </p:pic>
    </p:spTree>
    <p:extLst>
      <p:ext uri="{BB962C8B-B14F-4D97-AF65-F5344CB8AC3E}">
        <p14:creationId xmlns:p14="http://schemas.microsoft.com/office/powerpoint/2010/main" val="395585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3970784" cy="1162050"/>
          </a:xfrm>
        </p:spPr>
        <p:txBody>
          <a:bodyPr/>
          <a:lstStyle/>
          <a:p>
            <a:r>
              <a:rPr lang="en-US" dirty="0"/>
              <a:t>Stratospheric intrusion/MACC Reanalysis</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6004" y="260648"/>
            <a:ext cx="3123313" cy="2881313"/>
          </a:xfrm>
        </p:spPr>
      </p:pic>
      <p:sp>
        <p:nvSpPr>
          <p:cNvPr id="7" name="Text Placeholder 6"/>
          <p:cNvSpPr>
            <a:spLocks noGrp="1"/>
          </p:cNvSpPr>
          <p:nvPr>
            <p:ph type="body" sz="half" idx="2"/>
          </p:nvPr>
        </p:nvSpPr>
        <p:spPr>
          <a:xfrm>
            <a:off x="457200" y="1435100"/>
            <a:ext cx="3970784" cy="487422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surface level, MACC Reanalysis CLBC’s overly expressed the surface ozone concentrations. This is especially present in the stratospheric intrusion over western United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portrays more surface level ozone than the MOZART4 and </a:t>
            </a:r>
            <a:r>
              <a:rPr lang="en-US" dirty="0" err="1"/>
              <a:t>DynOzone</a:t>
            </a:r>
            <a:r>
              <a:rPr lang="en-US" dirty="0"/>
              <a:t> + MACC Reanalysis methods, and less than the </a:t>
            </a:r>
            <a:r>
              <a:rPr lang="en-US" dirty="0" err="1"/>
              <a:t>DynOzone</a:t>
            </a:r>
            <a:r>
              <a:rPr lang="en-US" dirty="0"/>
              <a:t> + </a:t>
            </a:r>
            <a:r>
              <a:rPr lang="en-US" dirty="0" err="1"/>
              <a:t>Ozonesonde</a:t>
            </a:r>
            <a:r>
              <a:rPr lang="en-US" dirty="0"/>
              <a:t>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MACC Reanalysis method presents its overrepresentation of tropospheric ozone in both figures. Whereas the overrepresentation isn’t as severe as the </a:t>
            </a:r>
            <a:r>
              <a:rPr lang="en-US" dirty="0" err="1"/>
              <a:t>DynOzone</a:t>
            </a:r>
            <a:r>
              <a:rPr lang="en-US" dirty="0"/>
              <a:t> + </a:t>
            </a:r>
            <a:r>
              <a:rPr lang="en-US" dirty="0" err="1"/>
              <a:t>Ozonesonde</a:t>
            </a:r>
            <a:r>
              <a:rPr lang="en-US" dirty="0"/>
              <a:t> method, it does </a:t>
            </a:r>
          </a:p>
          <a:p>
            <a:pPr marL="285750" indent="-285750">
              <a:buFont typeface="Arial" panose="020B0604020202020204" pitchFamily="34" charset="0"/>
              <a:buChar char="•"/>
            </a:pP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6016" y="3300878"/>
            <a:ext cx="3887717" cy="2919820"/>
          </a:xfrm>
        </p:spPr>
      </p:pic>
    </p:spTree>
    <p:extLst>
      <p:ext uri="{BB962C8B-B14F-4D97-AF65-F5344CB8AC3E}">
        <p14:creationId xmlns:p14="http://schemas.microsoft.com/office/powerpoint/2010/main" val="27424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3970784" cy="1162050"/>
          </a:xfrm>
        </p:spPr>
        <p:txBody>
          <a:bodyPr/>
          <a:lstStyle/>
          <a:p>
            <a:r>
              <a:rPr lang="en-US" dirty="0"/>
              <a:t>Stratospheric intrusion analysis/</a:t>
            </a:r>
            <a:r>
              <a:rPr lang="en-US" dirty="0" err="1"/>
              <a:t>DynOzone</a:t>
            </a:r>
            <a:r>
              <a:rPr lang="en-US" dirty="0"/>
              <a:t> + </a:t>
            </a:r>
            <a:r>
              <a:rPr lang="en-US" dirty="0" err="1"/>
              <a:t>Ozonesonde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4088" y="116632"/>
            <a:ext cx="3446254" cy="3124173"/>
          </a:xfrm>
        </p:spPr>
      </p:pic>
      <p:sp>
        <p:nvSpPr>
          <p:cNvPr id="7" name="Text Placeholder 6"/>
          <p:cNvSpPr>
            <a:spLocks noGrp="1"/>
          </p:cNvSpPr>
          <p:nvPr>
            <p:ph type="body" sz="half" idx="2"/>
          </p:nvPr>
        </p:nvSpPr>
        <p:spPr>
          <a:xfrm>
            <a:off x="457200" y="1435100"/>
            <a:ext cx="3970784" cy="487422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surface level, the </a:t>
            </a:r>
            <a:r>
              <a:rPr lang="en-US" dirty="0" err="1"/>
              <a:t>DynOzone</a:t>
            </a:r>
            <a:r>
              <a:rPr lang="en-US" dirty="0"/>
              <a:t> + </a:t>
            </a:r>
            <a:r>
              <a:rPr lang="en-US" dirty="0" err="1"/>
              <a:t>Ozonesonde</a:t>
            </a:r>
            <a:r>
              <a:rPr lang="en-US" dirty="0"/>
              <a:t> method distinguishes itself from the other three methods by expressing the most ozone on a surface level. This is present all across the surface, in nearly all areas including the intrusion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at the vertical cross section, this overestimation is present yet again. The red contour level are almost all beyond the tropopause and into the troposphere.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6016" y="3212976"/>
            <a:ext cx="4252124" cy="3116566"/>
          </a:xfrm>
        </p:spPr>
      </p:pic>
    </p:spTree>
    <p:extLst>
      <p:ext uri="{BB962C8B-B14F-4D97-AF65-F5344CB8AC3E}">
        <p14:creationId xmlns:p14="http://schemas.microsoft.com/office/powerpoint/2010/main" val="195183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3970784" cy="1162050"/>
          </a:xfrm>
        </p:spPr>
        <p:txBody>
          <a:bodyPr/>
          <a:lstStyle/>
          <a:p>
            <a:r>
              <a:rPr lang="en-US" dirty="0"/>
              <a:t>Stratospheric intrusion analysis/</a:t>
            </a:r>
            <a:r>
              <a:rPr lang="en-US" dirty="0" err="1"/>
              <a:t>DynOzone</a:t>
            </a:r>
            <a:r>
              <a:rPr lang="en-US" dirty="0"/>
              <a:t> + MACC Reanalysis</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7677" y="116632"/>
            <a:ext cx="3439076" cy="3124173"/>
          </a:xfrm>
        </p:spPr>
      </p:pic>
      <p:sp>
        <p:nvSpPr>
          <p:cNvPr id="7" name="Text Placeholder 6"/>
          <p:cNvSpPr>
            <a:spLocks noGrp="1"/>
          </p:cNvSpPr>
          <p:nvPr>
            <p:ph type="body" sz="half" idx="2"/>
          </p:nvPr>
        </p:nvSpPr>
        <p:spPr>
          <a:xfrm>
            <a:off x="457200" y="1435100"/>
            <a:ext cx="3970784" cy="487422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surface level, the </a:t>
            </a:r>
            <a:r>
              <a:rPr lang="en-US" dirty="0" err="1"/>
              <a:t>DynOzone</a:t>
            </a:r>
            <a:r>
              <a:rPr lang="en-US" dirty="0"/>
              <a:t> + MACC Reanalysis method is underrepresenting the stratospheric intrusion, presenting too weak of representation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also represented in the vertical cross section, where the high contour values do not create a representative shape around the stratospheric intrusion as a result of this low expression of ozone in the area of the intrusion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however, overall much lower than the </a:t>
            </a:r>
            <a:r>
              <a:rPr lang="en-US" dirty="0" err="1"/>
              <a:t>DynOzone</a:t>
            </a:r>
            <a:r>
              <a:rPr lang="en-US" dirty="0"/>
              <a:t> + </a:t>
            </a:r>
            <a:r>
              <a:rPr lang="en-US" dirty="0" err="1"/>
              <a:t>Ozonesonde</a:t>
            </a:r>
            <a:r>
              <a:rPr lang="en-US" dirty="0"/>
              <a:t>, which was intended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5252" y="3212976"/>
            <a:ext cx="4093651" cy="3116566"/>
          </a:xfrm>
        </p:spPr>
      </p:pic>
    </p:spTree>
    <p:extLst>
      <p:ext uri="{BB962C8B-B14F-4D97-AF65-F5344CB8AC3E}">
        <p14:creationId xmlns:p14="http://schemas.microsoft.com/office/powerpoint/2010/main" val="8278802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786</TotalTime>
  <Words>1222</Words>
  <Application>Microsoft Office PowerPoint</Application>
  <PresentationFormat>On-screen Show (4:3)</PresentationFormat>
  <Paragraphs>78</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Blank</vt:lpstr>
      <vt:lpstr>Tropospheric and stratospheric climatologies </vt:lpstr>
      <vt:lpstr>Background Information</vt:lpstr>
      <vt:lpstr>Preliminary Results</vt:lpstr>
      <vt:lpstr>Comparison of the four CLBC strategies modelling the surface level ozone for the regional GEM-MACH at April 13, 2010 21:00:00 GMT. An intrusion can be noted over western United States. The white intersecting contour is the location of the vertical cross sections produced.</vt:lpstr>
      <vt:lpstr>Comparison of the four CLBC strategies modelling the vertical cross section intersecting the stratospheric intrusion in the western United States at April 13, 2010 21:00:00 GMT. An intrusion can be noted over around -117 to -113 degrees on the longitude axis by the sudden increase in tropospheric ozone</vt:lpstr>
      <vt:lpstr>Stratospheric intrusion analysis/MOZART4 </vt:lpstr>
      <vt:lpstr>Stratospheric intrusion/MACC Reanalysis</vt:lpstr>
      <vt:lpstr>Stratospheric intrusion analysis/DynOzone + Ozonesonde</vt:lpstr>
      <vt:lpstr>Stratospheric intrusion analysis/DynOzone + MACC Reanalysis</vt:lpstr>
      <vt:lpstr>Comparison of the four CLBC models over the western lateral boundary for GEM-MACH at April 13, 2010 21:00:00 GMT. The black contour is the thermal tropopause, the white contour is a dynamic tropopause based off a potential vorticity contour of 2.0 PVU. The teal contours are the kinetic energy from GEM-MACH indicating location of any jet streams through the lateral boundaries. </vt:lpstr>
      <vt:lpstr>Western LBC/MOZART4</vt:lpstr>
      <vt:lpstr>Western LBC/Ozonesonde based DynOzone</vt:lpstr>
      <vt:lpstr>Western LBC/MACC Reanalysis</vt:lpstr>
      <vt:lpstr>Western LBC/MACC Reanalysis DynOzone</vt:lpstr>
      <vt:lpstr>Next Steps </vt:lpstr>
      <vt:lpstr>Final notes</vt:lpstr>
    </vt:vector>
  </TitlesOfParts>
  <Company>Environment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Tropospheric and Stratospheric climatologies</dc:title>
  <dc:creator>Hasan,Ali [Ontario]</dc:creator>
  <cp:lastModifiedBy>Ali Hasan</cp:lastModifiedBy>
  <cp:revision>18</cp:revision>
  <dcterms:created xsi:type="dcterms:W3CDTF">2017-08-25T20:00:05Z</dcterms:created>
  <dcterms:modified xsi:type="dcterms:W3CDTF">2017-08-28T03:32:20Z</dcterms:modified>
</cp:coreProperties>
</file>