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2" r:id="rId7"/>
    <p:sldId id="265" r:id="rId8"/>
    <p:sldId id="274" r:id="rId9"/>
    <p:sldId id="275" r:id="rId10"/>
    <p:sldId id="276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7346" autoAdjust="0"/>
  </p:normalViewPr>
  <p:slideViewPr>
    <p:cSldViewPr snapToGrid="0" showGuides="1">
      <p:cViewPr varScale="1">
        <p:scale>
          <a:sx n="97" d="100"/>
          <a:sy n="97" d="100"/>
        </p:scale>
        <p:origin x="1416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26/06/18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26/06/18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BE" dirty="0" err="1">
                <a:sym typeface="Wingdings" pitchFamily="2" charset="2"/>
              </a:rPr>
              <a:t>Validate</a:t>
            </a:r>
            <a:r>
              <a:rPr lang="fr-BE" baseline="0" dirty="0">
                <a:sym typeface="Wingdings" pitchFamily="2" charset="2"/>
              </a:rPr>
              <a:t> the </a:t>
            </a:r>
            <a:r>
              <a:rPr lang="fr-BE" baseline="0" dirty="0" err="1">
                <a:sym typeface="Wingdings" pitchFamily="2" charset="2"/>
              </a:rPr>
              <a:t>behavior</a:t>
            </a:r>
            <a:r>
              <a:rPr lang="fr-BE" baseline="0" dirty="0">
                <a:sym typeface="Wingdings" pitchFamily="2" charset="2"/>
              </a:rPr>
              <a:t> of code </a:t>
            </a:r>
            <a:r>
              <a:rPr lang="fr-BE" baseline="0" dirty="0" err="1">
                <a:sym typeface="Wingdings" pitchFamily="2" charset="2"/>
              </a:rPr>
              <a:t>against</a:t>
            </a:r>
            <a:r>
              <a:rPr lang="fr-BE" baseline="0" dirty="0">
                <a:sym typeface="Wingdings" pitchFamily="2" charset="2"/>
              </a:rPr>
              <a:t> 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BE" baseline="0" dirty="0" err="1">
                <a:sym typeface="Wingdings" pitchFamily="2" charset="2"/>
              </a:rPr>
              <a:t>Developer’s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intent</a:t>
            </a:r>
            <a:endParaRPr lang="fr-BE" baseline="0" dirty="0">
              <a:sym typeface="Wingdings" pitchFamily="2" charset="2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BE" baseline="0" dirty="0" err="1">
                <a:sym typeface="Wingdings" pitchFamily="2" charset="2"/>
              </a:rPr>
              <a:t>Client’s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wish</a:t>
            </a:r>
            <a:endParaRPr lang="fr-B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4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Tests</a:t>
            </a:r>
            <a:r>
              <a:rPr lang="fr-BE" baseline="0" dirty="0"/>
              <a:t> </a:t>
            </a:r>
            <a:r>
              <a:rPr lang="fr-BE" baseline="0" dirty="0" err="1"/>
              <a:t>give</a:t>
            </a:r>
            <a:r>
              <a:rPr lang="fr-BE" baseline="0" dirty="0"/>
              <a:t> us : </a:t>
            </a:r>
          </a:p>
          <a:p>
            <a:pPr marL="171450" indent="-171450">
              <a:buFontTx/>
              <a:buChar char="-"/>
            </a:pPr>
            <a:r>
              <a:rPr lang="fr-BE" baseline="0" dirty="0" err="1"/>
              <a:t>Example</a:t>
            </a:r>
            <a:r>
              <a:rPr lang="fr-BE" baseline="0" dirty="0"/>
              <a:t> of how to use the code</a:t>
            </a:r>
          </a:p>
          <a:p>
            <a:pPr marL="171450" indent="-171450">
              <a:buFontTx/>
              <a:buChar char="-"/>
            </a:pPr>
            <a:r>
              <a:rPr lang="fr-BE" baseline="0" dirty="0"/>
              <a:t>Code </a:t>
            </a:r>
            <a:r>
              <a:rPr lang="fr-BE" baseline="0" dirty="0" err="1"/>
              <a:t>specifications</a:t>
            </a:r>
            <a:r>
              <a:rPr lang="fr-BE" baseline="0" dirty="0"/>
              <a:t> (</a:t>
            </a:r>
            <a:r>
              <a:rPr lang="fr-BE" baseline="0" dirty="0" err="1"/>
              <a:t>limit</a:t>
            </a:r>
            <a:r>
              <a:rPr lang="fr-BE" baseline="0" dirty="0"/>
              <a:t> use, </a:t>
            </a:r>
            <a:r>
              <a:rPr lang="fr-BE" baseline="0" dirty="0" err="1"/>
              <a:t>examples</a:t>
            </a:r>
            <a:r>
              <a:rPr lang="fr-BE" baseline="0" dirty="0"/>
              <a:t>, …)</a:t>
            </a:r>
          </a:p>
          <a:p>
            <a:pPr marL="171450" indent="-171450">
              <a:buFontTx/>
              <a:buChar char="-"/>
            </a:pPr>
            <a:r>
              <a:rPr lang="fr-BE" baseline="0" dirty="0"/>
              <a:t>Client </a:t>
            </a:r>
            <a:r>
              <a:rPr lang="fr-BE" baseline="0" dirty="0" err="1"/>
              <a:t>specifications</a:t>
            </a:r>
            <a:r>
              <a:rPr lang="fr-BE" baseline="0" dirty="0"/>
              <a:t> (how a </a:t>
            </a:r>
            <a:r>
              <a:rPr lang="fr-BE" baseline="0" dirty="0" err="1"/>
              <a:t>functionality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meant</a:t>
            </a:r>
            <a:r>
              <a:rPr lang="fr-BE" baseline="0" dirty="0"/>
              <a:t> to </a:t>
            </a:r>
            <a:r>
              <a:rPr lang="fr-BE" baseline="0" dirty="0" err="1"/>
              <a:t>be</a:t>
            </a:r>
            <a:r>
              <a:rPr lang="fr-BE" baseline="0" dirty="0"/>
              <a:t> </a:t>
            </a:r>
            <a:r>
              <a:rPr lang="fr-BE" baseline="0" dirty="0" err="1"/>
              <a:t>used</a:t>
            </a:r>
            <a:r>
              <a:rPr lang="fr-BE" baseline="0" dirty="0"/>
              <a:t>)</a:t>
            </a:r>
            <a:endParaRPr lang="fr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73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BE" baseline="0" dirty="0" err="1"/>
              <a:t>We</a:t>
            </a:r>
            <a:r>
              <a:rPr lang="fr-BE" baseline="0" dirty="0"/>
              <a:t> are the first user of </a:t>
            </a:r>
            <a:r>
              <a:rPr lang="fr-BE" baseline="0" dirty="0" err="1"/>
              <a:t>our</a:t>
            </a:r>
            <a:r>
              <a:rPr lang="fr-BE" baseline="0" dirty="0"/>
              <a:t> code</a:t>
            </a:r>
          </a:p>
          <a:p>
            <a:pPr marL="628650" lvl="1" indent="-171450">
              <a:buFont typeface="Wingdings"/>
              <a:buChar char="à"/>
            </a:pPr>
            <a:r>
              <a:rPr lang="fr-BE" baseline="0" dirty="0" err="1">
                <a:sym typeface="Wingdings" pitchFamily="2" charset="2"/>
              </a:rPr>
              <a:t>We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write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simpler</a:t>
            </a:r>
            <a:r>
              <a:rPr lang="fr-BE" baseline="0" dirty="0">
                <a:sym typeface="Wingdings" pitchFamily="2" charset="2"/>
              </a:rPr>
              <a:t> code</a:t>
            </a:r>
          </a:p>
          <a:p>
            <a:pPr marL="628650" lvl="1" indent="-171450">
              <a:buFont typeface="Wingdings"/>
              <a:buChar char="à"/>
            </a:pPr>
            <a:r>
              <a:rPr lang="fr-BE" baseline="0" dirty="0" err="1">
                <a:sym typeface="Wingdings" pitchFamily="2" charset="2"/>
              </a:rPr>
              <a:t>We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define</a:t>
            </a:r>
            <a:r>
              <a:rPr lang="fr-BE" baseline="0" dirty="0">
                <a:sym typeface="Wingdings" pitchFamily="2" charset="2"/>
              </a:rPr>
              <a:t> </a:t>
            </a:r>
            <a:r>
              <a:rPr lang="fr-BE" baseline="0" dirty="0" err="1">
                <a:sym typeface="Wingdings" pitchFamily="2" charset="2"/>
              </a:rPr>
              <a:t>simpler</a:t>
            </a:r>
            <a:r>
              <a:rPr lang="fr-BE" baseline="0" dirty="0">
                <a:sym typeface="Wingdings" pitchFamily="2" charset="2"/>
              </a:rPr>
              <a:t> APIs</a:t>
            </a:r>
            <a:endParaRPr lang="fr-B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76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69893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0970777" y="235732"/>
            <a:ext cx="11785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TDD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970777" y="235732"/>
            <a:ext cx="11785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TDD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692" r:id="rId10"/>
    <p:sldLayoutId id="2147483697" r:id="rId11"/>
    <p:sldLayoutId id="214748367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94558" y="2855631"/>
            <a:ext cx="1987595" cy="1118752"/>
            <a:chOff x="2894558" y="2902286"/>
            <a:chExt cx="1987595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055548" y="2902286"/>
              <a:ext cx="17620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TDD</a:t>
              </a:r>
              <a:endParaRPr lang="en-IN" sz="5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94558" y="3713261"/>
              <a:ext cx="198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Test Driven Development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812448"/>
            <a:ext cx="4854339" cy="1257574"/>
          </a:xfrm>
        </p:spPr>
        <p:txBody>
          <a:bodyPr/>
          <a:lstStyle/>
          <a:p>
            <a:r>
              <a:rPr lang="en-IN" sz="1800" dirty="0"/>
              <a:t>Ali Karami</a:t>
            </a:r>
          </a:p>
          <a:p>
            <a:r>
              <a:rPr lang="en-IN" sz="1800" dirty="0"/>
              <a:t>Technical Consultant</a:t>
            </a:r>
          </a:p>
          <a:p>
            <a:r>
              <a:rPr lang="en-IN" sz="1800" dirty="0"/>
              <a:t>Sparta Global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</a:t>
            </a:r>
            <a:r>
              <a:rPr lang="en-IN" dirty="0"/>
              <a:t>TDD</a:t>
            </a:r>
            <a:r>
              <a:rPr lang="en-IN" b="0" dirty="0"/>
              <a:t>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93885"/>
            <a:ext cx="5275062" cy="28354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Write a test before code</a:t>
            </a:r>
          </a:p>
          <a:p>
            <a:pPr marL="0" lvl="0" indent="0">
              <a:buNone/>
            </a:pPr>
            <a:r>
              <a:rPr lang="en-US" sz="1000" dirty="0"/>
              <a:t> </a:t>
            </a:r>
          </a:p>
          <a:p>
            <a:pPr lvl="0"/>
            <a:r>
              <a:rPr lang="en-US" dirty="0"/>
              <a:t>Use test to drive the design</a:t>
            </a:r>
          </a:p>
          <a:p>
            <a:pPr marL="0" lvl="0" indent="0">
              <a:buNone/>
            </a:pPr>
            <a:r>
              <a:rPr lang="en-US" sz="800" dirty="0"/>
              <a:t> </a:t>
            </a:r>
          </a:p>
          <a:p>
            <a:pPr lvl="0"/>
            <a:r>
              <a:rPr lang="en-US" dirty="0"/>
              <a:t>XP: Test-First Programming </a:t>
            </a:r>
          </a:p>
          <a:p>
            <a:pPr lvl="0"/>
            <a:endParaRPr lang="en-US" sz="800" dirty="0"/>
          </a:p>
          <a:p>
            <a:pPr lvl="0"/>
            <a:r>
              <a:rPr lang="en-US" dirty="0"/>
              <a:t>XP: Emergent Design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Ali Karami @ Sparta Global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9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Why </a:t>
            </a:r>
            <a:r>
              <a:rPr lang="en-IN" dirty="0"/>
              <a:t>TDD</a:t>
            </a:r>
            <a:r>
              <a:rPr lang="en-IN" b="0" dirty="0"/>
              <a:t> ?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Ali Karami @ Sparta Global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CD81462-212E-5243-A273-99FB49729FEE}"/>
              </a:ext>
            </a:extLst>
          </p:cNvPr>
          <p:cNvSpPr txBox="1">
            <a:spLocks/>
          </p:cNvSpPr>
          <p:nvPr/>
        </p:nvSpPr>
        <p:spPr>
          <a:xfrm>
            <a:off x="531378" y="2993885"/>
            <a:ext cx="5275062" cy="2835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Simple design and minimal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 </a:t>
            </a:r>
          </a:p>
          <a:p>
            <a:r>
              <a:rPr lang="en-GB" dirty="0"/>
              <a:t>Higher quality code due to less defects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 </a:t>
            </a:r>
          </a:p>
          <a:p>
            <a:r>
              <a:rPr lang="en-GB" dirty="0"/>
              <a:t>Lower maintenance cost</a:t>
            </a:r>
          </a:p>
          <a:p>
            <a:endParaRPr lang="en-GB" sz="800" dirty="0"/>
          </a:p>
          <a:p>
            <a:r>
              <a:rPr lang="en-GB" dirty="0"/>
              <a:t>Brings fun back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42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:\Projects\PDA - Articles\2010-09-21 - PDA - VS 2010 Testing Tools\Images\good code - v2.jpg">
            <a:extLst>
              <a:ext uri="{FF2B5EF4-FFF2-40B4-BE49-F238E27FC236}">
                <a16:creationId xmlns:a16="http://schemas.microsoft.com/office/drawing/2014/main" id="{6654B289-DC8F-0D41-920B-3E591E191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9704" y="433494"/>
            <a:ext cx="6502053" cy="60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0172"/>
            <a:ext cx="8333222" cy="939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is a Validation tool …</a:t>
            </a:r>
            <a:endParaRPr lang="en-IN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Edit" descr="D:\Projects\PDA - Articles\2010-09-21 - PDA - VS 2010 Testing Tools\Images\Refactoring cycle - Part1.jpg">
            <a:extLst>
              <a:ext uri="{FF2B5EF4-FFF2-40B4-BE49-F238E27FC236}">
                <a16:creationId xmlns:a16="http://schemas.microsoft.com/office/drawing/2014/main" id="{87D61F2D-BE10-D647-A6E6-11FE5D4BF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918"/>
          <a:stretch/>
        </p:blipFill>
        <p:spPr bwMode="auto">
          <a:xfrm>
            <a:off x="987879" y="1720250"/>
            <a:ext cx="5033827" cy="24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mpile" descr="D:\Projects\PDA - Articles\2010-09-21 - PDA - VS 2010 Testing Tools\Images\Refactoring cycle - Part1.jpg">
            <a:extLst>
              <a:ext uri="{FF2B5EF4-FFF2-40B4-BE49-F238E27FC236}">
                <a16:creationId xmlns:a16="http://schemas.microsoft.com/office/drawing/2014/main" id="{26021CF1-DE73-C24A-8CA8-A23E50CE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082" b="-164"/>
          <a:stretch/>
        </p:blipFill>
        <p:spPr bwMode="auto">
          <a:xfrm>
            <a:off x="987879" y="4350177"/>
            <a:ext cx="5033827" cy="24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un" descr="D:\Projects\PDA - Articles\2010-09-21 - PDA - VS 2010 Testing Tools\Images\Refactoring cycle - Part2.jpg">
            <a:extLst>
              <a:ext uri="{FF2B5EF4-FFF2-40B4-BE49-F238E27FC236}">
                <a16:creationId xmlns:a16="http://schemas.microsoft.com/office/drawing/2014/main" id="{2E4772DC-010D-AF45-8CE0-272E5F2CE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49624"/>
          <a:stretch/>
        </p:blipFill>
        <p:spPr bwMode="auto">
          <a:xfrm>
            <a:off x="6361811" y="1720250"/>
            <a:ext cx="3564000" cy="2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Undo" descr="D:\Projects\PDA - Articles\2010-09-21 - PDA - VS 2010 Testing Tools\Images\Refactoring cycle - Part2.jpg">
            <a:extLst>
              <a:ext uri="{FF2B5EF4-FFF2-40B4-BE49-F238E27FC236}">
                <a16:creationId xmlns:a16="http://schemas.microsoft.com/office/drawing/2014/main" id="{11C2A939-B57B-D34A-B925-E662831A1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376" b="-751"/>
          <a:stretch/>
        </p:blipFill>
        <p:spPr bwMode="auto">
          <a:xfrm>
            <a:off x="6361811" y="4342864"/>
            <a:ext cx="3564000" cy="24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0172"/>
            <a:ext cx="8333222" cy="939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but also a Documentation tool</a:t>
            </a:r>
            <a:endParaRPr lang="en-IN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20315-4DC4-9E44-A4C7-F8511BF4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1559" y="1075690"/>
            <a:ext cx="5510892" cy="56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7BB4D-AEC3-8148-86D2-7EB7E32E86D8}"/>
              </a:ext>
            </a:extLst>
          </p:cNvPr>
          <p:cNvSpPr txBox="1"/>
          <p:nvPr/>
        </p:nvSpPr>
        <p:spPr>
          <a:xfrm>
            <a:off x="3661744" y="183560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Here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is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 a </a:t>
            </a:r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pretty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clear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 user </a:t>
            </a:r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manual</a:t>
            </a:r>
            <a:endParaRPr lang="fr-BE" sz="20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029EC-1F7D-9745-A11B-AF29118F4B81}"/>
              </a:ext>
            </a:extLst>
          </p:cNvPr>
          <p:cNvSpPr txBox="1"/>
          <p:nvPr/>
        </p:nvSpPr>
        <p:spPr>
          <a:xfrm>
            <a:off x="6300212" y="1681714"/>
            <a:ext cx="209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It’s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fr-BE" sz="20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written</a:t>
            </a:r>
            <a:r>
              <a:rPr lang="fr-BE" sz="2000" dirty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</a:p>
          <a:p>
            <a:pPr algn="ctr"/>
            <a:r>
              <a:rPr lang="fr-BE" sz="2000" i="1" dirty="0">
                <a:latin typeface="Calibri" pitchFamily="34" charset="0"/>
                <a:ea typeface="Verdana" pitchFamily="34" charset="0"/>
                <a:cs typeface="Calibri" pitchFamily="34" charset="0"/>
              </a:rPr>
              <a:t>Sort out </a:t>
            </a:r>
          </a:p>
          <a:p>
            <a:pPr algn="ctr"/>
            <a:r>
              <a:rPr lang="fr-BE" sz="2000" i="1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your</a:t>
            </a:r>
            <a:r>
              <a:rPr lang="fr-BE" sz="2000" i="1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fr-BE" sz="2000" i="1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own</a:t>
            </a:r>
            <a:r>
              <a:rPr lang="fr-BE" sz="2000" i="1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fr-BE" sz="2000" i="1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problems</a:t>
            </a:r>
            <a:r>
              <a:rPr lang="fr-BE" sz="2000" i="1" dirty="0">
                <a:latin typeface="Calibri" pitchFamily="34" charset="0"/>
                <a:ea typeface="Verdana" pitchFamily="34" charset="0"/>
                <a:cs typeface="Calibr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739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4982"/>
            <a:ext cx="8333222" cy="939798"/>
          </a:xfrm>
        </p:spPr>
        <p:txBody>
          <a:bodyPr/>
          <a:lstStyle/>
          <a:p>
            <a:r>
              <a:rPr lang="en-US" dirty="0"/>
              <a:t>… and a Design tool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D:\Projects\PDA - Indépendant\Cours &amp; Formations\TFS et Testing (1j)\Images\Code quality\Your design is good when.bmp">
            <a:extLst>
              <a:ext uri="{FF2B5EF4-FFF2-40B4-BE49-F238E27FC236}">
                <a16:creationId xmlns:a16="http://schemas.microsoft.com/office/drawing/2014/main" id="{3EDE7711-6230-104D-BD7A-EC3BFAA9F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4" b="48845"/>
          <a:stretch/>
        </p:blipFill>
        <p:spPr bwMode="auto">
          <a:xfrm>
            <a:off x="955576" y="1444872"/>
            <a:ext cx="4999740" cy="39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Projects\PDA - Indépendant\Cours &amp; Formations\TFS et Testing (1j)\Images\Code quality\Your design is good when.bmp">
            <a:extLst>
              <a:ext uri="{FF2B5EF4-FFF2-40B4-BE49-F238E27FC236}">
                <a16:creationId xmlns:a16="http://schemas.microsoft.com/office/drawing/2014/main" id="{9B156C68-57F3-8141-A5FE-FD587B28E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51138" r="7407"/>
          <a:stretch/>
        </p:blipFill>
        <p:spPr bwMode="auto">
          <a:xfrm>
            <a:off x="6422314" y="2312321"/>
            <a:ext cx="4540273" cy="43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F45F446-603D-FE4B-AD80-8EA291CBF3B5}"/>
              </a:ext>
            </a:extLst>
          </p:cNvPr>
          <p:cNvSpPr/>
          <p:nvPr/>
        </p:nvSpPr>
        <p:spPr>
          <a:xfrm>
            <a:off x="1795667" y="821842"/>
            <a:ext cx="8229600" cy="5297958"/>
          </a:xfrm>
          <a:prstGeom prst="rect">
            <a:avLst/>
          </a:prstGeom>
          <a:ln w="28575"/>
        </p:spPr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9981497-02E6-9D42-83E8-C9F499BFF628}"/>
              </a:ext>
            </a:extLst>
          </p:cNvPr>
          <p:cNvSpPr/>
          <p:nvPr/>
        </p:nvSpPr>
        <p:spPr>
          <a:xfrm>
            <a:off x="3159091" y="1445586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05091" y="357241"/>
                </a:moveTo>
                <a:arcTo wR="2350909" hR="2350909" stAng="14279956" swAng="854207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factoring">
            <a:extLst>
              <a:ext uri="{FF2B5EF4-FFF2-40B4-BE49-F238E27FC236}">
                <a16:creationId xmlns:a16="http://schemas.microsoft.com/office/drawing/2014/main" id="{444B0199-CDEA-354C-B60B-0F8EA6B454B2}"/>
              </a:ext>
            </a:extLst>
          </p:cNvPr>
          <p:cNvSpPr/>
          <p:nvPr/>
        </p:nvSpPr>
        <p:spPr>
          <a:xfrm>
            <a:off x="2724120" y="1911366"/>
            <a:ext cx="2188564" cy="824065"/>
          </a:xfrm>
          <a:custGeom>
            <a:avLst/>
            <a:gdLst>
              <a:gd name="connsiteX0" fmla="*/ 0 w 2188564"/>
              <a:gd name="connsiteY0" fmla="*/ 137347 h 824065"/>
              <a:gd name="connsiteX1" fmla="*/ 137347 w 2188564"/>
              <a:gd name="connsiteY1" fmla="*/ 0 h 824065"/>
              <a:gd name="connsiteX2" fmla="*/ 2051217 w 2188564"/>
              <a:gd name="connsiteY2" fmla="*/ 0 h 824065"/>
              <a:gd name="connsiteX3" fmla="*/ 2188564 w 2188564"/>
              <a:gd name="connsiteY3" fmla="*/ 137347 h 824065"/>
              <a:gd name="connsiteX4" fmla="*/ 2188564 w 2188564"/>
              <a:gd name="connsiteY4" fmla="*/ 686718 h 824065"/>
              <a:gd name="connsiteX5" fmla="*/ 2051217 w 2188564"/>
              <a:gd name="connsiteY5" fmla="*/ 824065 h 824065"/>
              <a:gd name="connsiteX6" fmla="*/ 137347 w 2188564"/>
              <a:gd name="connsiteY6" fmla="*/ 824065 h 824065"/>
              <a:gd name="connsiteX7" fmla="*/ 0 w 2188564"/>
              <a:gd name="connsiteY7" fmla="*/ 686718 h 824065"/>
              <a:gd name="connsiteX8" fmla="*/ 0 w 2188564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564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051217" y="0"/>
                </a:lnTo>
                <a:cubicBezTo>
                  <a:pt x="2127072" y="0"/>
                  <a:pt x="2188564" y="61492"/>
                  <a:pt x="2188564" y="137347"/>
                </a:cubicBezTo>
                <a:lnTo>
                  <a:pt x="2188564" y="686718"/>
                </a:lnTo>
                <a:cubicBezTo>
                  <a:pt x="2188564" y="762573"/>
                  <a:pt x="2127072" y="824065"/>
                  <a:pt x="2051217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 err="1"/>
              <a:t>Refactoring</a:t>
            </a:r>
            <a:endParaRPr lang="fr-BE" sz="2400" kern="120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5E8186B-FF20-9742-BD6F-3C6C70E19E89}"/>
              </a:ext>
            </a:extLst>
          </p:cNvPr>
          <p:cNvSpPr/>
          <p:nvPr/>
        </p:nvSpPr>
        <p:spPr>
          <a:xfrm>
            <a:off x="3251943" y="1667190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870" y="1750852"/>
                </a:moveTo>
                <a:arcTo wR="2350909" hR="2350909" stAng="11687285" swAng="824762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Test OK">
            <a:extLst>
              <a:ext uri="{FF2B5EF4-FFF2-40B4-BE49-F238E27FC236}">
                <a16:creationId xmlns:a16="http://schemas.microsoft.com/office/drawing/2014/main" id="{4404195D-8E2A-E94D-86B7-99A4FEF3C098}"/>
              </a:ext>
            </a:extLst>
          </p:cNvPr>
          <p:cNvSpPr/>
          <p:nvPr/>
        </p:nvSpPr>
        <p:spPr>
          <a:xfrm>
            <a:off x="1903695" y="3599521"/>
            <a:ext cx="2836647" cy="824065"/>
          </a:xfrm>
          <a:custGeom>
            <a:avLst/>
            <a:gdLst>
              <a:gd name="connsiteX0" fmla="*/ 0 w 2836647"/>
              <a:gd name="connsiteY0" fmla="*/ 137347 h 824065"/>
              <a:gd name="connsiteX1" fmla="*/ 137347 w 2836647"/>
              <a:gd name="connsiteY1" fmla="*/ 0 h 824065"/>
              <a:gd name="connsiteX2" fmla="*/ 2699300 w 2836647"/>
              <a:gd name="connsiteY2" fmla="*/ 0 h 824065"/>
              <a:gd name="connsiteX3" fmla="*/ 2836647 w 2836647"/>
              <a:gd name="connsiteY3" fmla="*/ 137347 h 824065"/>
              <a:gd name="connsiteX4" fmla="*/ 2836647 w 2836647"/>
              <a:gd name="connsiteY4" fmla="*/ 686718 h 824065"/>
              <a:gd name="connsiteX5" fmla="*/ 2699300 w 2836647"/>
              <a:gd name="connsiteY5" fmla="*/ 824065 h 824065"/>
              <a:gd name="connsiteX6" fmla="*/ 137347 w 2836647"/>
              <a:gd name="connsiteY6" fmla="*/ 824065 h 824065"/>
              <a:gd name="connsiteX7" fmla="*/ 0 w 2836647"/>
              <a:gd name="connsiteY7" fmla="*/ 686718 h 824065"/>
              <a:gd name="connsiteX8" fmla="*/ 0 w 2836647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6647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699300" y="0"/>
                </a:lnTo>
                <a:cubicBezTo>
                  <a:pt x="2775155" y="0"/>
                  <a:pt x="2836647" y="61492"/>
                  <a:pt x="2836647" y="137347"/>
                </a:cubicBezTo>
                <a:lnTo>
                  <a:pt x="2836647" y="686718"/>
                </a:lnTo>
                <a:cubicBezTo>
                  <a:pt x="2836647" y="762573"/>
                  <a:pt x="2775155" y="824065"/>
                  <a:pt x="2699300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/>
              <a:t>Test passes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E52AA18-02A6-6448-9E5A-0EDF9EB30856}"/>
              </a:ext>
            </a:extLst>
          </p:cNvPr>
          <p:cNvSpPr/>
          <p:nvPr/>
        </p:nvSpPr>
        <p:spPr>
          <a:xfrm>
            <a:off x="3334613" y="1451636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15369" y="3685249"/>
                </a:moveTo>
                <a:arcTo wR="2350909" hR="2350909" stAng="8725083" swAng="869532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Implémentation">
            <a:extLst>
              <a:ext uri="{FF2B5EF4-FFF2-40B4-BE49-F238E27FC236}">
                <a16:creationId xmlns:a16="http://schemas.microsoft.com/office/drawing/2014/main" id="{0B593677-180F-1244-97C0-6DA9B9B582A8}"/>
              </a:ext>
            </a:extLst>
          </p:cNvPr>
          <p:cNvSpPr/>
          <p:nvPr/>
        </p:nvSpPr>
        <p:spPr>
          <a:xfrm>
            <a:off x="2879391" y="5293283"/>
            <a:ext cx="2761048" cy="824065"/>
          </a:xfrm>
          <a:custGeom>
            <a:avLst/>
            <a:gdLst>
              <a:gd name="connsiteX0" fmla="*/ 0 w 2761048"/>
              <a:gd name="connsiteY0" fmla="*/ 137347 h 824065"/>
              <a:gd name="connsiteX1" fmla="*/ 137347 w 2761048"/>
              <a:gd name="connsiteY1" fmla="*/ 0 h 824065"/>
              <a:gd name="connsiteX2" fmla="*/ 2623701 w 2761048"/>
              <a:gd name="connsiteY2" fmla="*/ 0 h 824065"/>
              <a:gd name="connsiteX3" fmla="*/ 2761048 w 2761048"/>
              <a:gd name="connsiteY3" fmla="*/ 137347 h 824065"/>
              <a:gd name="connsiteX4" fmla="*/ 2761048 w 2761048"/>
              <a:gd name="connsiteY4" fmla="*/ 686718 h 824065"/>
              <a:gd name="connsiteX5" fmla="*/ 2623701 w 2761048"/>
              <a:gd name="connsiteY5" fmla="*/ 824065 h 824065"/>
              <a:gd name="connsiteX6" fmla="*/ 137347 w 2761048"/>
              <a:gd name="connsiteY6" fmla="*/ 824065 h 824065"/>
              <a:gd name="connsiteX7" fmla="*/ 0 w 2761048"/>
              <a:gd name="connsiteY7" fmla="*/ 686718 h 824065"/>
              <a:gd name="connsiteX8" fmla="*/ 0 w 2761048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1048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623701" y="0"/>
                </a:lnTo>
                <a:cubicBezTo>
                  <a:pt x="2699556" y="0"/>
                  <a:pt x="2761048" y="61492"/>
                  <a:pt x="2761048" y="137347"/>
                </a:cubicBezTo>
                <a:lnTo>
                  <a:pt x="2761048" y="686718"/>
                </a:lnTo>
                <a:cubicBezTo>
                  <a:pt x="2761048" y="762573"/>
                  <a:pt x="2699556" y="824065"/>
                  <a:pt x="2623701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 err="1"/>
              <a:t>Implement</a:t>
            </a:r>
            <a:endParaRPr lang="fr-BE" sz="2400" kern="12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67BFAC8-A0D6-A540-B414-24AB291EFB23}"/>
              </a:ext>
            </a:extLst>
          </p:cNvPr>
          <p:cNvSpPr/>
          <p:nvPr/>
        </p:nvSpPr>
        <p:spPr>
          <a:xfrm>
            <a:off x="3665613" y="1696544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55311" y="4593808"/>
                </a:moveTo>
                <a:arcTo wR="2350909" hR="2350909" stAng="4353879" swAng="2092266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st Echoue">
            <a:extLst>
              <a:ext uri="{FF2B5EF4-FFF2-40B4-BE49-F238E27FC236}">
                <a16:creationId xmlns:a16="http://schemas.microsoft.com/office/drawing/2014/main" id="{3220E7A1-B7B6-D142-B513-E79F7449F3E9}"/>
              </a:ext>
            </a:extLst>
          </p:cNvPr>
          <p:cNvSpPr/>
          <p:nvPr/>
        </p:nvSpPr>
        <p:spPr>
          <a:xfrm>
            <a:off x="6388891" y="5293290"/>
            <a:ext cx="2851949" cy="824065"/>
          </a:xfrm>
          <a:custGeom>
            <a:avLst/>
            <a:gdLst>
              <a:gd name="connsiteX0" fmla="*/ 0 w 2851949"/>
              <a:gd name="connsiteY0" fmla="*/ 137347 h 824065"/>
              <a:gd name="connsiteX1" fmla="*/ 137347 w 2851949"/>
              <a:gd name="connsiteY1" fmla="*/ 0 h 824065"/>
              <a:gd name="connsiteX2" fmla="*/ 2714602 w 2851949"/>
              <a:gd name="connsiteY2" fmla="*/ 0 h 824065"/>
              <a:gd name="connsiteX3" fmla="*/ 2851949 w 2851949"/>
              <a:gd name="connsiteY3" fmla="*/ 137347 h 824065"/>
              <a:gd name="connsiteX4" fmla="*/ 2851949 w 2851949"/>
              <a:gd name="connsiteY4" fmla="*/ 686718 h 824065"/>
              <a:gd name="connsiteX5" fmla="*/ 2714602 w 2851949"/>
              <a:gd name="connsiteY5" fmla="*/ 824065 h 824065"/>
              <a:gd name="connsiteX6" fmla="*/ 137347 w 2851949"/>
              <a:gd name="connsiteY6" fmla="*/ 824065 h 824065"/>
              <a:gd name="connsiteX7" fmla="*/ 0 w 2851949"/>
              <a:gd name="connsiteY7" fmla="*/ 686718 h 824065"/>
              <a:gd name="connsiteX8" fmla="*/ 0 w 2851949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1949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714602" y="0"/>
                </a:lnTo>
                <a:cubicBezTo>
                  <a:pt x="2790457" y="0"/>
                  <a:pt x="2851949" y="61492"/>
                  <a:pt x="2851949" y="137347"/>
                </a:cubicBezTo>
                <a:lnTo>
                  <a:pt x="2851949" y="686718"/>
                </a:lnTo>
                <a:cubicBezTo>
                  <a:pt x="2851949" y="762573"/>
                  <a:pt x="2790457" y="824065"/>
                  <a:pt x="2714602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spcBef>
                <a:spcPct val="0"/>
              </a:spcBef>
              <a:spcAft>
                <a:spcPts val="0"/>
              </a:spcAft>
            </a:pPr>
            <a:r>
              <a:rPr lang="fr-BE" sz="2400" dirty="0"/>
              <a:t>Test compiles </a:t>
            </a:r>
          </a:p>
          <a:p>
            <a:pPr lvl="0" algn="ctr" defTabSz="1066800">
              <a:spcBef>
                <a:spcPct val="0"/>
              </a:spcBef>
              <a:spcAft>
                <a:spcPts val="0"/>
              </a:spcAft>
            </a:pPr>
            <a:r>
              <a:rPr lang="fr-BE" sz="2400" dirty="0"/>
              <a:t>but </a:t>
            </a:r>
            <a:r>
              <a:rPr lang="fr-BE" sz="2400" dirty="0" err="1"/>
              <a:t>fail</a:t>
            </a:r>
            <a:endParaRPr lang="fr-BE" sz="2400" kern="1200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48EC99E-8AE7-D448-8938-3E2C844D7638}"/>
              </a:ext>
            </a:extLst>
          </p:cNvPr>
          <p:cNvSpPr/>
          <p:nvPr/>
        </p:nvSpPr>
        <p:spPr>
          <a:xfrm>
            <a:off x="4138487" y="1351157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18446" y="3261163"/>
                </a:moveTo>
                <a:arcTo wR="2350909" hR="2350909" stAng="1366793" swAng="894700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Ecriture API">
            <a:extLst>
              <a:ext uri="{FF2B5EF4-FFF2-40B4-BE49-F238E27FC236}">
                <a16:creationId xmlns:a16="http://schemas.microsoft.com/office/drawing/2014/main" id="{B13D59F0-5FDE-C74B-8839-FEC6BC9A6352}"/>
              </a:ext>
            </a:extLst>
          </p:cNvPr>
          <p:cNvSpPr/>
          <p:nvPr/>
        </p:nvSpPr>
        <p:spPr>
          <a:xfrm>
            <a:off x="7728673" y="3599521"/>
            <a:ext cx="2188564" cy="824065"/>
          </a:xfrm>
          <a:custGeom>
            <a:avLst/>
            <a:gdLst>
              <a:gd name="connsiteX0" fmla="*/ 0 w 2188564"/>
              <a:gd name="connsiteY0" fmla="*/ 137347 h 824065"/>
              <a:gd name="connsiteX1" fmla="*/ 137347 w 2188564"/>
              <a:gd name="connsiteY1" fmla="*/ 0 h 824065"/>
              <a:gd name="connsiteX2" fmla="*/ 2051217 w 2188564"/>
              <a:gd name="connsiteY2" fmla="*/ 0 h 824065"/>
              <a:gd name="connsiteX3" fmla="*/ 2188564 w 2188564"/>
              <a:gd name="connsiteY3" fmla="*/ 137347 h 824065"/>
              <a:gd name="connsiteX4" fmla="*/ 2188564 w 2188564"/>
              <a:gd name="connsiteY4" fmla="*/ 686718 h 824065"/>
              <a:gd name="connsiteX5" fmla="*/ 2051217 w 2188564"/>
              <a:gd name="connsiteY5" fmla="*/ 824065 h 824065"/>
              <a:gd name="connsiteX6" fmla="*/ 137347 w 2188564"/>
              <a:gd name="connsiteY6" fmla="*/ 824065 h 824065"/>
              <a:gd name="connsiteX7" fmla="*/ 0 w 2188564"/>
              <a:gd name="connsiteY7" fmla="*/ 686718 h 824065"/>
              <a:gd name="connsiteX8" fmla="*/ 0 w 2188564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564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051217" y="0"/>
                </a:lnTo>
                <a:cubicBezTo>
                  <a:pt x="2127072" y="0"/>
                  <a:pt x="2188564" y="61492"/>
                  <a:pt x="2188564" y="137347"/>
                </a:cubicBezTo>
                <a:lnTo>
                  <a:pt x="2188564" y="686718"/>
                </a:lnTo>
                <a:cubicBezTo>
                  <a:pt x="2188564" y="762573"/>
                  <a:pt x="2127072" y="824065"/>
                  <a:pt x="2051217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 err="1"/>
              <a:t>Write</a:t>
            </a:r>
            <a:r>
              <a:rPr lang="fr-BE" sz="2400" kern="1200" dirty="0"/>
              <a:t> </a:t>
            </a:r>
            <a:r>
              <a:rPr lang="fr-BE" sz="2400" kern="1200" dirty="0" err="1"/>
              <a:t>needed</a:t>
            </a:r>
            <a:r>
              <a:rPr lang="fr-BE" sz="2400" kern="1200" dirty="0"/>
              <a:t> API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9DC4AE3-161D-8D40-89B4-5089853CE4CC}"/>
              </a:ext>
            </a:extLst>
          </p:cNvPr>
          <p:cNvSpPr/>
          <p:nvPr/>
        </p:nvSpPr>
        <p:spPr>
          <a:xfrm>
            <a:off x="4191211" y="1667190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16261" y="1227922"/>
                </a:moveTo>
                <a:arcTo wR="2350909" hR="2350909" stAng="19887953" swAng="824762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Ne Compile Pas">
            <a:extLst>
              <a:ext uri="{FF2B5EF4-FFF2-40B4-BE49-F238E27FC236}">
                <a16:creationId xmlns:a16="http://schemas.microsoft.com/office/drawing/2014/main" id="{FABCFA17-A6FB-AC40-97FA-F9E43AAE7870}"/>
              </a:ext>
            </a:extLst>
          </p:cNvPr>
          <p:cNvSpPr/>
          <p:nvPr/>
        </p:nvSpPr>
        <p:spPr>
          <a:xfrm>
            <a:off x="7232290" y="1911366"/>
            <a:ext cx="2188564" cy="824065"/>
          </a:xfrm>
          <a:custGeom>
            <a:avLst/>
            <a:gdLst>
              <a:gd name="connsiteX0" fmla="*/ 0 w 2188564"/>
              <a:gd name="connsiteY0" fmla="*/ 137347 h 824065"/>
              <a:gd name="connsiteX1" fmla="*/ 137347 w 2188564"/>
              <a:gd name="connsiteY1" fmla="*/ 0 h 824065"/>
              <a:gd name="connsiteX2" fmla="*/ 2051217 w 2188564"/>
              <a:gd name="connsiteY2" fmla="*/ 0 h 824065"/>
              <a:gd name="connsiteX3" fmla="*/ 2188564 w 2188564"/>
              <a:gd name="connsiteY3" fmla="*/ 137347 h 824065"/>
              <a:gd name="connsiteX4" fmla="*/ 2188564 w 2188564"/>
              <a:gd name="connsiteY4" fmla="*/ 686718 h 824065"/>
              <a:gd name="connsiteX5" fmla="*/ 2051217 w 2188564"/>
              <a:gd name="connsiteY5" fmla="*/ 824065 h 824065"/>
              <a:gd name="connsiteX6" fmla="*/ 137347 w 2188564"/>
              <a:gd name="connsiteY6" fmla="*/ 824065 h 824065"/>
              <a:gd name="connsiteX7" fmla="*/ 0 w 2188564"/>
              <a:gd name="connsiteY7" fmla="*/ 686718 h 824065"/>
              <a:gd name="connsiteX8" fmla="*/ 0 w 2188564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564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051217" y="0"/>
                </a:lnTo>
                <a:cubicBezTo>
                  <a:pt x="2127072" y="0"/>
                  <a:pt x="2188564" y="61492"/>
                  <a:pt x="2188564" y="137347"/>
                </a:cubicBezTo>
                <a:lnTo>
                  <a:pt x="2188564" y="686718"/>
                </a:lnTo>
                <a:cubicBezTo>
                  <a:pt x="2188564" y="762573"/>
                  <a:pt x="2127072" y="824065"/>
                  <a:pt x="2051217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/>
              <a:t>It </a:t>
            </a:r>
            <a:r>
              <a:rPr lang="fr-BE" sz="2400" kern="1200" dirty="0" err="1"/>
              <a:t>does</a:t>
            </a:r>
            <a:r>
              <a:rPr lang="fr-BE" sz="2400" kern="1200" dirty="0"/>
              <a:t> not compile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480EF59-BE14-DA49-896A-C4F2AE1BB863}"/>
              </a:ext>
            </a:extLst>
          </p:cNvPr>
          <p:cNvSpPr/>
          <p:nvPr/>
        </p:nvSpPr>
        <p:spPr>
          <a:xfrm>
            <a:off x="4284063" y="1445586"/>
            <a:ext cx="4701819" cy="47018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68163" y="112087"/>
                </a:moveTo>
                <a:arcTo wR="2350909" hR="2350909" stAng="17265837" swAng="854207"/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9" name="Ecriture Test">
            <a:extLst>
              <a:ext uri="{FF2B5EF4-FFF2-40B4-BE49-F238E27FC236}">
                <a16:creationId xmlns:a16="http://schemas.microsoft.com/office/drawing/2014/main" id="{0DD52253-F201-3844-95B3-D8FDE1073BF7}"/>
              </a:ext>
            </a:extLst>
          </p:cNvPr>
          <p:cNvSpPr/>
          <p:nvPr/>
        </p:nvSpPr>
        <p:spPr>
          <a:xfrm>
            <a:off x="4978205" y="824285"/>
            <a:ext cx="2188564" cy="824065"/>
          </a:xfrm>
          <a:custGeom>
            <a:avLst/>
            <a:gdLst>
              <a:gd name="connsiteX0" fmla="*/ 0 w 2188564"/>
              <a:gd name="connsiteY0" fmla="*/ 137347 h 824065"/>
              <a:gd name="connsiteX1" fmla="*/ 137347 w 2188564"/>
              <a:gd name="connsiteY1" fmla="*/ 0 h 824065"/>
              <a:gd name="connsiteX2" fmla="*/ 2051217 w 2188564"/>
              <a:gd name="connsiteY2" fmla="*/ 0 h 824065"/>
              <a:gd name="connsiteX3" fmla="*/ 2188564 w 2188564"/>
              <a:gd name="connsiteY3" fmla="*/ 137347 h 824065"/>
              <a:gd name="connsiteX4" fmla="*/ 2188564 w 2188564"/>
              <a:gd name="connsiteY4" fmla="*/ 686718 h 824065"/>
              <a:gd name="connsiteX5" fmla="*/ 2051217 w 2188564"/>
              <a:gd name="connsiteY5" fmla="*/ 824065 h 824065"/>
              <a:gd name="connsiteX6" fmla="*/ 137347 w 2188564"/>
              <a:gd name="connsiteY6" fmla="*/ 824065 h 824065"/>
              <a:gd name="connsiteX7" fmla="*/ 0 w 2188564"/>
              <a:gd name="connsiteY7" fmla="*/ 686718 h 824065"/>
              <a:gd name="connsiteX8" fmla="*/ 0 w 2188564"/>
              <a:gd name="connsiteY8" fmla="*/ 137347 h 8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564" h="824065">
                <a:moveTo>
                  <a:pt x="0" y="137347"/>
                </a:moveTo>
                <a:cubicBezTo>
                  <a:pt x="0" y="61492"/>
                  <a:pt x="61492" y="0"/>
                  <a:pt x="137347" y="0"/>
                </a:cubicBezTo>
                <a:lnTo>
                  <a:pt x="2051217" y="0"/>
                </a:lnTo>
                <a:cubicBezTo>
                  <a:pt x="2127072" y="0"/>
                  <a:pt x="2188564" y="61492"/>
                  <a:pt x="2188564" y="137347"/>
                </a:cubicBezTo>
                <a:lnTo>
                  <a:pt x="2188564" y="686718"/>
                </a:lnTo>
                <a:cubicBezTo>
                  <a:pt x="2188564" y="762573"/>
                  <a:pt x="2127072" y="824065"/>
                  <a:pt x="2051217" y="824065"/>
                </a:cubicBezTo>
                <a:lnTo>
                  <a:pt x="137347" y="824065"/>
                </a:lnTo>
                <a:cubicBezTo>
                  <a:pt x="61492" y="824065"/>
                  <a:pt x="0" y="762573"/>
                  <a:pt x="0" y="686718"/>
                </a:cubicBezTo>
                <a:lnTo>
                  <a:pt x="0" y="137347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68" tIns="131668" rIns="131668" bIns="1316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BE" sz="2400" kern="1200" dirty="0" err="1"/>
              <a:t>Write</a:t>
            </a:r>
            <a:r>
              <a:rPr lang="fr-BE" sz="2400" kern="1200" dirty="0"/>
              <a:t> a test</a:t>
            </a:r>
          </a:p>
        </p:txBody>
      </p:sp>
      <p:pic>
        <p:nvPicPr>
          <p:cNvPr id="50" name="Red" descr="D:\Downloads\Icones\IconExperience\48x48\shadow\bullet_ball_glass_red.png">
            <a:extLst>
              <a:ext uri="{FF2B5EF4-FFF2-40B4-BE49-F238E27FC236}">
                <a16:creationId xmlns:a16="http://schemas.microsoft.com/office/drawing/2014/main" id="{2F4E9E79-9E60-924B-8996-36D66DF2F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7305" y="5399720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een" descr="D:\Downloads\Icones\IconExperience\48x48\shadow\bullet_ball_glass_green.png">
            <a:extLst>
              <a:ext uri="{FF2B5EF4-FFF2-40B4-BE49-F238E27FC236}">
                <a16:creationId xmlns:a16="http://schemas.microsoft.com/office/drawing/2014/main" id="{F3D6C149-AC46-8645-B770-C980C750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809" y="3702063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717918A-3A1F-8848-8D2C-AA38ED6D15CF}"/>
              </a:ext>
            </a:extLst>
          </p:cNvPr>
          <p:cNvGrpSpPr/>
          <p:nvPr/>
        </p:nvGrpSpPr>
        <p:grpSpPr>
          <a:xfrm rot="18777451">
            <a:off x="2756817" y="1291532"/>
            <a:ext cx="2243073" cy="2197168"/>
            <a:chOff x="641368" y="812233"/>
            <a:chExt cx="2367918" cy="2367918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F21A561A-4492-084A-A8E3-701EC88B51D7}"/>
                </a:ext>
              </a:extLst>
            </p:cNvPr>
            <p:cNvSpPr/>
            <p:nvPr/>
          </p:nvSpPr>
          <p:spPr>
            <a:xfrm>
              <a:off x="641368" y="812233"/>
              <a:ext cx="2367918" cy="2367918"/>
            </a:xfrm>
            <a:prstGeom prst="circularArrow">
              <a:avLst>
                <a:gd name="adj1" fmla="val 5310"/>
                <a:gd name="adj2" fmla="val 343918"/>
                <a:gd name="adj3" fmla="val 12695751"/>
                <a:gd name="adj4" fmla="val 18075192"/>
                <a:gd name="adj5" fmla="val 6195"/>
              </a:avLst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412ABC9-880B-D843-86E4-12BDAC425D93}"/>
                </a:ext>
              </a:extLst>
            </p:cNvPr>
            <p:cNvSpPr/>
            <p:nvPr/>
          </p:nvSpPr>
          <p:spPr>
            <a:xfrm>
              <a:off x="1041961" y="908720"/>
              <a:ext cx="1566731" cy="783365"/>
            </a:xfrm>
            <a:custGeom>
              <a:avLst/>
              <a:gdLst>
                <a:gd name="connsiteX0" fmla="*/ 0 w 1566731"/>
                <a:gd name="connsiteY0" fmla="*/ 130563 h 783365"/>
                <a:gd name="connsiteX1" fmla="*/ 130563 w 1566731"/>
                <a:gd name="connsiteY1" fmla="*/ 0 h 783365"/>
                <a:gd name="connsiteX2" fmla="*/ 1436168 w 1566731"/>
                <a:gd name="connsiteY2" fmla="*/ 0 h 783365"/>
                <a:gd name="connsiteX3" fmla="*/ 1566731 w 1566731"/>
                <a:gd name="connsiteY3" fmla="*/ 130563 h 783365"/>
                <a:gd name="connsiteX4" fmla="*/ 1566731 w 1566731"/>
                <a:gd name="connsiteY4" fmla="*/ 652802 h 783365"/>
                <a:gd name="connsiteX5" fmla="*/ 1436168 w 1566731"/>
                <a:gd name="connsiteY5" fmla="*/ 783365 h 783365"/>
                <a:gd name="connsiteX6" fmla="*/ 130563 w 1566731"/>
                <a:gd name="connsiteY6" fmla="*/ 783365 h 783365"/>
                <a:gd name="connsiteX7" fmla="*/ 0 w 1566731"/>
                <a:gd name="connsiteY7" fmla="*/ 652802 h 783365"/>
                <a:gd name="connsiteX8" fmla="*/ 0 w 1566731"/>
                <a:gd name="connsiteY8" fmla="*/ 130563 h 78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6731" h="783365">
                  <a:moveTo>
                    <a:pt x="0" y="130563"/>
                  </a:moveTo>
                  <a:cubicBezTo>
                    <a:pt x="0" y="58455"/>
                    <a:pt x="58455" y="0"/>
                    <a:pt x="130563" y="0"/>
                  </a:cubicBezTo>
                  <a:lnTo>
                    <a:pt x="1436168" y="0"/>
                  </a:lnTo>
                  <a:cubicBezTo>
                    <a:pt x="1508276" y="0"/>
                    <a:pt x="1566731" y="58455"/>
                    <a:pt x="1566731" y="130563"/>
                  </a:cubicBezTo>
                  <a:lnTo>
                    <a:pt x="1566731" y="652802"/>
                  </a:lnTo>
                  <a:cubicBezTo>
                    <a:pt x="1566731" y="724910"/>
                    <a:pt x="1508276" y="783365"/>
                    <a:pt x="1436168" y="783365"/>
                  </a:cubicBezTo>
                  <a:lnTo>
                    <a:pt x="130563" y="783365"/>
                  </a:lnTo>
                  <a:cubicBezTo>
                    <a:pt x="58455" y="783365"/>
                    <a:pt x="0" y="724910"/>
                    <a:pt x="0" y="652802"/>
                  </a:cubicBezTo>
                  <a:lnTo>
                    <a:pt x="0" y="130563"/>
                  </a:lnTo>
                  <a:close/>
                </a:path>
              </a:pathLst>
            </a:cu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441" tIns="114441" rIns="114441" bIns="1144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kern="1200" dirty="0" err="1"/>
                <a:t>Refactoring</a:t>
              </a:r>
              <a:r>
                <a:rPr lang="fr-BE" kern="1200" dirty="0"/>
                <a:t> of tests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E418C5E-D0A4-8440-B413-DF2D70902D79}"/>
                </a:ext>
              </a:extLst>
            </p:cNvPr>
            <p:cNvSpPr/>
            <p:nvPr/>
          </p:nvSpPr>
          <p:spPr>
            <a:xfrm>
              <a:off x="1041961" y="2301370"/>
              <a:ext cx="1566731" cy="783365"/>
            </a:xfrm>
            <a:custGeom>
              <a:avLst/>
              <a:gdLst>
                <a:gd name="connsiteX0" fmla="*/ 0 w 1566731"/>
                <a:gd name="connsiteY0" fmla="*/ 130563 h 783365"/>
                <a:gd name="connsiteX1" fmla="*/ 130563 w 1566731"/>
                <a:gd name="connsiteY1" fmla="*/ 0 h 783365"/>
                <a:gd name="connsiteX2" fmla="*/ 1436168 w 1566731"/>
                <a:gd name="connsiteY2" fmla="*/ 0 h 783365"/>
                <a:gd name="connsiteX3" fmla="*/ 1566731 w 1566731"/>
                <a:gd name="connsiteY3" fmla="*/ 130563 h 783365"/>
                <a:gd name="connsiteX4" fmla="*/ 1566731 w 1566731"/>
                <a:gd name="connsiteY4" fmla="*/ 652802 h 783365"/>
                <a:gd name="connsiteX5" fmla="*/ 1436168 w 1566731"/>
                <a:gd name="connsiteY5" fmla="*/ 783365 h 783365"/>
                <a:gd name="connsiteX6" fmla="*/ 130563 w 1566731"/>
                <a:gd name="connsiteY6" fmla="*/ 783365 h 783365"/>
                <a:gd name="connsiteX7" fmla="*/ 0 w 1566731"/>
                <a:gd name="connsiteY7" fmla="*/ 652802 h 783365"/>
                <a:gd name="connsiteX8" fmla="*/ 0 w 1566731"/>
                <a:gd name="connsiteY8" fmla="*/ 130563 h 78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6731" h="783365">
                  <a:moveTo>
                    <a:pt x="0" y="130563"/>
                  </a:moveTo>
                  <a:cubicBezTo>
                    <a:pt x="0" y="58455"/>
                    <a:pt x="58455" y="0"/>
                    <a:pt x="130563" y="0"/>
                  </a:cubicBezTo>
                  <a:lnTo>
                    <a:pt x="1436168" y="0"/>
                  </a:lnTo>
                  <a:cubicBezTo>
                    <a:pt x="1508276" y="0"/>
                    <a:pt x="1566731" y="58455"/>
                    <a:pt x="1566731" y="130563"/>
                  </a:cubicBezTo>
                  <a:lnTo>
                    <a:pt x="1566731" y="652802"/>
                  </a:lnTo>
                  <a:cubicBezTo>
                    <a:pt x="1566731" y="724910"/>
                    <a:pt x="1508276" y="783365"/>
                    <a:pt x="1436168" y="783365"/>
                  </a:cubicBezTo>
                  <a:lnTo>
                    <a:pt x="130563" y="783365"/>
                  </a:lnTo>
                  <a:cubicBezTo>
                    <a:pt x="58455" y="783365"/>
                    <a:pt x="0" y="724910"/>
                    <a:pt x="0" y="652802"/>
                  </a:cubicBezTo>
                  <a:lnTo>
                    <a:pt x="0" y="130563"/>
                  </a:lnTo>
                  <a:close/>
                </a:path>
              </a:pathLst>
            </a:cu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441" tIns="114441" rIns="114441" bIns="1144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kern="1200" dirty="0" err="1"/>
                <a:t>Refactoring</a:t>
              </a:r>
              <a:r>
                <a:rPr lang="fr-BE" kern="1200" dirty="0"/>
                <a:t> </a:t>
              </a:r>
              <a:r>
                <a:rPr lang="fr-BE" dirty="0"/>
                <a:t>of</a:t>
              </a:r>
              <a:r>
                <a:rPr lang="fr-BE" kern="1200" dirty="0"/>
                <a:t>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077" y="2864680"/>
            <a:ext cx="7121846" cy="9397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Question?</a:t>
            </a:r>
            <a:endParaRPr lang="en-IN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5" id="{9FB6D787-C00C-4E5B-BB81-C03B5DD1D26F}" vid="{036B3D89-8DCD-455E-BFFC-73F75D6DA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98BAAF-1EA0-42AA-9BF5-E1B1EF0B87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81541A1-5C6A-4652-93EA-AF844AAA9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FEEADD-C9BC-419C-B06E-A8FD5C34A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Macintosh PowerPoint</Application>
  <PresentationFormat>Widescreen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Verdana</vt:lpstr>
      <vt:lpstr>Wingdings</vt:lpstr>
      <vt:lpstr>Office Theme</vt:lpstr>
      <vt:lpstr>An Introduction</vt:lpstr>
      <vt:lpstr>What is TDD ?</vt:lpstr>
      <vt:lpstr>Why TDD ?</vt:lpstr>
      <vt:lpstr>PowerPoint Presentation</vt:lpstr>
      <vt:lpstr>Test is a Validation tool …</vt:lpstr>
      <vt:lpstr>… but also a Documentation tool</vt:lpstr>
      <vt:lpstr>… and a Design tool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Karami</dc:creator>
  <cp:lastModifiedBy/>
  <cp:revision>1</cp:revision>
  <dcterms:created xsi:type="dcterms:W3CDTF">2018-06-21T05:46:35Z</dcterms:created>
  <dcterms:modified xsi:type="dcterms:W3CDTF">2018-06-26T06:06:22Z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