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f32c6e6e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f32c6e6e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f32c6e6e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f32c6e6e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f32c6e6e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f32c6e6e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f32c6e6e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f32c6e6e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f32c6e6e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f32c6e6e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f32c6e6e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f32c6e6e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CPSC 526 Network System Security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Tutorial 01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tutorial we will 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Learn what is socket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create a simple client server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will then create a more complex application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803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socket?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60875" y="2011000"/>
            <a:ext cx="8520600" cy="1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“A socket is a quick connection that allow data transmission between two processes on the same machine or different machine over a network”</a:t>
            </a:r>
            <a:br>
              <a:rPr lang="en-GB"/>
            </a:b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31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sockets work?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68275" y="1170150"/>
            <a:ext cx="8520600" cy="14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Sockets listen for </a:t>
            </a:r>
            <a:r>
              <a:rPr lang="en-GB"/>
              <a:t>incoming</a:t>
            </a:r>
            <a:r>
              <a:rPr lang="en-GB"/>
              <a:t> connections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 establish a connection, you need IP address and port number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075" y="2337625"/>
            <a:ext cx="2796611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0" y="4807675"/>
            <a:ext cx="30543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Image taken from tutorialspoints.com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Socket Programming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26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</a:t>
            </a:r>
            <a:r>
              <a:rPr i="1" lang="en-GB"/>
              <a:t>Socket programming is the method of using socket to enable communication between different devices over a network</a:t>
            </a:r>
            <a:r>
              <a:rPr lang="en-GB"/>
              <a:t>”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Client-server architecture used: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party that you are trying to connect (server)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other party (client)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Socket module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160250" y="1266325"/>
            <a:ext cx="8927400" cy="3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has a socket library that can be used to create, manage and work with sockets. Some important functions from the library are:</a:t>
            </a:r>
            <a:endParaRPr/>
          </a:p>
          <a:p>
            <a:pPr indent="-325932" lvl="0" marL="457200" rtl="0" algn="l">
              <a:spcBef>
                <a:spcPts val="1200"/>
              </a:spcBef>
              <a:spcAft>
                <a:spcPts val="0"/>
              </a:spcAft>
              <a:buClr>
                <a:srgbClr val="05192D"/>
              </a:buClr>
              <a:buSzPts val="1533"/>
              <a:buFont typeface="Arial"/>
              <a:buChar char="●"/>
            </a:pPr>
            <a:r>
              <a:rPr b="1" lang="en-GB" sz="1532">
                <a:solidFill>
                  <a:srgbClr val="05192D"/>
                </a:solidFill>
              </a:rPr>
              <a:t>socket()</a:t>
            </a:r>
            <a:r>
              <a:rPr lang="en-GB" sz="1532">
                <a:solidFill>
                  <a:srgbClr val="05192D"/>
                </a:solidFill>
              </a:rPr>
              <a:t>: Creates a new socket</a:t>
            </a:r>
            <a:endParaRPr sz="1532">
              <a:solidFill>
                <a:srgbClr val="05192D"/>
              </a:solidFill>
            </a:endParaRPr>
          </a:p>
          <a:p>
            <a:pPr indent="-325932" lvl="0" marL="457200" rtl="0" algn="l"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533"/>
              <a:buFont typeface="Arial"/>
              <a:buChar char="●"/>
            </a:pPr>
            <a:r>
              <a:rPr b="1" lang="en-GB" sz="1532">
                <a:solidFill>
                  <a:srgbClr val="05192D"/>
                </a:solidFill>
              </a:rPr>
              <a:t>bind()</a:t>
            </a:r>
            <a:r>
              <a:rPr lang="en-GB" sz="1532">
                <a:solidFill>
                  <a:srgbClr val="05192D"/>
                </a:solidFill>
              </a:rPr>
              <a:t>: Associates the socket to a specific address and port</a:t>
            </a:r>
            <a:endParaRPr sz="1532">
              <a:solidFill>
                <a:srgbClr val="05192D"/>
              </a:solidFill>
            </a:endParaRPr>
          </a:p>
          <a:p>
            <a:pPr indent="-325932" lvl="0" marL="457200" rtl="0" algn="l"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533"/>
              <a:buFont typeface="Arial"/>
              <a:buChar char="●"/>
            </a:pPr>
            <a:r>
              <a:rPr b="1" lang="en-GB" sz="1532">
                <a:solidFill>
                  <a:srgbClr val="05192D"/>
                </a:solidFill>
              </a:rPr>
              <a:t>listen()</a:t>
            </a:r>
            <a:r>
              <a:rPr lang="en-GB" sz="1532">
                <a:solidFill>
                  <a:srgbClr val="05192D"/>
                </a:solidFill>
              </a:rPr>
              <a:t>: Starts listening for incoming connections on the socket</a:t>
            </a:r>
            <a:endParaRPr sz="1532">
              <a:solidFill>
                <a:srgbClr val="05192D"/>
              </a:solidFill>
            </a:endParaRPr>
          </a:p>
          <a:p>
            <a:pPr indent="-325932" lvl="0" marL="457200" rtl="0" algn="l"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533"/>
              <a:buFont typeface="Arial"/>
              <a:buChar char="●"/>
            </a:pPr>
            <a:r>
              <a:rPr b="1" lang="en-GB" sz="1532">
                <a:solidFill>
                  <a:srgbClr val="05192D"/>
                </a:solidFill>
              </a:rPr>
              <a:t>accept()</a:t>
            </a:r>
            <a:r>
              <a:rPr lang="en-GB" sz="1532">
                <a:solidFill>
                  <a:srgbClr val="05192D"/>
                </a:solidFill>
              </a:rPr>
              <a:t>: Accepts a connection from a client and returns a new socket for communication.</a:t>
            </a:r>
            <a:endParaRPr sz="1532">
              <a:solidFill>
                <a:srgbClr val="05192D"/>
              </a:solidFill>
            </a:endParaRPr>
          </a:p>
          <a:p>
            <a:pPr indent="-325932" lvl="0" marL="457200" rtl="0" algn="l"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533"/>
              <a:buFont typeface="Arial"/>
              <a:buChar char="●"/>
            </a:pPr>
            <a:r>
              <a:rPr b="1" lang="en-GB" sz="1532">
                <a:solidFill>
                  <a:srgbClr val="05192D"/>
                </a:solidFill>
              </a:rPr>
              <a:t>connect()</a:t>
            </a:r>
            <a:r>
              <a:rPr lang="en-GB" sz="1532">
                <a:solidFill>
                  <a:srgbClr val="05192D"/>
                </a:solidFill>
              </a:rPr>
              <a:t>: Establishes a connection to a remote server.</a:t>
            </a:r>
            <a:endParaRPr sz="1532">
              <a:solidFill>
                <a:srgbClr val="05192D"/>
              </a:solidFill>
            </a:endParaRPr>
          </a:p>
          <a:p>
            <a:pPr indent="-325932" lvl="0" marL="457200" rtl="0" algn="l"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533"/>
              <a:buFont typeface="Arial"/>
              <a:buChar char="●"/>
            </a:pPr>
            <a:r>
              <a:rPr b="1" lang="en-GB" sz="1532">
                <a:solidFill>
                  <a:srgbClr val="05192D"/>
                </a:solidFill>
              </a:rPr>
              <a:t>send()</a:t>
            </a:r>
            <a:r>
              <a:rPr lang="en-GB" sz="1532">
                <a:solidFill>
                  <a:srgbClr val="05192D"/>
                </a:solidFill>
              </a:rPr>
              <a:t>: Sends data through the socket.</a:t>
            </a:r>
            <a:endParaRPr sz="1532">
              <a:solidFill>
                <a:srgbClr val="05192D"/>
              </a:solidFill>
            </a:endParaRPr>
          </a:p>
          <a:p>
            <a:pPr indent="-325932" lvl="0" marL="457200" rtl="0" algn="l"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533"/>
              <a:buFont typeface="Arial"/>
              <a:buChar char="●"/>
            </a:pPr>
            <a:r>
              <a:rPr b="1" lang="en-GB" sz="1532">
                <a:solidFill>
                  <a:srgbClr val="05192D"/>
                </a:solidFill>
              </a:rPr>
              <a:t>recv()</a:t>
            </a:r>
            <a:r>
              <a:rPr lang="en-GB" sz="1532">
                <a:solidFill>
                  <a:srgbClr val="05192D"/>
                </a:solidFill>
              </a:rPr>
              <a:t>: Receives data from the socket.</a:t>
            </a:r>
            <a:endParaRPr sz="1532">
              <a:solidFill>
                <a:srgbClr val="05192D"/>
              </a:solidFill>
            </a:endParaRPr>
          </a:p>
          <a:p>
            <a:pPr indent="-325932" lvl="0" marL="457200" rtl="0" algn="l">
              <a:spcBef>
                <a:spcPts val="0"/>
              </a:spcBef>
              <a:spcAft>
                <a:spcPts val="0"/>
              </a:spcAft>
              <a:buClr>
                <a:srgbClr val="05192D"/>
              </a:buClr>
              <a:buSzPts val="1533"/>
              <a:buFont typeface="Arial"/>
              <a:buChar char="●"/>
            </a:pPr>
            <a:r>
              <a:rPr b="1" lang="en-GB" sz="1532">
                <a:solidFill>
                  <a:srgbClr val="05192D"/>
                </a:solidFill>
              </a:rPr>
              <a:t>close()</a:t>
            </a:r>
            <a:r>
              <a:rPr lang="en-GB" sz="1532">
                <a:solidFill>
                  <a:srgbClr val="05192D"/>
                </a:solidFill>
              </a:rPr>
              <a:t>: Closes the socket connection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226875" y="659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practical example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26875" y="1982750"/>
            <a:ext cx="85206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Now let’s create a TCP client-server application in python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