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hyperlink" Target="https://www.assaabloy.com/e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1146141"/>
          </a:xfrm>
        </p:spPr>
        <p:txBody>
          <a:bodyPr/>
          <a:lstStyle/>
          <a:p>
            <a:pPr algn="ctr"/>
            <a:r>
              <a:rPr lang="fa-IR" dirty="0" smtClean="0">
                <a:cs typeface="B Koodak" panose="00000700000000000000" pitchFamily="2" charset="-78"/>
              </a:rPr>
              <a:t>به نام خداوند جان و خرد</a:t>
            </a:r>
            <a:endParaRPr lang="en-US" dirty="0">
              <a:cs typeface="B Koodak" panose="00000700000000000000" pitchFamily="2" charset="-78"/>
            </a:endParaRPr>
          </a:p>
        </p:txBody>
      </p:sp>
      <p:sp>
        <p:nvSpPr>
          <p:cNvPr id="3" name="Subtitle 2"/>
          <p:cNvSpPr>
            <a:spLocks noGrp="1"/>
          </p:cNvSpPr>
          <p:nvPr>
            <p:ph type="subTitle" idx="1"/>
          </p:nvPr>
        </p:nvSpPr>
        <p:spPr>
          <a:xfrm>
            <a:off x="0" y="1146142"/>
            <a:ext cx="12191999" cy="5711858"/>
          </a:xfrm>
        </p:spPr>
        <p:txBody>
          <a:bodyPr>
            <a:normAutofit/>
          </a:bodyPr>
          <a:lstStyle/>
          <a:p>
            <a:pPr algn="ctr" rtl="1"/>
            <a:endParaRPr lang="fa-IR" dirty="0" smtClean="0"/>
          </a:p>
          <a:p>
            <a:pPr algn="ctr" rtl="1"/>
            <a:endParaRPr lang="fa-IR" dirty="0"/>
          </a:p>
          <a:p>
            <a:pPr algn="ctr" rtl="1"/>
            <a:r>
              <a:rPr lang="fa-IR" sz="5400" b="1" dirty="0" smtClean="0">
                <a:cs typeface="B Koodak" panose="00000700000000000000" pitchFamily="2" charset="-78"/>
              </a:rPr>
              <a:t>بررسی </a:t>
            </a:r>
            <a:r>
              <a:rPr lang="fa-IR" sz="5400" b="1" dirty="0">
                <a:cs typeface="B Koodak" panose="00000700000000000000" pitchFamily="2" charset="-78"/>
              </a:rPr>
              <a:t>قفل دیجیتال برند یال مدل </a:t>
            </a:r>
            <a:r>
              <a:rPr lang="en-US" sz="5400" b="1" dirty="0" smtClean="0">
                <a:cs typeface="B Koodak" panose="00000700000000000000" pitchFamily="2" charset="-78"/>
              </a:rPr>
              <a:t>VULCAN-FR</a:t>
            </a:r>
            <a:endParaRPr lang="fa-IR" sz="5400" b="1" dirty="0" smtClean="0">
              <a:cs typeface="B Koodak" panose="00000700000000000000" pitchFamily="2" charset="-78"/>
            </a:endParaRPr>
          </a:p>
          <a:p>
            <a:pPr algn="ctr" rtl="1"/>
            <a:endParaRPr lang="fa-IR" sz="5400" b="1" dirty="0">
              <a:cs typeface="B Koodak" panose="00000700000000000000" pitchFamily="2" charset="-78"/>
            </a:endParaRPr>
          </a:p>
          <a:p>
            <a:pPr algn="ctr" rtl="1"/>
            <a:r>
              <a:rPr lang="fa-IR" sz="3600" dirty="0">
                <a:cs typeface="B Koodak" panose="00000700000000000000" pitchFamily="2" charset="-78"/>
              </a:rPr>
              <a:t>نام </a:t>
            </a:r>
            <a:r>
              <a:rPr lang="fa-IR" sz="3600" dirty="0" smtClean="0">
                <a:cs typeface="B Koodak" panose="00000700000000000000" pitchFamily="2" charset="-78"/>
              </a:rPr>
              <a:t>دانشجویان </a:t>
            </a:r>
            <a:r>
              <a:rPr lang="fa-IR" sz="3600" dirty="0">
                <a:cs typeface="B Koodak" panose="00000700000000000000" pitchFamily="2" charset="-78"/>
              </a:rPr>
              <a:t>: علی کریمی </a:t>
            </a:r>
            <a:r>
              <a:rPr lang="fa-IR" sz="3600" dirty="0" smtClean="0">
                <a:cs typeface="B Koodak" panose="00000700000000000000" pitchFamily="2" charset="-78"/>
              </a:rPr>
              <a:t>نسب و امیرحسین </a:t>
            </a:r>
            <a:r>
              <a:rPr lang="fa-IR" sz="3600" dirty="0" err="1" smtClean="0">
                <a:cs typeface="B Koodak" panose="00000700000000000000" pitchFamily="2" charset="-78"/>
              </a:rPr>
              <a:t>شایقی</a:t>
            </a:r>
            <a:r>
              <a:rPr lang="fa-IR" sz="3600" dirty="0" smtClean="0">
                <a:cs typeface="B Koodak" panose="00000700000000000000" pitchFamily="2" charset="-78"/>
              </a:rPr>
              <a:t> فرد</a:t>
            </a:r>
            <a:r>
              <a:rPr lang="fa-IR" sz="3600" dirty="0">
                <a:cs typeface="B Koodak" panose="00000700000000000000" pitchFamily="2" charset="-78"/>
              </a:rPr>
              <a:t/>
            </a:r>
            <a:br>
              <a:rPr lang="fa-IR" sz="3600" dirty="0">
                <a:cs typeface="B Koodak" panose="00000700000000000000" pitchFamily="2" charset="-78"/>
              </a:rPr>
            </a:br>
            <a:r>
              <a:rPr lang="fa-IR" sz="3600" dirty="0">
                <a:cs typeface="B Koodak" panose="00000700000000000000" pitchFamily="2" charset="-78"/>
              </a:rPr>
              <a:t>استاد : دکتر </a:t>
            </a:r>
            <a:r>
              <a:rPr lang="fa-IR" sz="3600" dirty="0" err="1">
                <a:cs typeface="B Koodak" panose="00000700000000000000" pitchFamily="2" charset="-78"/>
              </a:rPr>
              <a:t>عصایی</a:t>
            </a:r>
            <a:r>
              <a:rPr lang="fa-IR" sz="3600" dirty="0">
                <a:cs typeface="B Koodak" panose="00000700000000000000" pitchFamily="2" charset="-78"/>
              </a:rPr>
              <a:t> </a:t>
            </a:r>
            <a:r>
              <a:rPr lang="fa-IR" sz="3600" dirty="0" err="1">
                <a:cs typeface="B Koodak" panose="00000700000000000000" pitchFamily="2" charset="-78"/>
              </a:rPr>
              <a:t>معمم</a:t>
            </a:r>
            <a:r>
              <a:rPr lang="fa-IR" sz="3600" dirty="0">
                <a:cs typeface="B Koodak" panose="00000700000000000000" pitchFamily="2" charset="-78"/>
              </a:rPr>
              <a:t/>
            </a:r>
            <a:br>
              <a:rPr lang="fa-IR" sz="3600" dirty="0">
                <a:cs typeface="B Koodak" panose="00000700000000000000" pitchFamily="2" charset="-78"/>
              </a:rPr>
            </a:br>
            <a:r>
              <a:rPr lang="fa-IR" sz="3600" dirty="0" err="1">
                <a:cs typeface="B Koodak" panose="00000700000000000000" pitchFamily="2" charset="-78"/>
              </a:rPr>
              <a:t>سکشن</a:t>
            </a:r>
            <a:r>
              <a:rPr lang="fa-IR" sz="3600" dirty="0">
                <a:cs typeface="B Koodak" panose="00000700000000000000" pitchFamily="2" charset="-78"/>
              </a:rPr>
              <a:t> : دوشنبه </a:t>
            </a:r>
            <a:r>
              <a:rPr lang="fa-IR" sz="3600" dirty="0" smtClean="0">
                <a:cs typeface="B Koodak" panose="00000700000000000000" pitchFamily="2" charset="-78"/>
              </a:rPr>
              <a:t>13 </a:t>
            </a:r>
            <a:r>
              <a:rPr lang="fa-IR" sz="3600" dirty="0">
                <a:cs typeface="B Koodak" panose="00000700000000000000" pitchFamily="2" charset="-78"/>
              </a:rPr>
              <a:t>الی </a:t>
            </a:r>
            <a:r>
              <a:rPr lang="fa-IR" sz="3600" dirty="0" smtClean="0">
                <a:cs typeface="B Koodak" panose="00000700000000000000" pitchFamily="2" charset="-78"/>
              </a:rPr>
              <a:t>15:30</a:t>
            </a:r>
            <a:r>
              <a:rPr lang="fa-IR" sz="3600" dirty="0">
                <a:cs typeface="B Koodak" panose="00000700000000000000" pitchFamily="2" charset="-78"/>
              </a:rPr>
              <a:t/>
            </a:r>
            <a:br>
              <a:rPr lang="fa-IR" sz="3600" dirty="0">
                <a:cs typeface="B Koodak" panose="00000700000000000000" pitchFamily="2" charset="-78"/>
              </a:rPr>
            </a:br>
            <a:r>
              <a:rPr lang="fa-IR" sz="3600" dirty="0" err="1" smtClean="0">
                <a:cs typeface="B Koodak" panose="00000700000000000000" pitchFamily="2" charset="-78"/>
              </a:rPr>
              <a:t>ترم</a:t>
            </a:r>
            <a:r>
              <a:rPr lang="fa-IR" sz="3600" dirty="0" smtClean="0">
                <a:cs typeface="B Koodak" panose="00000700000000000000" pitchFamily="2" charset="-78"/>
              </a:rPr>
              <a:t> : مهر 1402</a:t>
            </a:r>
            <a:endParaRPr lang="fa-IR" sz="3600" b="1" dirty="0">
              <a:cs typeface="B Koodak" panose="00000700000000000000" pitchFamily="2" charset="-78"/>
            </a:endParaRPr>
          </a:p>
        </p:txBody>
      </p:sp>
    </p:spTree>
    <p:extLst>
      <p:ext uri="{BB962C8B-B14F-4D97-AF65-F5344CB8AC3E}">
        <p14:creationId xmlns:p14="http://schemas.microsoft.com/office/powerpoint/2010/main" val="193692134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72" y="313510"/>
            <a:ext cx="10131425" cy="979714"/>
          </a:xfrm>
        </p:spPr>
        <p:txBody>
          <a:bodyPr>
            <a:normAutofit/>
          </a:bodyPr>
          <a:lstStyle/>
          <a:p>
            <a:pPr algn="ctr" rtl="1"/>
            <a:r>
              <a:rPr lang="fa-IR" sz="5000" dirty="0" smtClean="0">
                <a:cs typeface="B Koodak" panose="00000700000000000000" pitchFamily="2" charset="-78"/>
              </a:rPr>
              <a:t>7- معایب این قفل هوشمند </a:t>
            </a:r>
            <a:endParaRPr lang="en-US" sz="5000" dirty="0">
              <a:cs typeface="B Koodak" panose="00000700000000000000" pitchFamily="2" charset="-78"/>
            </a:endParaRPr>
          </a:p>
        </p:txBody>
      </p:sp>
      <p:sp>
        <p:nvSpPr>
          <p:cNvPr id="3" name="Content Placeholder 2"/>
          <p:cNvSpPr>
            <a:spLocks noGrp="1"/>
          </p:cNvSpPr>
          <p:nvPr>
            <p:ph idx="1"/>
          </p:nvPr>
        </p:nvSpPr>
        <p:spPr>
          <a:xfrm>
            <a:off x="182880" y="979715"/>
            <a:ext cx="11848011" cy="5656216"/>
          </a:xfrm>
        </p:spPr>
        <p:txBody>
          <a:bodyPr>
            <a:normAutofit/>
          </a:bodyPr>
          <a:lstStyle/>
          <a:p>
            <a:pPr marL="0" indent="0" algn="r" rtl="1">
              <a:buNone/>
            </a:pPr>
            <a:r>
              <a:rPr lang="fa-IR" sz="2000" dirty="0" smtClean="0">
                <a:cs typeface="B Koodak" panose="00000700000000000000" pitchFamily="2" charset="-78"/>
              </a:rPr>
              <a:t>1-</a:t>
            </a:r>
            <a:r>
              <a:rPr lang="fa-IR" sz="2000" dirty="0">
                <a:cs typeface="B Koodak" panose="00000700000000000000" pitchFamily="2" charset="-78"/>
              </a:rPr>
              <a:t>وابستگی به برق و انرژی </a:t>
            </a:r>
            <a:r>
              <a:rPr lang="fa-IR" sz="2000" dirty="0" smtClean="0">
                <a:cs typeface="B Koodak" panose="00000700000000000000" pitchFamily="2" charset="-78"/>
              </a:rPr>
              <a:t>:اکثر </a:t>
            </a:r>
            <a:r>
              <a:rPr lang="fa-IR" sz="2000" dirty="0" err="1">
                <a:cs typeface="B Koodak" panose="00000700000000000000" pitchFamily="2" charset="-78"/>
              </a:rPr>
              <a:t>قفل‌های</a:t>
            </a:r>
            <a:r>
              <a:rPr lang="fa-IR" sz="2000" dirty="0">
                <a:cs typeface="B Koodak" panose="00000700000000000000" pitchFamily="2" charset="-78"/>
              </a:rPr>
              <a:t> هوشمند، نیاز به تغذیه از برق یا </a:t>
            </a:r>
            <a:r>
              <a:rPr lang="fa-IR" sz="2000" dirty="0" err="1">
                <a:cs typeface="B Koodak" panose="00000700000000000000" pitchFamily="2" charset="-78"/>
              </a:rPr>
              <a:t>باطری</a:t>
            </a:r>
            <a:r>
              <a:rPr lang="fa-IR" sz="2000" dirty="0">
                <a:cs typeface="B Koodak" panose="00000700000000000000" pitchFamily="2" charset="-78"/>
              </a:rPr>
              <a:t> دارند. </a:t>
            </a:r>
            <a:r>
              <a:rPr lang="fa-IR" sz="2000" dirty="0" err="1">
                <a:cs typeface="B Koodak" panose="00000700000000000000" pitchFamily="2" charset="-78"/>
              </a:rPr>
              <a:t>درنتیجه</a:t>
            </a:r>
            <a:r>
              <a:rPr lang="fa-IR" sz="2000" dirty="0">
                <a:cs typeface="B Koodak" panose="00000700000000000000" pitchFamily="2" charset="-78"/>
              </a:rPr>
              <a:t>، در صورت قطع برق یا خرابی </a:t>
            </a:r>
            <a:r>
              <a:rPr lang="fa-IR" sz="2000" dirty="0" err="1">
                <a:cs typeface="B Koodak" panose="00000700000000000000" pitchFamily="2" charset="-78"/>
              </a:rPr>
              <a:t>باطری</a:t>
            </a:r>
            <a:r>
              <a:rPr lang="fa-IR" sz="2000" dirty="0">
                <a:cs typeface="B Koodak" panose="00000700000000000000" pitchFamily="2" charset="-78"/>
              </a:rPr>
              <a:t> ممکن است دسترسی به قفل محدود شود</a:t>
            </a:r>
            <a:r>
              <a:rPr lang="fa-IR" sz="2000" dirty="0" smtClean="0">
                <a:cs typeface="B Koodak" panose="00000700000000000000" pitchFamily="2" charset="-78"/>
              </a:rPr>
              <a:t>.</a:t>
            </a:r>
          </a:p>
          <a:p>
            <a:pPr marL="0" indent="0" algn="r" rtl="1">
              <a:buNone/>
            </a:pPr>
            <a:r>
              <a:rPr lang="fa-IR" sz="2000" dirty="0" smtClean="0">
                <a:cs typeface="B Koodak" panose="00000700000000000000" pitchFamily="2" charset="-78"/>
              </a:rPr>
              <a:t>2-امکان عدم </a:t>
            </a:r>
            <a:r>
              <a:rPr lang="fa-IR" sz="2000" dirty="0">
                <a:cs typeface="B Koodak" panose="00000700000000000000" pitchFamily="2" charset="-78"/>
              </a:rPr>
              <a:t>عملکرد صحیح </a:t>
            </a:r>
            <a:r>
              <a:rPr lang="fa-IR" sz="2000" dirty="0" smtClean="0">
                <a:cs typeface="B Koodak" panose="00000700000000000000" pitchFamily="2" charset="-78"/>
              </a:rPr>
              <a:t>قفل </a:t>
            </a:r>
            <a:r>
              <a:rPr lang="fa-IR" sz="2000" dirty="0">
                <a:cs typeface="B Koodak" panose="00000700000000000000" pitchFamily="2" charset="-78"/>
              </a:rPr>
              <a:t>هوشمند در شرایط </a:t>
            </a:r>
            <a:r>
              <a:rPr lang="fa-IR" sz="2000" dirty="0" err="1">
                <a:cs typeface="B Koodak" panose="00000700000000000000" pitchFamily="2" charset="-78"/>
              </a:rPr>
              <a:t>آب‌وهوایی</a:t>
            </a:r>
            <a:r>
              <a:rPr lang="fa-IR" sz="2000" dirty="0">
                <a:cs typeface="B Koodak" panose="00000700000000000000" pitchFamily="2" charset="-78"/>
              </a:rPr>
              <a:t> خاص </a:t>
            </a:r>
            <a:r>
              <a:rPr lang="fa-IR" sz="2000" dirty="0" smtClean="0">
                <a:cs typeface="B Koodak" panose="00000700000000000000" pitchFamily="2" charset="-78"/>
              </a:rPr>
              <a:t>: برخورد </a:t>
            </a:r>
            <a:r>
              <a:rPr lang="fa-IR" sz="2000" dirty="0">
                <a:cs typeface="B Koodak" panose="00000700000000000000" pitchFamily="2" charset="-78"/>
              </a:rPr>
              <a:t>با آب، یخ و گرما نیز </a:t>
            </a:r>
            <a:r>
              <a:rPr lang="fa-IR" sz="2000" dirty="0" err="1">
                <a:cs typeface="B Koodak" panose="00000700000000000000" pitchFamily="2" charset="-78"/>
              </a:rPr>
              <a:t>می‌تواند</a:t>
            </a:r>
            <a:r>
              <a:rPr lang="fa-IR" sz="2000" dirty="0">
                <a:cs typeface="B Koodak" panose="00000700000000000000" pitchFamily="2" charset="-78"/>
              </a:rPr>
              <a:t> یکی دیگر از معایب این محصولات باشد</a:t>
            </a:r>
            <a:r>
              <a:rPr lang="fa-IR" sz="2000" dirty="0" smtClean="0">
                <a:cs typeface="B Koodak" panose="00000700000000000000" pitchFamily="2" charset="-78"/>
              </a:rPr>
              <a:t>.</a:t>
            </a:r>
          </a:p>
          <a:p>
            <a:pPr marL="0" indent="0" algn="r" rtl="1">
              <a:buNone/>
            </a:pPr>
            <a:r>
              <a:rPr lang="fa-IR" sz="2000" b="1" dirty="0" smtClean="0">
                <a:cs typeface="B Koodak" panose="00000700000000000000" pitchFamily="2" charset="-78"/>
              </a:rPr>
              <a:t>3-هک </a:t>
            </a:r>
            <a:r>
              <a:rPr lang="fa-IR" sz="2000" b="1" dirty="0">
                <a:cs typeface="B Koodak" panose="00000700000000000000" pitchFamily="2" charset="-78"/>
              </a:rPr>
              <a:t>شدن قفل </a:t>
            </a:r>
            <a:r>
              <a:rPr lang="fa-IR" sz="2000" b="1" dirty="0" smtClean="0">
                <a:cs typeface="B Koodak" panose="00000700000000000000" pitchFamily="2" charset="-78"/>
              </a:rPr>
              <a:t>دیجیتال : </a:t>
            </a:r>
            <a:r>
              <a:rPr lang="fa-IR" sz="2000" dirty="0" smtClean="0">
                <a:cs typeface="B Koodak" panose="00000700000000000000" pitchFamily="2" charset="-78"/>
              </a:rPr>
              <a:t>درحالی </a:t>
            </a:r>
            <a:r>
              <a:rPr lang="fa-IR" sz="2000" dirty="0">
                <a:cs typeface="B Koodak" panose="00000700000000000000" pitchFamily="2" charset="-78"/>
              </a:rPr>
              <a:t>که </a:t>
            </a:r>
            <a:r>
              <a:rPr lang="fa-IR" sz="2000" dirty="0" smtClean="0">
                <a:cs typeface="B Koodak" panose="00000700000000000000" pitchFamily="2" charset="-78"/>
              </a:rPr>
              <a:t>این قفل امنیت </a:t>
            </a:r>
            <a:r>
              <a:rPr lang="fa-IR" sz="2000" dirty="0">
                <a:cs typeface="B Koodak" panose="00000700000000000000" pitchFamily="2" charset="-78"/>
              </a:rPr>
              <a:t>بسیار </a:t>
            </a:r>
            <a:r>
              <a:rPr lang="fa-IR" sz="2000" dirty="0" smtClean="0">
                <a:cs typeface="B Koodak" panose="00000700000000000000" pitchFamily="2" charset="-78"/>
              </a:rPr>
              <a:t>بالایی دارد و </a:t>
            </a:r>
            <a:r>
              <a:rPr lang="fa-IR" sz="2000" dirty="0">
                <a:cs typeface="B Koodak" panose="00000700000000000000" pitchFamily="2" charset="-78"/>
              </a:rPr>
              <a:t>تمهیدات سرقت کاهش می یابد، بازهم امکان هک شدن وجود دارد و هکر ها همواره در تلاش هستند تا برای این مشکل راه </a:t>
            </a:r>
            <a:r>
              <a:rPr lang="fa-IR" sz="2000" dirty="0" err="1">
                <a:cs typeface="B Koodak" panose="00000700000000000000" pitchFamily="2" charset="-78"/>
              </a:rPr>
              <a:t>حلی</a:t>
            </a:r>
            <a:r>
              <a:rPr lang="fa-IR" sz="2000" dirty="0">
                <a:cs typeface="B Koodak" panose="00000700000000000000" pitchFamily="2" charset="-78"/>
              </a:rPr>
              <a:t> پیدا کنند و بتوانند به سیستم این دستگاه ها دسترسی پیدا کنند. این مورد یکی از اصلی ترین معایب قفل هوشمند به شمار می رود</a:t>
            </a:r>
            <a:r>
              <a:rPr lang="fa-IR" sz="2000" dirty="0" smtClean="0">
                <a:cs typeface="B Koodak" panose="00000700000000000000" pitchFamily="2" charset="-78"/>
              </a:rPr>
              <a:t>.</a:t>
            </a:r>
            <a:endParaRPr lang="fa-IR" sz="2000" dirty="0">
              <a:cs typeface="B Koodak" panose="00000700000000000000" pitchFamily="2" charset="-78"/>
            </a:endParaRPr>
          </a:p>
          <a:p>
            <a:pPr marL="0" indent="0" algn="r" rtl="1">
              <a:buNone/>
            </a:pPr>
            <a:endParaRPr lang="en-US" sz="2000" dirty="0">
              <a:cs typeface="B Koodak" panose="00000700000000000000" pitchFamily="2" charset="-78"/>
            </a:endParaRPr>
          </a:p>
        </p:txBody>
      </p:sp>
    </p:spTree>
    <p:extLst>
      <p:ext uri="{BB962C8B-B14F-4D97-AF65-F5344CB8AC3E}">
        <p14:creationId xmlns:p14="http://schemas.microsoft.com/office/powerpoint/2010/main" val="199222174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 y="2142067"/>
            <a:ext cx="12192000" cy="3649133"/>
          </a:xfrm>
        </p:spPr>
        <p:txBody>
          <a:bodyPr>
            <a:normAutofit/>
          </a:bodyPr>
          <a:lstStyle/>
          <a:p>
            <a:pPr marL="0" indent="0" algn="ctr">
              <a:buNone/>
            </a:pPr>
            <a:r>
              <a:rPr lang="fa-IR" sz="8000" b="1" i="1" u="sng" dirty="0" smtClean="0">
                <a:solidFill>
                  <a:schemeClr val="bg1"/>
                </a:solidFill>
                <a:cs typeface="B Koodak" panose="00000700000000000000" pitchFamily="2" charset="-78"/>
              </a:rPr>
              <a:t>با تشکر از توجه شما استاد گرامی</a:t>
            </a:r>
            <a:endParaRPr lang="en-US" sz="8000" b="1" i="1" u="sng" dirty="0">
              <a:solidFill>
                <a:schemeClr val="bg1"/>
              </a:solidFill>
              <a:cs typeface="B Koodak" panose="00000700000000000000" pitchFamily="2" charset="-78"/>
            </a:endParaRPr>
          </a:p>
        </p:txBody>
      </p:sp>
    </p:spTree>
    <p:extLst>
      <p:ext uri="{BB962C8B-B14F-4D97-AF65-F5344CB8AC3E}">
        <p14:creationId xmlns:p14="http://schemas.microsoft.com/office/powerpoint/2010/main" val="16325654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7200" dirty="0" smtClean="0">
                <a:cs typeface="B Koodak" panose="00000700000000000000" pitchFamily="2" charset="-78"/>
              </a:rPr>
              <a:t>موضوعات</a:t>
            </a:r>
            <a:endParaRPr lang="en-US" sz="7200" dirty="0">
              <a:cs typeface="B Koodak" panose="00000700000000000000" pitchFamily="2" charset="-78"/>
            </a:endParaRPr>
          </a:p>
        </p:txBody>
      </p:sp>
      <p:sp>
        <p:nvSpPr>
          <p:cNvPr id="3" name="Content Placeholder 2"/>
          <p:cNvSpPr>
            <a:spLocks noGrp="1"/>
          </p:cNvSpPr>
          <p:nvPr>
            <p:ph idx="1"/>
          </p:nvPr>
        </p:nvSpPr>
        <p:spPr>
          <a:xfrm>
            <a:off x="685801" y="2651518"/>
            <a:ext cx="10131425" cy="3649133"/>
          </a:xfrm>
        </p:spPr>
        <p:txBody>
          <a:bodyPr>
            <a:normAutofit/>
          </a:bodyPr>
          <a:lstStyle/>
          <a:p>
            <a:pPr marL="0" indent="0" algn="r" rtl="1">
              <a:buNone/>
            </a:pPr>
            <a:r>
              <a:rPr lang="fa-IR" sz="2400" dirty="0" smtClean="0">
                <a:cs typeface="B Koodak" panose="00000700000000000000" pitchFamily="2" charset="-78"/>
              </a:rPr>
              <a:t>1-توضیحاتی </a:t>
            </a:r>
            <a:r>
              <a:rPr lang="fa-IR" sz="2400" dirty="0" err="1">
                <a:cs typeface="B Koodak" panose="00000700000000000000" pitchFamily="2" charset="-78"/>
              </a:rPr>
              <a:t>راجب</a:t>
            </a:r>
            <a:r>
              <a:rPr lang="fa-IR" sz="2400" dirty="0">
                <a:cs typeface="B Koodak" panose="00000700000000000000" pitchFamily="2" charset="-78"/>
              </a:rPr>
              <a:t> قفل هوشمند</a:t>
            </a:r>
            <a:endParaRPr lang="fa-IR" sz="2400" dirty="0" smtClean="0">
              <a:cs typeface="B Koodak" panose="00000700000000000000" pitchFamily="2" charset="-78"/>
            </a:endParaRPr>
          </a:p>
          <a:p>
            <a:pPr marL="0" indent="0" algn="r" rtl="1">
              <a:buNone/>
            </a:pPr>
            <a:r>
              <a:rPr lang="fa-IR" sz="2400" dirty="0">
                <a:cs typeface="B Koodak" panose="00000700000000000000" pitchFamily="2" charset="-78"/>
              </a:rPr>
              <a:t>2-</a:t>
            </a:r>
            <a:r>
              <a:rPr lang="fa-IR" sz="2400" b="1" dirty="0">
                <a:cs typeface="B Koodak" panose="00000700000000000000" pitchFamily="2" charset="-78"/>
              </a:rPr>
              <a:t>تکنولوژی‌های مهم در </a:t>
            </a:r>
            <a:r>
              <a:rPr lang="fa-IR" sz="2400" b="1" dirty="0" err="1">
                <a:cs typeface="B Koodak" panose="00000700000000000000" pitchFamily="2" charset="-78"/>
              </a:rPr>
              <a:t>قفل‌های</a:t>
            </a:r>
            <a:r>
              <a:rPr lang="fa-IR" sz="2400" b="1" dirty="0">
                <a:cs typeface="B Koodak" panose="00000700000000000000" pitchFamily="2" charset="-78"/>
              </a:rPr>
              <a:t> درب </a:t>
            </a:r>
            <a:r>
              <a:rPr lang="fa-IR" sz="2400" b="1" dirty="0" smtClean="0">
                <a:cs typeface="B Koodak" panose="00000700000000000000" pitchFamily="2" charset="-78"/>
              </a:rPr>
              <a:t>هوشمند</a:t>
            </a:r>
          </a:p>
          <a:p>
            <a:pPr marL="0" indent="0" algn="r" rtl="1">
              <a:buNone/>
            </a:pPr>
            <a:r>
              <a:rPr lang="fa-IR" sz="2400" b="1" dirty="0" smtClean="0">
                <a:cs typeface="B Koodak" panose="00000700000000000000" pitchFamily="2" charset="-78"/>
              </a:rPr>
              <a:t>3-معرفی قفل دیجیتال برند یال مدل </a:t>
            </a:r>
            <a:r>
              <a:rPr lang="en-US" sz="2400" b="1" dirty="0" smtClean="0">
                <a:cs typeface="B Koodak" panose="00000700000000000000" pitchFamily="2" charset="-78"/>
              </a:rPr>
              <a:t>VULCAN-FR</a:t>
            </a:r>
            <a:endParaRPr lang="fa-IR" sz="2400" b="1" dirty="0" smtClean="0">
              <a:cs typeface="B Koodak" panose="00000700000000000000" pitchFamily="2" charset="-78"/>
            </a:endParaRPr>
          </a:p>
          <a:p>
            <a:pPr marL="0" indent="0" algn="r" rtl="1">
              <a:buNone/>
            </a:pPr>
            <a:r>
              <a:rPr lang="fa-IR" sz="2400" b="1" dirty="0" smtClean="0">
                <a:cs typeface="B Koodak" panose="00000700000000000000" pitchFamily="2" charset="-78"/>
              </a:rPr>
              <a:t>4-راه </a:t>
            </a:r>
            <a:r>
              <a:rPr lang="fa-IR" sz="2400" b="1" dirty="0">
                <a:cs typeface="B Koodak" panose="00000700000000000000" pitchFamily="2" charset="-78"/>
              </a:rPr>
              <a:t>های باز کردن قفل دیجیتال برند یال مدل </a:t>
            </a:r>
            <a:r>
              <a:rPr lang="en-US" sz="2400" b="1" dirty="0" smtClean="0">
                <a:cs typeface="B Koodak" panose="00000700000000000000" pitchFamily="2" charset="-78"/>
              </a:rPr>
              <a:t>VULCAN-FR</a:t>
            </a:r>
            <a:endParaRPr lang="fa-IR" sz="2400" b="1" dirty="0" smtClean="0">
              <a:cs typeface="B Koodak" panose="00000700000000000000" pitchFamily="2" charset="-78"/>
            </a:endParaRPr>
          </a:p>
          <a:p>
            <a:pPr marL="0" indent="0" algn="r" rtl="1">
              <a:buNone/>
            </a:pPr>
            <a:r>
              <a:rPr lang="fa-IR" sz="2400" b="1" dirty="0" smtClean="0">
                <a:cs typeface="B Koodak" panose="00000700000000000000" pitchFamily="2" charset="-78"/>
              </a:rPr>
              <a:t>5-ویژگی های </a:t>
            </a:r>
            <a:r>
              <a:rPr lang="fa-IR" sz="2400" b="1" dirty="0">
                <a:cs typeface="B Koodak" panose="00000700000000000000" pitchFamily="2" charset="-78"/>
              </a:rPr>
              <a:t>قفل دیجیتال برند یال مدل </a:t>
            </a:r>
            <a:r>
              <a:rPr lang="en-US" sz="2400" b="1" dirty="0" smtClean="0">
                <a:cs typeface="B Koodak" panose="00000700000000000000" pitchFamily="2" charset="-78"/>
              </a:rPr>
              <a:t>VULCAN-FR</a:t>
            </a:r>
            <a:endParaRPr lang="fa-IR" sz="2400" b="1" dirty="0" smtClean="0">
              <a:cs typeface="B Koodak" panose="00000700000000000000" pitchFamily="2" charset="-78"/>
            </a:endParaRPr>
          </a:p>
          <a:p>
            <a:pPr marL="0" indent="0" algn="r" rtl="1">
              <a:buNone/>
            </a:pPr>
            <a:r>
              <a:rPr lang="fa-IR" sz="2400" b="1" dirty="0" smtClean="0">
                <a:cs typeface="B Koodak" panose="00000700000000000000" pitchFamily="2" charset="-78"/>
              </a:rPr>
              <a:t>6-جدول </a:t>
            </a:r>
            <a:r>
              <a:rPr lang="en-US" sz="2400" b="1" dirty="0" smtClean="0">
                <a:cs typeface="B Koodak" panose="00000700000000000000" pitchFamily="2" charset="-78"/>
              </a:rPr>
              <a:t>percept – action</a:t>
            </a:r>
            <a:r>
              <a:rPr lang="fa-IR" sz="2400" b="1" dirty="0" smtClean="0">
                <a:cs typeface="B Koodak" panose="00000700000000000000" pitchFamily="2" charset="-78"/>
              </a:rPr>
              <a:t> قفل هوشمند یال</a:t>
            </a:r>
          </a:p>
          <a:p>
            <a:pPr marL="0" indent="0" algn="r" rtl="1">
              <a:buNone/>
            </a:pPr>
            <a:r>
              <a:rPr lang="fa-IR" sz="2400" b="1" dirty="0" smtClean="0">
                <a:cs typeface="B Koodak" panose="00000700000000000000" pitchFamily="2" charset="-78"/>
              </a:rPr>
              <a:t>7-معایب این قفل هوشمند</a:t>
            </a:r>
            <a:endParaRPr lang="fa-IR" sz="2400" b="1" dirty="0">
              <a:cs typeface="B Koodak" panose="00000700000000000000" pitchFamily="2" charset="-78"/>
            </a:endParaRPr>
          </a:p>
          <a:p>
            <a:pPr marL="0" indent="0" algn="r" rtl="1">
              <a:buNone/>
            </a:pPr>
            <a:endParaRPr lang="fa-IR" sz="2400" b="1" dirty="0" smtClean="0">
              <a:cs typeface="B Koodak" panose="00000700000000000000" pitchFamily="2" charset="-78"/>
            </a:endParaRPr>
          </a:p>
          <a:p>
            <a:pPr marL="0" indent="0" algn="r" rtl="1">
              <a:buNone/>
            </a:pPr>
            <a:endParaRPr lang="fa-IR" sz="2400" dirty="0" smtClean="0">
              <a:cs typeface="B Koodak" panose="00000700000000000000" pitchFamily="2" charset="-78"/>
            </a:endParaRPr>
          </a:p>
        </p:txBody>
      </p:sp>
    </p:spTree>
    <p:extLst>
      <p:ext uri="{BB962C8B-B14F-4D97-AF65-F5344CB8AC3E}">
        <p14:creationId xmlns:p14="http://schemas.microsoft.com/office/powerpoint/2010/main" val="39109816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82880"/>
            <a:ext cx="11900262" cy="1456267"/>
          </a:xfrm>
        </p:spPr>
        <p:txBody>
          <a:bodyPr>
            <a:normAutofit/>
          </a:bodyPr>
          <a:lstStyle/>
          <a:p>
            <a:pPr algn="ctr" rtl="1"/>
            <a:r>
              <a:rPr lang="fa-IR" sz="5000" dirty="0" smtClean="0">
                <a:cs typeface="B Koodak" panose="00000700000000000000" pitchFamily="2" charset="-78"/>
              </a:rPr>
              <a:t>1-توضیحاتی </a:t>
            </a:r>
            <a:r>
              <a:rPr lang="fa-IR" sz="5000" dirty="0" err="1" smtClean="0">
                <a:cs typeface="B Koodak" panose="00000700000000000000" pitchFamily="2" charset="-78"/>
              </a:rPr>
              <a:t>راجب</a:t>
            </a:r>
            <a:r>
              <a:rPr lang="fa-IR" sz="5000" dirty="0" smtClean="0">
                <a:cs typeface="B Koodak" panose="00000700000000000000" pitchFamily="2" charset="-78"/>
              </a:rPr>
              <a:t> قفل هوشمند</a:t>
            </a:r>
            <a:endParaRPr lang="en-US" sz="5000" dirty="0">
              <a:cs typeface="B Koodak" panose="00000700000000000000" pitchFamily="2" charset="-78"/>
            </a:endParaRPr>
          </a:p>
        </p:txBody>
      </p:sp>
      <p:sp>
        <p:nvSpPr>
          <p:cNvPr id="3" name="Content Placeholder 2"/>
          <p:cNvSpPr>
            <a:spLocks noGrp="1"/>
          </p:cNvSpPr>
          <p:nvPr>
            <p:ph idx="1"/>
          </p:nvPr>
        </p:nvSpPr>
        <p:spPr>
          <a:xfrm>
            <a:off x="130629" y="1828800"/>
            <a:ext cx="11900262" cy="4781006"/>
          </a:xfrm>
        </p:spPr>
        <p:txBody>
          <a:bodyPr>
            <a:normAutofit/>
          </a:bodyPr>
          <a:lstStyle/>
          <a:p>
            <a:pPr marL="0" indent="0" algn="r" rtl="1" fontAlgn="base">
              <a:buNone/>
            </a:pPr>
            <a:r>
              <a:rPr lang="fa-IR" sz="2000" dirty="0">
                <a:cs typeface="B Koodak" panose="00000700000000000000" pitchFamily="2" charset="-78"/>
              </a:rPr>
              <a:t>ساختمانهای نوین، هر روزه مدرن تر و هوشمند تر میشوند و به جزئیات بیشتری در آنها توجه میشود. قفل های هوشمند امروزه بیشتر از گذشته مورد توجه قرار گرفته </a:t>
            </a:r>
            <a:r>
              <a:rPr lang="fa-IR" sz="2000" dirty="0" err="1">
                <a:cs typeface="B Koodak" panose="00000700000000000000" pitchFamily="2" charset="-78"/>
              </a:rPr>
              <a:t>اند</a:t>
            </a:r>
            <a:r>
              <a:rPr lang="fa-IR" sz="2000" dirty="0">
                <a:cs typeface="B Koodak" panose="00000700000000000000" pitchFamily="2" charset="-78"/>
              </a:rPr>
              <a:t> و این موضوع اصلا عجیب نیست زیرا امکانات و مزایایی که قفل های </a:t>
            </a:r>
            <a:r>
              <a:rPr lang="fa-IR" sz="2000" dirty="0" smtClean="0">
                <a:cs typeface="B Koodak" panose="00000700000000000000" pitchFamily="2" charset="-78"/>
              </a:rPr>
              <a:t>دیجیتال </a:t>
            </a:r>
            <a:r>
              <a:rPr lang="fa-IR" sz="2000" dirty="0">
                <a:cs typeface="B Koodak" panose="00000700000000000000" pitchFamily="2" charset="-78"/>
              </a:rPr>
              <a:t>هوشمند به کاربران فضاهای ساختمانی داده </a:t>
            </a:r>
            <a:r>
              <a:rPr lang="fa-IR" sz="2000" dirty="0" err="1">
                <a:cs typeface="B Koodak" panose="00000700000000000000" pitchFamily="2" charset="-78"/>
              </a:rPr>
              <a:t>اند</a:t>
            </a:r>
            <a:r>
              <a:rPr lang="fa-IR" sz="2000" dirty="0">
                <a:cs typeface="B Koodak" panose="00000700000000000000" pitchFamily="2" charset="-78"/>
              </a:rPr>
              <a:t> به هیچ وجه قابل چشم پوشی نیستند.</a:t>
            </a:r>
          </a:p>
          <a:p>
            <a:pPr marL="0" indent="0" algn="r" rtl="1" fontAlgn="base">
              <a:buNone/>
            </a:pPr>
            <a:r>
              <a:rPr lang="fa-IR" sz="2000" dirty="0">
                <a:cs typeface="B Koodak" panose="00000700000000000000" pitchFamily="2" charset="-78"/>
              </a:rPr>
              <a:t>قفل الکترونیکی دیجیتال، تجهیزی مدرن است که برای یک ساختمان، مدرنیته، ایمنی بیشتر، آسایش و زیبایی را به طور همزمان به ارمغان می آورد. </a:t>
            </a:r>
            <a:r>
              <a:rPr lang="fa-IR" sz="2000" dirty="0" err="1">
                <a:cs typeface="B Koodak" panose="00000700000000000000" pitchFamily="2" charset="-78"/>
              </a:rPr>
              <a:t>مهترین</a:t>
            </a:r>
            <a:r>
              <a:rPr lang="fa-IR" sz="2000" dirty="0">
                <a:cs typeface="B Koodak" panose="00000700000000000000" pitchFamily="2" charset="-78"/>
              </a:rPr>
              <a:t> ویژگی قفل های هوشمند دیجیتال عدم نیاز آنها به کلیدهای فیزیکی سنتی برای باز کردن درها است. کلیدهای فیزیکی همیشه مشکلات و نواقصی داشته </a:t>
            </a:r>
            <a:r>
              <a:rPr lang="fa-IR" sz="2000" dirty="0" err="1">
                <a:cs typeface="B Koodak" panose="00000700000000000000" pitchFamily="2" charset="-78"/>
              </a:rPr>
              <a:t>اند</a:t>
            </a:r>
            <a:r>
              <a:rPr lang="fa-IR" sz="2000" dirty="0">
                <a:cs typeface="B Koodak" panose="00000700000000000000" pitchFamily="2" charset="-78"/>
              </a:rPr>
              <a:t> از جمله خطرات امنیتی ناشی از کپی شدن، سرقت و یا حتی فراموش شدن و گم شدن.</a:t>
            </a:r>
          </a:p>
          <a:p>
            <a:pPr marL="0" indent="0" algn="r" rtl="1" fontAlgn="base">
              <a:buNone/>
            </a:pPr>
            <a:r>
              <a:rPr lang="fa-IR" sz="2000" dirty="0">
                <a:cs typeface="B Koodak" panose="00000700000000000000" pitchFamily="2" charset="-78"/>
              </a:rPr>
              <a:t>قفل های هوشمند معمولا با یک یا چند روش ترکیبی ایمن، باز می شوند. این </a:t>
            </a:r>
            <a:r>
              <a:rPr lang="fa-IR" sz="2000" dirty="0" smtClean="0">
                <a:cs typeface="B Koodak" panose="00000700000000000000" pitchFamily="2" charset="-78"/>
              </a:rPr>
              <a:t>قفل‌ ها </a:t>
            </a:r>
            <a:r>
              <a:rPr lang="fa-IR" sz="2000" dirty="0">
                <a:cs typeface="B Koodak" panose="00000700000000000000" pitchFamily="2" charset="-78"/>
              </a:rPr>
              <a:t>ممکن است از طریق تلفن هوشمند یا کارت های الکترونیکی، ورود کد رمز و یا الگوهای رمزی و یا با استفاده از سیستم های احراز هویت کاربران مجاز دستور باز شدن را صادر کنند. روشهای احراز هویت کاربران مجاز بطور مثال از طریق شناسایی اثر انگشت کاربر اتفاق می افتد. تشخیص چهره و شناسایی قرنیه چشم هم از جدیدترین روشهای احراز هویت است. به اینها میتوانید </a:t>
            </a:r>
            <a:r>
              <a:rPr lang="fa-IR" sz="2000" dirty="0" err="1" smtClean="0">
                <a:cs typeface="B Koodak" panose="00000700000000000000" pitchFamily="2" charset="-78"/>
              </a:rPr>
              <a:t>سنسور</a:t>
            </a:r>
            <a:r>
              <a:rPr lang="fa-IR" sz="2000" dirty="0" smtClean="0">
                <a:cs typeface="B Koodak" panose="00000700000000000000" pitchFamily="2" charset="-78"/>
              </a:rPr>
              <a:t> های </a:t>
            </a:r>
            <a:r>
              <a:rPr lang="fa-IR" sz="2000" dirty="0">
                <a:cs typeface="B Koodak" panose="00000700000000000000" pitchFamily="2" charset="-78"/>
              </a:rPr>
              <a:t>تشخیص کف دست و سایر روشهای خاص و عجیب را نیز اضافه کنید.</a:t>
            </a:r>
          </a:p>
          <a:p>
            <a:pPr marL="0" indent="0" algn="r" rtl="1">
              <a:buNone/>
            </a:pPr>
            <a:endParaRPr lang="en-US" sz="2000" dirty="0">
              <a:cs typeface="B Koodak" panose="00000700000000000000" pitchFamily="2" charset="-78"/>
            </a:endParaRPr>
          </a:p>
        </p:txBody>
      </p:sp>
    </p:spTree>
    <p:extLst>
      <p:ext uri="{BB962C8B-B14F-4D97-AF65-F5344CB8AC3E}">
        <p14:creationId xmlns:p14="http://schemas.microsoft.com/office/powerpoint/2010/main" val="39997512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0"/>
            <a:ext cx="11887200" cy="1456267"/>
          </a:xfrm>
        </p:spPr>
        <p:txBody>
          <a:bodyPr>
            <a:noAutofit/>
          </a:bodyPr>
          <a:lstStyle/>
          <a:p>
            <a:pPr algn="ctr"/>
            <a:r>
              <a:rPr lang="fa-IR" sz="5000" dirty="0" smtClean="0">
                <a:cs typeface="B Koodak" panose="00000700000000000000" pitchFamily="2" charset="-78"/>
              </a:rPr>
              <a:t>2-</a:t>
            </a:r>
            <a:r>
              <a:rPr lang="fa-IR" sz="5000" b="1" dirty="0">
                <a:cs typeface="B Koodak" panose="00000700000000000000" pitchFamily="2" charset="-78"/>
              </a:rPr>
              <a:t>تکنولوژی‌های مهم در </a:t>
            </a:r>
            <a:r>
              <a:rPr lang="fa-IR" sz="5000" b="1" dirty="0" err="1">
                <a:cs typeface="B Koodak" panose="00000700000000000000" pitchFamily="2" charset="-78"/>
              </a:rPr>
              <a:t>قفل‌های</a:t>
            </a:r>
            <a:r>
              <a:rPr lang="fa-IR" sz="5000" b="1" dirty="0">
                <a:cs typeface="B Koodak" panose="00000700000000000000" pitchFamily="2" charset="-78"/>
              </a:rPr>
              <a:t> درب </a:t>
            </a:r>
            <a:r>
              <a:rPr lang="fa-IR" sz="5000" b="1" dirty="0" smtClean="0">
                <a:cs typeface="B Koodak" panose="00000700000000000000" pitchFamily="2" charset="-78"/>
              </a:rPr>
              <a:t>هوشمند</a:t>
            </a:r>
            <a:endParaRPr lang="en-US" sz="5000" dirty="0">
              <a:cs typeface="B Koodak" panose="00000700000000000000" pitchFamily="2" charset="-78"/>
            </a:endParaRPr>
          </a:p>
        </p:txBody>
      </p:sp>
      <p:sp>
        <p:nvSpPr>
          <p:cNvPr id="3" name="Content Placeholder 2"/>
          <p:cNvSpPr>
            <a:spLocks noGrp="1"/>
          </p:cNvSpPr>
          <p:nvPr>
            <p:ph idx="1"/>
          </p:nvPr>
        </p:nvSpPr>
        <p:spPr>
          <a:xfrm>
            <a:off x="130629" y="1456268"/>
            <a:ext cx="11887200" cy="5284166"/>
          </a:xfrm>
        </p:spPr>
        <p:txBody>
          <a:bodyPr>
            <a:noAutofit/>
          </a:bodyPr>
          <a:lstStyle/>
          <a:p>
            <a:pPr marL="0" indent="0" algn="r" rtl="1">
              <a:buNone/>
            </a:pPr>
            <a:r>
              <a:rPr lang="fa-IR" sz="2000" dirty="0" err="1">
                <a:cs typeface="B Koodak" panose="00000700000000000000" pitchFamily="2" charset="-78"/>
              </a:rPr>
              <a:t>تکنولوژی‌های</a:t>
            </a:r>
            <a:r>
              <a:rPr lang="fa-IR" sz="2000" dirty="0">
                <a:cs typeface="B Koodak" panose="00000700000000000000" pitchFamily="2" charset="-78"/>
              </a:rPr>
              <a:t> مهمی که در </a:t>
            </a:r>
            <a:r>
              <a:rPr lang="fa-IR" sz="2000" dirty="0" err="1">
                <a:cs typeface="B Koodak" panose="00000700000000000000" pitchFamily="2" charset="-78"/>
              </a:rPr>
              <a:t>قفل‌های</a:t>
            </a:r>
            <a:r>
              <a:rPr lang="fa-IR" sz="2000" dirty="0">
                <a:cs typeface="B Koodak" panose="00000700000000000000" pitchFamily="2" charset="-78"/>
              </a:rPr>
              <a:t> درب هوشمند استفاده </a:t>
            </a:r>
            <a:r>
              <a:rPr lang="fa-IR" sz="2000" dirty="0" err="1">
                <a:cs typeface="B Koodak" panose="00000700000000000000" pitchFamily="2" charset="-78"/>
              </a:rPr>
              <a:t>می‌شوند</a:t>
            </a:r>
            <a:r>
              <a:rPr lang="fa-IR" sz="2000" dirty="0">
                <a:cs typeface="B Koodak" panose="00000700000000000000" pitchFamily="2" charset="-78"/>
              </a:rPr>
              <a:t> </a:t>
            </a:r>
            <a:r>
              <a:rPr lang="fa-IR" sz="2000" dirty="0" err="1">
                <a:cs typeface="B Koodak" panose="00000700000000000000" pitchFamily="2" charset="-78"/>
              </a:rPr>
              <a:t>عبارت‌اند</a:t>
            </a:r>
            <a:r>
              <a:rPr lang="fa-IR" sz="2000" dirty="0">
                <a:cs typeface="B Koodak" panose="00000700000000000000" pitchFamily="2" charset="-78"/>
              </a:rPr>
              <a:t> از:</a:t>
            </a:r>
          </a:p>
          <a:p>
            <a:pPr marL="0" indent="0" algn="r" rtl="1">
              <a:buNone/>
            </a:pPr>
            <a:r>
              <a:rPr lang="fa-IR" sz="2000" dirty="0" smtClean="0">
                <a:cs typeface="B Koodak" panose="00000700000000000000" pitchFamily="2" charset="-78"/>
              </a:rPr>
              <a:t>1-قفل‌های </a:t>
            </a:r>
            <a:r>
              <a:rPr lang="fa-IR" sz="2000" dirty="0" err="1">
                <a:cs typeface="B Koodak" panose="00000700000000000000" pitchFamily="2" charset="-78"/>
              </a:rPr>
              <a:t>بیومتریک</a:t>
            </a:r>
            <a:r>
              <a:rPr lang="fa-IR" sz="2000" dirty="0">
                <a:cs typeface="B Koodak" panose="00000700000000000000" pitchFamily="2" charset="-78"/>
              </a:rPr>
              <a:t>: این </a:t>
            </a:r>
            <a:r>
              <a:rPr lang="fa-IR" sz="2000" dirty="0" err="1">
                <a:cs typeface="B Koodak" panose="00000700000000000000" pitchFamily="2" charset="-78"/>
              </a:rPr>
              <a:t>قفل‌ها</a:t>
            </a:r>
            <a:r>
              <a:rPr lang="fa-IR" sz="2000" dirty="0">
                <a:cs typeface="B Koodak" panose="00000700000000000000" pitchFamily="2" charset="-78"/>
              </a:rPr>
              <a:t> برای شناسایی و احراز هویت فرد با استفاده از </a:t>
            </a:r>
            <a:r>
              <a:rPr lang="fa-IR" sz="2000" dirty="0" err="1">
                <a:cs typeface="B Koodak" panose="00000700000000000000" pitchFamily="2" charset="-78"/>
              </a:rPr>
              <a:t>ویژگی‌های</a:t>
            </a:r>
            <a:r>
              <a:rPr lang="fa-IR" sz="2000" dirty="0">
                <a:cs typeface="B Koodak" panose="00000700000000000000" pitchFamily="2" charset="-78"/>
              </a:rPr>
              <a:t> </a:t>
            </a:r>
            <a:r>
              <a:rPr lang="fa-IR" sz="2000" dirty="0" err="1">
                <a:cs typeface="B Koodak" panose="00000700000000000000" pitchFamily="2" charset="-78"/>
              </a:rPr>
              <a:t>بیومتریکی</a:t>
            </a:r>
            <a:r>
              <a:rPr lang="fa-IR" sz="2000" dirty="0">
                <a:cs typeface="B Koodak" panose="00000700000000000000" pitchFamily="2" charset="-78"/>
              </a:rPr>
              <a:t> مانند اثر انگشت، اسکن چهره یا اسکن عنبیه چشم استفاده </a:t>
            </a:r>
            <a:r>
              <a:rPr lang="fa-IR" sz="2000" dirty="0" err="1">
                <a:cs typeface="B Koodak" panose="00000700000000000000" pitchFamily="2" charset="-78"/>
              </a:rPr>
              <a:t>می‌شوند</a:t>
            </a:r>
            <a:r>
              <a:rPr lang="fa-IR" sz="2000" dirty="0">
                <a:cs typeface="B Koodak" panose="00000700000000000000" pitchFamily="2" charset="-78"/>
              </a:rPr>
              <a:t>. این تکنولوژی باعث </a:t>
            </a:r>
            <a:r>
              <a:rPr lang="fa-IR" sz="2000" dirty="0" err="1">
                <a:cs typeface="B Koodak" panose="00000700000000000000" pitchFamily="2" charset="-78"/>
              </a:rPr>
              <a:t>می‌شود</a:t>
            </a:r>
            <a:r>
              <a:rPr lang="fa-IR" sz="2000" dirty="0">
                <a:cs typeface="B Koodak" panose="00000700000000000000" pitchFamily="2" charset="-78"/>
              </a:rPr>
              <a:t> فرایند ورود به خانه بسیار </a:t>
            </a:r>
            <a:r>
              <a:rPr lang="fa-IR" sz="2000" dirty="0" err="1">
                <a:cs typeface="B Koodak" panose="00000700000000000000" pitchFamily="2" charset="-78"/>
              </a:rPr>
              <a:t>امن‌تر</a:t>
            </a:r>
            <a:r>
              <a:rPr lang="fa-IR" sz="2000" dirty="0">
                <a:cs typeface="B Koodak" panose="00000700000000000000" pitchFamily="2" charset="-78"/>
              </a:rPr>
              <a:t> شود.</a:t>
            </a:r>
          </a:p>
          <a:p>
            <a:pPr marL="0" indent="0" algn="r" rtl="1">
              <a:buNone/>
            </a:pPr>
            <a:r>
              <a:rPr lang="fa-IR" sz="2000" dirty="0" smtClean="0">
                <a:cs typeface="B Koodak" panose="00000700000000000000" pitchFamily="2" charset="-78"/>
              </a:rPr>
              <a:t>2-قفل‌های </a:t>
            </a:r>
            <a:r>
              <a:rPr lang="fa-IR" sz="2000" dirty="0">
                <a:cs typeface="B Koodak" panose="00000700000000000000" pitchFamily="2" charset="-78"/>
              </a:rPr>
              <a:t>الکترونیکی: این نوع </a:t>
            </a:r>
            <a:r>
              <a:rPr lang="fa-IR" sz="2000" dirty="0" err="1">
                <a:cs typeface="B Koodak" panose="00000700000000000000" pitchFamily="2" charset="-78"/>
              </a:rPr>
              <a:t>قفل‌ها</a:t>
            </a:r>
            <a:r>
              <a:rPr lang="fa-IR" sz="2000" dirty="0">
                <a:cs typeface="B Koodak" panose="00000700000000000000" pitchFamily="2" charset="-78"/>
              </a:rPr>
              <a:t> از طریق </a:t>
            </a:r>
            <a:r>
              <a:rPr lang="fa-IR" sz="2000" dirty="0" err="1">
                <a:cs typeface="B Koodak" panose="00000700000000000000" pitchFamily="2" charset="-78"/>
              </a:rPr>
              <a:t>سیستم‌های</a:t>
            </a:r>
            <a:r>
              <a:rPr lang="fa-IR" sz="2000" dirty="0">
                <a:cs typeface="B Koodak" panose="00000700000000000000" pitchFamily="2" charset="-78"/>
              </a:rPr>
              <a:t> الکترونیکی و کلیدهای ایمنی کنترل </a:t>
            </a:r>
            <a:r>
              <a:rPr lang="fa-IR" sz="2000" dirty="0" err="1">
                <a:cs typeface="B Koodak" panose="00000700000000000000" pitchFamily="2" charset="-78"/>
              </a:rPr>
              <a:t>می‌شوند</a:t>
            </a:r>
            <a:r>
              <a:rPr lang="fa-IR" sz="2000" dirty="0">
                <a:cs typeface="B Koodak" panose="00000700000000000000" pitchFamily="2" charset="-78"/>
              </a:rPr>
              <a:t>. این </a:t>
            </a:r>
            <a:r>
              <a:rPr lang="fa-IR" sz="2000" dirty="0" err="1">
                <a:cs typeface="B Koodak" panose="00000700000000000000" pitchFamily="2" charset="-78"/>
              </a:rPr>
              <a:t>قفل‌ها</a:t>
            </a:r>
            <a:r>
              <a:rPr lang="fa-IR" sz="2000" dirty="0">
                <a:cs typeface="B Koodak" panose="00000700000000000000" pitchFamily="2" charset="-78"/>
              </a:rPr>
              <a:t> معمولاً دارای </a:t>
            </a:r>
            <a:r>
              <a:rPr lang="fa-IR" sz="2000" dirty="0" err="1">
                <a:cs typeface="B Koodak" panose="00000700000000000000" pitchFamily="2" charset="-78"/>
              </a:rPr>
              <a:t>کارت‌های</a:t>
            </a:r>
            <a:r>
              <a:rPr lang="fa-IR" sz="2000" dirty="0">
                <a:cs typeface="B Koodak" panose="00000700000000000000" pitchFamily="2" charset="-78"/>
              </a:rPr>
              <a:t> الکترونیکی، کد امنیتی یا کنترل از راه دور هستند و </a:t>
            </a:r>
            <a:r>
              <a:rPr lang="fa-IR" sz="2000" dirty="0" err="1">
                <a:cs typeface="B Koodak" panose="00000700000000000000" pitchFamily="2" charset="-78"/>
              </a:rPr>
              <a:t>به‌صورت</a:t>
            </a:r>
            <a:r>
              <a:rPr lang="fa-IR" sz="2000" dirty="0">
                <a:cs typeface="B Koodak" panose="00000700000000000000" pitchFamily="2" charset="-78"/>
              </a:rPr>
              <a:t> الکترونیکی و با استفاده از باتری عمل </a:t>
            </a:r>
            <a:r>
              <a:rPr lang="fa-IR" sz="2000" dirty="0" err="1">
                <a:cs typeface="B Koodak" panose="00000700000000000000" pitchFamily="2" charset="-78"/>
              </a:rPr>
              <a:t>می‌کنند</a:t>
            </a:r>
            <a:r>
              <a:rPr lang="fa-IR" sz="2000" dirty="0">
                <a:cs typeface="B Koodak" panose="00000700000000000000" pitchFamily="2" charset="-78"/>
              </a:rPr>
              <a:t>.</a:t>
            </a:r>
          </a:p>
          <a:p>
            <a:pPr marL="0" indent="0" algn="r" rtl="1">
              <a:buNone/>
            </a:pPr>
            <a:r>
              <a:rPr lang="fa-IR" sz="2000" dirty="0" smtClean="0">
                <a:cs typeface="B Koodak" panose="00000700000000000000" pitchFamily="2" charset="-78"/>
              </a:rPr>
              <a:t>3-قفل‌های </a:t>
            </a:r>
            <a:r>
              <a:rPr lang="fa-IR" sz="2000" dirty="0">
                <a:cs typeface="B Koodak" panose="00000700000000000000" pitchFamily="2" charset="-78"/>
              </a:rPr>
              <a:t>هوشمند و قابل اتصال به اینترنت: این </a:t>
            </a:r>
            <a:r>
              <a:rPr lang="fa-IR" sz="2000" dirty="0" err="1">
                <a:cs typeface="B Koodak" panose="00000700000000000000" pitchFamily="2" charset="-78"/>
              </a:rPr>
              <a:t>قفل‌ها</a:t>
            </a:r>
            <a:r>
              <a:rPr lang="fa-IR" sz="2000" dirty="0">
                <a:cs typeface="B Koodak" panose="00000700000000000000" pitchFamily="2" charset="-78"/>
              </a:rPr>
              <a:t> به شبکه اینترنت متصل </a:t>
            </a:r>
            <a:r>
              <a:rPr lang="fa-IR" sz="2000" dirty="0" err="1">
                <a:cs typeface="B Koodak" panose="00000700000000000000" pitchFamily="2" charset="-78"/>
              </a:rPr>
              <a:t>می‌شوند</a:t>
            </a:r>
            <a:r>
              <a:rPr lang="fa-IR" sz="2000" dirty="0">
                <a:cs typeface="B Koodak" panose="00000700000000000000" pitchFamily="2" charset="-78"/>
              </a:rPr>
              <a:t> و به کمک </a:t>
            </a:r>
            <a:r>
              <a:rPr lang="fa-IR" sz="2000" dirty="0" err="1">
                <a:cs typeface="B Koodak" panose="00000700000000000000" pitchFamily="2" charset="-78"/>
              </a:rPr>
              <a:t>تکنولوژی‌های</a:t>
            </a:r>
            <a:r>
              <a:rPr lang="fa-IR" sz="2000" dirty="0">
                <a:cs typeface="B Koodak" panose="00000700000000000000" pitchFamily="2" charset="-78"/>
              </a:rPr>
              <a:t> </a:t>
            </a:r>
            <a:r>
              <a:rPr lang="fa-IR" sz="2000" dirty="0" err="1">
                <a:cs typeface="B Koodak" panose="00000700000000000000" pitchFamily="2" charset="-78"/>
              </a:rPr>
              <a:t>بی‌سیم</a:t>
            </a:r>
            <a:r>
              <a:rPr lang="fa-IR" sz="2000" dirty="0">
                <a:cs typeface="B Koodak" panose="00000700000000000000" pitchFamily="2" charset="-78"/>
              </a:rPr>
              <a:t> مانند </a:t>
            </a:r>
            <a:r>
              <a:rPr lang="fa-IR" sz="2000" dirty="0" err="1">
                <a:cs typeface="B Koodak" panose="00000700000000000000" pitchFamily="2" charset="-78"/>
              </a:rPr>
              <a:t>وای‌فای</a:t>
            </a:r>
            <a:r>
              <a:rPr lang="fa-IR" sz="2000" dirty="0">
                <a:cs typeface="B Koodak" panose="00000700000000000000" pitchFamily="2" charset="-78"/>
              </a:rPr>
              <a:t> یا </a:t>
            </a:r>
            <a:r>
              <a:rPr lang="fa-IR" sz="2000" dirty="0" err="1">
                <a:cs typeface="B Koodak" panose="00000700000000000000" pitchFamily="2" charset="-78"/>
              </a:rPr>
              <a:t>بلوتوث</a:t>
            </a:r>
            <a:r>
              <a:rPr lang="fa-IR" sz="2000" dirty="0">
                <a:cs typeface="B Koodak" panose="00000700000000000000" pitchFamily="2" charset="-78"/>
              </a:rPr>
              <a:t> </a:t>
            </a:r>
            <a:r>
              <a:rPr lang="fa-IR" sz="2000" dirty="0" err="1">
                <a:cs typeface="B Koodak" panose="00000700000000000000" pitchFamily="2" charset="-78"/>
              </a:rPr>
              <a:t>قابل‌کنترل</a:t>
            </a:r>
            <a:r>
              <a:rPr lang="fa-IR" sz="2000" dirty="0">
                <a:cs typeface="B Koodak" panose="00000700000000000000" pitchFamily="2" charset="-78"/>
              </a:rPr>
              <a:t> و مدیریت هستند. این </a:t>
            </a:r>
            <a:r>
              <a:rPr lang="fa-IR" sz="2000" dirty="0" err="1">
                <a:cs typeface="B Koodak" panose="00000700000000000000" pitchFamily="2" charset="-78"/>
              </a:rPr>
              <a:t>قفل‌ها</a:t>
            </a:r>
            <a:r>
              <a:rPr lang="fa-IR" sz="2000" dirty="0">
                <a:cs typeface="B Koodak" panose="00000700000000000000" pitchFamily="2" charset="-78"/>
              </a:rPr>
              <a:t> از طریق </a:t>
            </a:r>
            <a:r>
              <a:rPr lang="fa-IR" sz="2000" dirty="0" err="1">
                <a:cs typeface="B Koodak" panose="00000700000000000000" pitchFamily="2" charset="-78"/>
              </a:rPr>
              <a:t>اپلیکیشن‌های</a:t>
            </a:r>
            <a:r>
              <a:rPr lang="fa-IR" sz="2000" dirty="0">
                <a:cs typeface="B Koodak" panose="00000700000000000000" pitchFamily="2" charset="-78"/>
              </a:rPr>
              <a:t> موبایل </a:t>
            </a:r>
            <a:r>
              <a:rPr lang="fa-IR" sz="2000" dirty="0" err="1">
                <a:cs typeface="B Koodak" panose="00000700000000000000" pitchFamily="2" charset="-78"/>
              </a:rPr>
              <a:t>قابل‌کنترل</a:t>
            </a:r>
            <a:r>
              <a:rPr lang="fa-IR" sz="2000" dirty="0">
                <a:cs typeface="B Koodak" panose="00000700000000000000" pitchFamily="2" charset="-78"/>
              </a:rPr>
              <a:t> هستند و </a:t>
            </a:r>
            <a:r>
              <a:rPr lang="fa-IR" sz="2000" dirty="0" err="1">
                <a:cs typeface="B Koodak" panose="00000700000000000000" pitchFamily="2" charset="-78"/>
              </a:rPr>
              <a:t>می‌توانید</a:t>
            </a:r>
            <a:r>
              <a:rPr lang="fa-IR" sz="2000" dirty="0">
                <a:cs typeface="B Koodak" panose="00000700000000000000" pitchFamily="2" charset="-78"/>
              </a:rPr>
              <a:t> از راه دور </a:t>
            </a:r>
            <a:r>
              <a:rPr lang="fa-IR" sz="2000" dirty="0" err="1">
                <a:cs typeface="B Koodak" panose="00000700000000000000" pitchFamily="2" charset="-78"/>
              </a:rPr>
              <a:t>درب‌خانه</a:t>
            </a:r>
            <a:r>
              <a:rPr lang="fa-IR" sz="2000" dirty="0">
                <a:cs typeface="B Koodak" panose="00000700000000000000" pitchFamily="2" charset="-78"/>
              </a:rPr>
              <a:t> را باز و بسته کنید و به </a:t>
            </a:r>
            <a:r>
              <a:rPr lang="fa-IR" sz="2000" dirty="0" err="1">
                <a:cs typeface="B Koodak" panose="00000700000000000000" pitchFamily="2" charset="-78"/>
              </a:rPr>
              <a:t>تنظیمات</a:t>
            </a:r>
            <a:r>
              <a:rPr lang="fa-IR" sz="2000" dirty="0">
                <a:cs typeface="B Koodak" panose="00000700000000000000" pitchFamily="2" charset="-78"/>
              </a:rPr>
              <a:t> امنیتی دسترسی داشته باشید.</a:t>
            </a:r>
          </a:p>
          <a:p>
            <a:pPr marL="0" indent="0" algn="r" rtl="1">
              <a:buNone/>
            </a:pPr>
            <a:r>
              <a:rPr lang="fa-IR" sz="2000" dirty="0" smtClean="0">
                <a:cs typeface="B Koodak" panose="00000700000000000000" pitchFamily="2" charset="-78"/>
              </a:rPr>
              <a:t>4-قفل‌های </a:t>
            </a:r>
            <a:r>
              <a:rPr lang="fa-IR" sz="2000" dirty="0">
                <a:cs typeface="B Koodak" panose="00000700000000000000" pitchFamily="2" charset="-78"/>
              </a:rPr>
              <a:t>تشخیص تصویری: این نوع </a:t>
            </a:r>
            <a:r>
              <a:rPr lang="fa-IR" sz="2000" dirty="0" err="1">
                <a:cs typeface="B Koodak" panose="00000700000000000000" pitchFamily="2" charset="-78"/>
              </a:rPr>
              <a:t>قفل‌ها</a:t>
            </a:r>
            <a:r>
              <a:rPr lang="fa-IR" sz="2000" dirty="0">
                <a:cs typeface="B Koodak" panose="00000700000000000000" pitchFamily="2" charset="-78"/>
              </a:rPr>
              <a:t> با استفاده از </a:t>
            </a:r>
            <a:r>
              <a:rPr lang="fa-IR" sz="2000" dirty="0" err="1">
                <a:cs typeface="B Koodak" panose="00000700000000000000" pitchFamily="2" charset="-78"/>
              </a:rPr>
              <a:t>دوربین‌های</a:t>
            </a:r>
            <a:r>
              <a:rPr lang="fa-IR" sz="2000" dirty="0">
                <a:cs typeface="B Koodak" panose="00000700000000000000" pitchFamily="2" charset="-78"/>
              </a:rPr>
              <a:t> تشخیص تصویر و </a:t>
            </a:r>
            <a:r>
              <a:rPr lang="fa-IR" sz="2000" dirty="0" err="1">
                <a:cs typeface="B Koodak" panose="00000700000000000000" pitchFamily="2" charset="-78"/>
              </a:rPr>
              <a:t>الگوریتم‌های</a:t>
            </a:r>
            <a:r>
              <a:rPr lang="fa-IR" sz="2000" dirty="0">
                <a:cs typeface="B Koodak" panose="00000700000000000000" pitchFamily="2" charset="-78"/>
              </a:rPr>
              <a:t> پیچیده تشخیص چهره فرد را بررسی </a:t>
            </a:r>
            <a:r>
              <a:rPr lang="fa-IR" sz="2000" dirty="0" err="1">
                <a:cs typeface="B Koodak" panose="00000700000000000000" pitchFamily="2" charset="-78"/>
              </a:rPr>
              <a:t>می‌کنند</a:t>
            </a:r>
            <a:r>
              <a:rPr lang="fa-IR" sz="2000" dirty="0">
                <a:cs typeface="B Koodak" panose="00000700000000000000" pitchFamily="2" charset="-78"/>
              </a:rPr>
              <a:t> و در صورت تطابق با فرد مجاز، درب را باز </a:t>
            </a:r>
            <a:r>
              <a:rPr lang="fa-IR" sz="2000" dirty="0" err="1">
                <a:cs typeface="B Koodak" panose="00000700000000000000" pitchFamily="2" charset="-78"/>
              </a:rPr>
              <a:t>می‌کنند</a:t>
            </a:r>
            <a:r>
              <a:rPr lang="fa-IR" sz="2000" dirty="0">
                <a:cs typeface="B Koodak" panose="00000700000000000000" pitchFamily="2" charset="-78"/>
              </a:rPr>
              <a:t>. این تکنولوژی امنیت بالایی را به دسترسی به خانه شما ارائه </a:t>
            </a:r>
            <a:r>
              <a:rPr lang="fa-IR" sz="2000" dirty="0" err="1">
                <a:cs typeface="B Koodak" panose="00000700000000000000" pitchFamily="2" charset="-78"/>
              </a:rPr>
              <a:t>می‌دهد</a:t>
            </a:r>
            <a:r>
              <a:rPr lang="fa-IR" sz="2000" dirty="0">
                <a:cs typeface="B Koodak" panose="00000700000000000000" pitchFamily="2" charset="-78"/>
              </a:rPr>
              <a:t>.</a:t>
            </a:r>
          </a:p>
          <a:p>
            <a:pPr marL="0" indent="0" algn="r" rtl="1">
              <a:buNone/>
            </a:pPr>
            <a:r>
              <a:rPr lang="fa-IR" sz="2000" dirty="0" smtClean="0">
                <a:cs typeface="B Koodak" panose="00000700000000000000" pitchFamily="2" charset="-78"/>
              </a:rPr>
              <a:t>5-قفل‌های </a:t>
            </a:r>
            <a:r>
              <a:rPr lang="fa-IR" sz="2000" dirty="0">
                <a:cs typeface="B Koodak" panose="00000700000000000000" pitchFamily="2" charset="-78"/>
              </a:rPr>
              <a:t>هوشمند قابل اتصال به </a:t>
            </a:r>
            <a:r>
              <a:rPr lang="fa-IR" sz="2000" dirty="0" err="1">
                <a:cs typeface="B Koodak" panose="00000700000000000000" pitchFamily="2" charset="-78"/>
              </a:rPr>
              <a:t>سیستم‌های</a:t>
            </a:r>
            <a:r>
              <a:rPr lang="fa-IR" sz="2000" dirty="0">
                <a:cs typeface="B Koodak" panose="00000700000000000000" pitchFamily="2" charset="-78"/>
              </a:rPr>
              <a:t> خانه هوشمند: برخی </a:t>
            </a:r>
            <a:r>
              <a:rPr lang="fa-IR" sz="2000" dirty="0" err="1">
                <a:cs typeface="B Koodak" panose="00000700000000000000" pitchFamily="2" charset="-78"/>
              </a:rPr>
              <a:t>قفل‌های</a:t>
            </a:r>
            <a:r>
              <a:rPr lang="fa-IR" sz="2000" dirty="0">
                <a:cs typeface="B Koodak" panose="00000700000000000000" pitchFamily="2" charset="-78"/>
              </a:rPr>
              <a:t> هوشمند قابل اتصال به </a:t>
            </a:r>
            <a:r>
              <a:rPr lang="fa-IR" sz="2000" dirty="0" err="1">
                <a:cs typeface="B Koodak" panose="00000700000000000000" pitchFamily="2" charset="-78"/>
              </a:rPr>
              <a:t>سیستم‌های</a:t>
            </a:r>
            <a:r>
              <a:rPr lang="fa-IR" sz="2000" dirty="0">
                <a:cs typeface="B Koodak" panose="00000700000000000000" pitchFamily="2" charset="-78"/>
              </a:rPr>
              <a:t> خانه هوشمند هستند. این </a:t>
            </a:r>
            <a:r>
              <a:rPr lang="fa-IR" sz="2000" dirty="0" err="1">
                <a:cs typeface="B Koodak" panose="00000700000000000000" pitchFamily="2" charset="-78"/>
              </a:rPr>
              <a:t>قفل‌ها</a:t>
            </a:r>
            <a:r>
              <a:rPr lang="fa-IR" sz="2000" dirty="0">
                <a:cs typeface="B Koodak" panose="00000700000000000000" pitchFamily="2" charset="-78"/>
              </a:rPr>
              <a:t> به شما اجازه </a:t>
            </a:r>
            <a:r>
              <a:rPr lang="fa-IR" sz="2000" dirty="0" err="1">
                <a:cs typeface="B Koodak" panose="00000700000000000000" pitchFamily="2" charset="-78"/>
              </a:rPr>
              <a:t>می‌دهند</a:t>
            </a:r>
            <a:r>
              <a:rPr lang="fa-IR" sz="2000" dirty="0">
                <a:cs typeface="B Koodak" panose="00000700000000000000" pitchFamily="2" charset="-78"/>
              </a:rPr>
              <a:t> تا </a:t>
            </a:r>
            <a:r>
              <a:rPr lang="fa-IR" sz="2000" dirty="0" err="1">
                <a:cs typeface="B Koodak" panose="00000700000000000000" pitchFamily="2" charset="-78"/>
              </a:rPr>
              <a:t>به‌صورت</a:t>
            </a:r>
            <a:r>
              <a:rPr lang="fa-IR" sz="2000" dirty="0">
                <a:cs typeface="B Koodak" panose="00000700000000000000" pitchFamily="2" charset="-78"/>
              </a:rPr>
              <a:t> متمرکز </a:t>
            </a:r>
            <a:r>
              <a:rPr lang="fa-IR" sz="2000" dirty="0" err="1">
                <a:cs typeface="B Koodak" panose="00000700000000000000" pitchFamily="2" charset="-78"/>
              </a:rPr>
              <a:t>درب‌خانه</a:t>
            </a:r>
            <a:r>
              <a:rPr lang="fa-IR" sz="2000" dirty="0">
                <a:cs typeface="B Koodak" panose="00000700000000000000" pitchFamily="2" charset="-78"/>
              </a:rPr>
              <a:t> و سایر تجهیزات خانه را کنترل کنید و </a:t>
            </a:r>
            <a:r>
              <a:rPr lang="fa-IR" sz="2000" dirty="0" err="1">
                <a:cs typeface="B Koodak" panose="00000700000000000000" pitchFamily="2" charset="-78"/>
              </a:rPr>
              <a:t>تنظیمات</a:t>
            </a:r>
            <a:r>
              <a:rPr lang="fa-IR" sz="2000" dirty="0">
                <a:cs typeface="B Koodak" panose="00000700000000000000" pitchFamily="2" charset="-78"/>
              </a:rPr>
              <a:t> موردنظر را انجام دهید.</a:t>
            </a:r>
          </a:p>
          <a:p>
            <a:pPr marL="0" indent="0" algn="l" rtl="1">
              <a:buNone/>
            </a:pPr>
            <a:endParaRPr lang="en-US" sz="2000" dirty="0">
              <a:cs typeface="B Koodak" panose="00000700000000000000" pitchFamily="2" charset="-78"/>
            </a:endParaRPr>
          </a:p>
        </p:txBody>
      </p:sp>
    </p:spTree>
    <p:extLst>
      <p:ext uri="{BB962C8B-B14F-4D97-AF65-F5344CB8AC3E}">
        <p14:creationId xmlns:p14="http://schemas.microsoft.com/office/powerpoint/2010/main" val="8530286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0"/>
            <a:ext cx="11639006" cy="1456267"/>
          </a:xfrm>
        </p:spPr>
        <p:txBody>
          <a:bodyPr>
            <a:normAutofit/>
          </a:bodyPr>
          <a:lstStyle/>
          <a:p>
            <a:pPr algn="ctr" rtl="1"/>
            <a:r>
              <a:rPr lang="fa-IR" sz="5000" b="1" dirty="0">
                <a:cs typeface="B Koodak" panose="00000700000000000000" pitchFamily="2" charset="-78"/>
              </a:rPr>
              <a:t>3-قفل دیجیتال برند یال مدل </a:t>
            </a:r>
            <a:r>
              <a:rPr lang="en-US" sz="5000" b="1" dirty="0" smtClean="0">
                <a:cs typeface="B Koodak" panose="00000700000000000000" pitchFamily="2" charset="-78"/>
              </a:rPr>
              <a:t>VULCAN-FR</a:t>
            </a:r>
            <a:endParaRPr lang="en-US" sz="5000" b="1" dirty="0">
              <a:cs typeface="B Koodak" panose="00000700000000000000" pitchFamily="2" charset="-78"/>
            </a:endParaRPr>
          </a:p>
        </p:txBody>
      </p:sp>
      <p:sp>
        <p:nvSpPr>
          <p:cNvPr id="3" name="Content Placeholder 2"/>
          <p:cNvSpPr>
            <a:spLocks noGrp="1"/>
          </p:cNvSpPr>
          <p:nvPr>
            <p:ph idx="1"/>
          </p:nvPr>
        </p:nvSpPr>
        <p:spPr>
          <a:xfrm>
            <a:off x="156754" y="1214847"/>
            <a:ext cx="11900263" cy="5460274"/>
          </a:xfrm>
        </p:spPr>
        <p:txBody>
          <a:bodyPr>
            <a:normAutofit/>
          </a:bodyPr>
          <a:lstStyle/>
          <a:p>
            <a:pPr marL="0" indent="0" algn="r" rtl="1">
              <a:buNone/>
            </a:pPr>
            <a:r>
              <a:rPr lang="fa-IR" sz="2000" dirty="0">
                <a:cs typeface="B Koodak" panose="00000700000000000000" pitchFamily="2" charset="-78"/>
              </a:rPr>
              <a:t>قفل هوشمند یال در کشورهای اروپایی(سوئد، ایتالیا و اسپانیا) ، کره جنوبی و همچنین چین تولید </a:t>
            </a:r>
            <a:r>
              <a:rPr lang="fa-IR" sz="2000" dirty="0" err="1">
                <a:cs typeface="B Koodak" panose="00000700000000000000" pitchFamily="2" charset="-78"/>
              </a:rPr>
              <a:t>می‌شود</a:t>
            </a:r>
            <a:r>
              <a:rPr lang="fa-IR" sz="2000" dirty="0">
                <a:cs typeface="B Koodak" panose="00000700000000000000" pitchFamily="2" charset="-78"/>
              </a:rPr>
              <a:t> و مکان تولید آن بستگی به مدل و همچنین سیاست های شرکت معظم و بسیار بزرگ </a:t>
            </a:r>
            <a:r>
              <a:rPr lang="fa-IR" sz="2000" dirty="0" err="1">
                <a:cs typeface="B Koodak" panose="00000700000000000000" pitchFamily="2" charset="-78"/>
              </a:rPr>
              <a:t>اساابلوی</a:t>
            </a:r>
            <a:r>
              <a:rPr lang="fa-IR" sz="2000" dirty="0">
                <a:cs typeface="B Koodak" panose="00000700000000000000" pitchFamily="2" charset="-78"/>
              </a:rPr>
              <a:t> </a:t>
            </a:r>
            <a:r>
              <a:rPr lang="en-US" sz="2000" dirty="0" smtClean="0">
                <a:cs typeface="B Koodak" panose="00000700000000000000" pitchFamily="2" charset="-78"/>
                <a:hlinkClick r:id="rId2"/>
              </a:rPr>
              <a:t>ASSA ABLOY</a:t>
            </a:r>
            <a:r>
              <a:rPr lang="en-US" sz="2000" dirty="0" smtClean="0">
                <a:cs typeface="B Koodak" panose="00000700000000000000" pitchFamily="2" charset="-78"/>
              </a:rPr>
              <a:t>)</a:t>
            </a:r>
            <a:r>
              <a:rPr lang="fa-IR" sz="2000" dirty="0" smtClean="0">
                <a:cs typeface="B Koodak" panose="00000700000000000000" pitchFamily="2" charset="-78"/>
              </a:rPr>
              <a:t>) </a:t>
            </a:r>
            <a:r>
              <a:rPr lang="fa-IR" sz="2000" dirty="0" err="1" smtClean="0">
                <a:cs typeface="B Koodak" panose="00000700000000000000" pitchFamily="2" charset="-78"/>
              </a:rPr>
              <a:t>می‌باشد</a:t>
            </a:r>
            <a:r>
              <a:rPr lang="fa-IR" sz="2000" dirty="0">
                <a:cs typeface="B Koodak" panose="00000700000000000000" pitchFamily="2" charset="-78"/>
              </a:rPr>
              <a:t>. قفل دیجیتال </a:t>
            </a:r>
            <a:r>
              <a:rPr lang="fa-IR" sz="2000" dirty="0" smtClean="0">
                <a:cs typeface="B Koodak" panose="00000700000000000000" pitchFamily="2" charset="-78"/>
              </a:rPr>
              <a:t>یال از </a:t>
            </a:r>
            <a:r>
              <a:rPr lang="fa-IR" sz="2000" dirty="0">
                <a:cs typeface="B Koodak" panose="00000700000000000000" pitchFamily="2" charset="-78"/>
              </a:rPr>
              <a:t>نظر امنیت و کیفیت بی شک برترین برند در میان رقبای خود است. این برند در اروپا و آمریکا بسیار شناخته شده است و در واقع مکمل برند </a:t>
            </a:r>
            <a:r>
              <a:rPr lang="fa-IR" sz="2000" dirty="0" err="1">
                <a:cs typeface="B Koodak" panose="00000700000000000000" pitchFamily="2" charset="-78"/>
              </a:rPr>
              <a:t>گیت</a:t>
            </a:r>
            <a:r>
              <a:rPr lang="fa-IR" sz="2000" dirty="0">
                <a:cs typeface="B Koodak" panose="00000700000000000000" pitchFamily="2" charset="-78"/>
              </a:rPr>
              <a:t> من </a:t>
            </a:r>
            <a:r>
              <a:rPr lang="fa-IR" sz="2000" dirty="0" smtClean="0">
                <a:cs typeface="B Koodak" panose="00000700000000000000" pitchFamily="2" charset="-78"/>
              </a:rPr>
              <a:t>کره </a:t>
            </a:r>
            <a:r>
              <a:rPr lang="fa-IR" sz="2000" dirty="0">
                <a:cs typeface="B Koodak" panose="00000700000000000000" pitchFamily="2" charset="-78"/>
              </a:rPr>
              <a:t>جنوبی است بدین صورت که در داخل کره جنوبی برند </a:t>
            </a:r>
            <a:r>
              <a:rPr lang="fa-IR" sz="2000" dirty="0" err="1">
                <a:cs typeface="B Koodak" panose="00000700000000000000" pitchFamily="2" charset="-78"/>
              </a:rPr>
              <a:t>گیت</a:t>
            </a:r>
            <a:r>
              <a:rPr lang="fa-IR" sz="2000" dirty="0">
                <a:cs typeface="B Koodak" panose="00000700000000000000" pitchFamily="2" charset="-78"/>
              </a:rPr>
              <a:t> من و خارج از کره جنوبی برند یال فعالیت دارند و هر دو زیر مجموعه شرکت </a:t>
            </a:r>
            <a:r>
              <a:rPr lang="fa-IR" sz="2000" dirty="0" err="1">
                <a:cs typeface="B Koodak" panose="00000700000000000000" pitchFamily="2" charset="-78"/>
              </a:rPr>
              <a:t>اساابلوی</a:t>
            </a:r>
            <a:r>
              <a:rPr lang="fa-IR" sz="2000" dirty="0">
                <a:cs typeface="B Koodak" panose="00000700000000000000" pitchFamily="2" charset="-78"/>
              </a:rPr>
              <a:t> </a:t>
            </a:r>
            <a:r>
              <a:rPr lang="fa-IR" sz="2000" dirty="0" smtClean="0">
                <a:cs typeface="B Koodak" panose="00000700000000000000" pitchFamily="2" charset="-78"/>
              </a:rPr>
              <a:t>سوئد </a:t>
            </a:r>
            <a:r>
              <a:rPr lang="fa-IR" sz="2000" dirty="0">
                <a:cs typeface="B Koodak" panose="00000700000000000000" pitchFamily="2" charset="-78"/>
              </a:rPr>
              <a:t>هستند</a:t>
            </a:r>
            <a:r>
              <a:rPr lang="fa-IR" sz="2000" dirty="0" smtClean="0">
                <a:cs typeface="B Koodak" panose="00000700000000000000" pitchFamily="2" charset="-78"/>
              </a:rPr>
              <a:t>.</a:t>
            </a:r>
          </a:p>
          <a:p>
            <a:pPr marL="0" indent="0" algn="r" rtl="1">
              <a:buNone/>
            </a:pPr>
            <a:r>
              <a:rPr lang="fa-IR" sz="2000" dirty="0">
                <a:cs typeface="B Koodak" panose="00000700000000000000" pitchFamily="2" charset="-78"/>
              </a:rPr>
              <a:t>قفل دیجیتال </a:t>
            </a:r>
            <a:r>
              <a:rPr lang="fa-IR" sz="2000" dirty="0" smtClean="0">
                <a:cs typeface="B Koodak" panose="00000700000000000000" pitchFamily="2" charset="-78"/>
              </a:rPr>
              <a:t>یال مدل</a:t>
            </a:r>
            <a:r>
              <a:rPr lang="en-US" sz="2000" dirty="0" smtClean="0">
                <a:cs typeface="B Koodak" panose="00000700000000000000" pitchFamily="2" charset="-78"/>
              </a:rPr>
              <a:t>VULCAN-FR </a:t>
            </a:r>
            <a:r>
              <a:rPr lang="fa-IR" sz="2000" dirty="0">
                <a:cs typeface="B Koodak" panose="00000700000000000000" pitchFamily="2" charset="-78"/>
              </a:rPr>
              <a:t> </a:t>
            </a:r>
            <a:r>
              <a:rPr lang="fa-IR" sz="2000" dirty="0" smtClean="0">
                <a:cs typeface="B Koodak" panose="00000700000000000000" pitchFamily="2" charset="-78"/>
              </a:rPr>
              <a:t>از </a:t>
            </a:r>
            <a:r>
              <a:rPr lang="fa-IR" sz="2000" dirty="0">
                <a:cs typeface="B Koodak" panose="00000700000000000000" pitchFamily="2" charset="-78"/>
              </a:rPr>
              <a:t>روش سریع، آسان، راحت و با امنیت بالا برخوردار است</a:t>
            </a:r>
            <a:r>
              <a:rPr lang="fa-IR" sz="2000" dirty="0" smtClean="0">
                <a:cs typeface="B Koodak" panose="00000700000000000000" pitchFamily="2" charset="-78"/>
              </a:rPr>
              <a:t>.</a:t>
            </a:r>
            <a:r>
              <a:rPr lang="fa-IR" sz="2000" dirty="0">
                <a:cs typeface="B Koodak" panose="00000700000000000000" pitchFamily="2" charset="-78"/>
              </a:rPr>
              <a:t> همچنین این قفل </a:t>
            </a:r>
            <a:r>
              <a:rPr lang="fa-IR" sz="2000" dirty="0" smtClean="0">
                <a:cs typeface="B Koodak" panose="00000700000000000000" pitchFamily="2" charset="-78"/>
              </a:rPr>
              <a:t>قابلیت </a:t>
            </a:r>
            <a:r>
              <a:rPr lang="fa-IR" sz="2000" dirty="0">
                <a:cs typeface="B Koodak" panose="00000700000000000000" pitchFamily="2" charset="-78"/>
              </a:rPr>
              <a:t>نصب بر روی تمام </a:t>
            </a:r>
            <a:r>
              <a:rPr lang="fa-IR" sz="2000" dirty="0" err="1">
                <a:cs typeface="B Koodak" panose="00000700000000000000" pitchFamily="2" charset="-78"/>
              </a:rPr>
              <a:t>درب‌های</a:t>
            </a:r>
            <a:r>
              <a:rPr lang="fa-IR" sz="2000" dirty="0">
                <a:cs typeface="B Koodak" panose="00000700000000000000" pitchFamily="2" charset="-78"/>
              </a:rPr>
              <a:t> چوبی، فلزی و ضد سرقت را دارد و </a:t>
            </a:r>
            <a:r>
              <a:rPr lang="fa-IR" sz="2000" dirty="0" err="1">
                <a:cs typeface="B Koodak" panose="00000700000000000000" pitchFamily="2" charset="-78"/>
              </a:rPr>
              <a:t>مهم‌تر</a:t>
            </a:r>
            <a:r>
              <a:rPr lang="fa-IR" sz="2000" dirty="0">
                <a:cs typeface="B Koodak" panose="00000700000000000000" pitchFamily="2" charset="-78"/>
              </a:rPr>
              <a:t> از همه ضد هک، ضد سرقت، ضد شوک و ضد حریق است. در واقع این </a:t>
            </a:r>
            <a:r>
              <a:rPr lang="fa-IR" sz="2000" dirty="0" err="1">
                <a:cs typeface="B Koodak" panose="00000700000000000000" pitchFamily="2" charset="-78"/>
              </a:rPr>
              <a:t>ویژگی‌ها</a:t>
            </a:r>
            <a:r>
              <a:rPr lang="fa-IR" sz="2000" dirty="0">
                <a:cs typeface="B Koodak" panose="00000700000000000000" pitchFamily="2" charset="-78"/>
              </a:rPr>
              <a:t> نشانگر امنیت، آرامش و آسایش </a:t>
            </a:r>
            <a:r>
              <a:rPr lang="fa-IR" sz="2000" dirty="0" smtClean="0">
                <a:cs typeface="B Koodak" panose="00000700000000000000" pitchFamily="2" charset="-78"/>
              </a:rPr>
              <a:t>کسانی که از این قفل استفاده می کنند ، </a:t>
            </a:r>
            <a:r>
              <a:rPr lang="fa-IR" sz="2000" dirty="0" err="1" smtClean="0">
                <a:cs typeface="B Koodak" panose="00000700000000000000" pitchFamily="2" charset="-78"/>
              </a:rPr>
              <a:t>می‌باشد</a:t>
            </a:r>
            <a:r>
              <a:rPr lang="fa-IR" sz="2000" dirty="0">
                <a:cs typeface="B Koodak" panose="00000700000000000000" pitchFamily="2" charset="-78"/>
              </a:rPr>
              <a:t>. بنابراین این قفل </a:t>
            </a:r>
            <a:r>
              <a:rPr lang="fa-IR" sz="2000" dirty="0" smtClean="0">
                <a:cs typeface="B Koodak" panose="00000700000000000000" pitchFamily="2" charset="-78"/>
              </a:rPr>
              <a:t>دیجیتال</a:t>
            </a:r>
            <a:r>
              <a:rPr lang="fa-IR" sz="2000" dirty="0">
                <a:cs typeface="B Koodak" panose="00000700000000000000" pitchFamily="2" charset="-78"/>
              </a:rPr>
              <a:t> یکی از </a:t>
            </a:r>
            <a:r>
              <a:rPr lang="fa-IR" sz="2000" dirty="0" err="1">
                <a:cs typeface="B Koodak" panose="00000700000000000000" pitchFamily="2" charset="-78"/>
              </a:rPr>
              <a:t>گزینه‌های</a:t>
            </a:r>
            <a:r>
              <a:rPr lang="fa-IR" sz="2000" dirty="0">
                <a:cs typeface="B Koodak" panose="00000700000000000000" pitchFamily="2" charset="-78"/>
              </a:rPr>
              <a:t> مناسب برای </a:t>
            </a:r>
            <a:r>
              <a:rPr lang="fa-IR" sz="2000" dirty="0" err="1">
                <a:cs typeface="B Koodak" panose="00000700000000000000" pitchFamily="2" charset="-78"/>
              </a:rPr>
              <a:t>محیط‌های</a:t>
            </a:r>
            <a:r>
              <a:rPr lang="fa-IR" sz="2000" dirty="0">
                <a:cs typeface="B Koodak" panose="00000700000000000000" pitchFamily="2" charset="-78"/>
              </a:rPr>
              <a:t> مسکونی، تجاری، اداری، تفریحی و ورزشی </a:t>
            </a:r>
            <a:r>
              <a:rPr lang="fa-IR" sz="2000" dirty="0" smtClean="0">
                <a:cs typeface="B Koodak" panose="00000700000000000000" pitchFamily="2" charset="-78"/>
              </a:rPr>
              <a:t>است.</a:t>
            </a:r>
          </a:p>
          <a:p>
            <a:pPr marL="0" indent="0" algn="r" rtl="1">
              <a:buNone/>
            </a:pPr>
            <a:endParaRPr lang="fa-IR" sz="2000" dirty="0">
              <a:cs typeface="B Koodak" panose="00000700000000000000" pitchFamily="2" charset="-78"/>
            </a:endParaRPr>
          </a:p>
          <a:p>
            <a:pPr marL="0" indent="0" algn="r" rtl="1">
              <a:buNone/>
            </a:pPr>
            <a:endParaRPr lang="fa-IR" sz="2000" dirty="0" smtClean="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endParaRPr lang="fa-IR" sz="2000" dirty="0" smtClean="0">
              <a:cs typeface="B Koodak" panose="000007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4336869"/>
            <a:ext cx="3239589" cy="2429692"/>
          </a:xfrm>
          <a:prstGeom prst="rect">
            <a:avLst/>
          </a:prstGeom>
        </p:spPr>
      </p:pic>
    </p:spTree>
    <p:extLst>
      <p:ext uri="{BB962C8B-B14F-4D97-AF65-F5344CB8AC3E}">
        <p14:creationId xmlns:p14="http://schemas.microsoft.com/office/powerpoint/2010/main" val="2612407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018"/>
            <a:ext cx="12192000" cy="1214845"/>
          </a:xfrm>
        </p:spPr>
        <p:txBody>
          <a:bodyPr>
            <a:noAutofit/>
          </a:bodyPr>
          <a:lstStyle/>
          <a:p>
            <a:pPr algn="ctr" rtl="1"/>
            <a:r>
              <a:rPr lang="fa-IR" sz="5000" b="1" dirty="0" smtClean="0">
                <a:cs typeface="B Koodak" panose="00000700000000000000" pitchFamily="2" charset="-78"/>
              </a:rPr>
              <a:t>4-راه های باز کردن قفل </a:t>
            </a:r>
            <a:r>
              <a:rPr lang="fa-IR" sz="5000" b="1" dirty="0">
                <a:cs typeface="B Koodak" panose="00000700000000000000" pitchFamily="2" charset="-78"/>
              </a:rPr>
              <a:t>دیجیتال برند یال مدل </a:t>
            </a:r>
            <a:r>
              <a:rPr lang="en-US" sz="5000" b="1" dirty="0">
                <a:cs typeface="B Koodak" panose="00000700000000000000" pitchFamily="2" charset="-78"/>
              </a:rPr>
              <a:t>VULCAN-FR</a:t>
            </a:r>
            <a:r>
              <a:rPr lang="fa-IR" sz="5000" b="1" dirty="0">
                <a:cs typeface="B Koodak" panose="00000700000000000000" pitchFamily="2" charset="-78"/>
              </a:rPr>
              <a:t/>
            </a:r>
            <a:br>
              <a:rPr lang="fa-IR" sz="5000" b="1" dirty="0">
                <a:cs typeface="B Koodak" panose="00000700000000000000" pitchFamily="2" charset="-78"/>
              </a:rPr>
            </a:br>
            <a:endParaRPr lang="en-US" sz="5000" dirty="0"/>
          </a:p>
        </p:txBody>
      </p:sp>
      <p:sp>
        <p:nvSpPr>
          <p:cNvPr id="3" name="Content Placeholder 2"/>
          <p:cNvSpPr>
            <a:spLocks noGrp="1"/>
          </p:cNvSpPr>
          <p:nvPr>
            <p:ph idx="1"/>
          </p:nvPr>
        </p:nvSpPr>
        <p:spPr>
          <a:xfrm>
            <a:off x="130628" y="2090057"/>
            <a:ext cx="11930743" cy="4911634"/>
          </a:xfrm>
        </p:spPr>
        <p:txBody>
          <a:bodyPr>
            <a:normAutofit fontScale="92500" lnSpcReduction="10000"/>
          </a:bodyPr>
          <a:lstStyle/>
          <a:p>
            <a:pPr marL="0" indent="0" algn="r" rtl="1">
              <a:buNone/>
            </a:pPr>
            <a:r>
              <a:rPr lang="fa-IR" sz="2000" dirty="0" smtClean="0">
                <a:cs typeface="B Koodak" panose="00000700000000000000" pitchFamily="2" charset="-78"/>
              </a:rPr>
              <a:t>این</a:t>
            </a:r>
            <a:r>
              <a:rPr lang="fa-IR" sz="2000" dirty="0">
                <a:cs typeface="B Koodak" panose="00000700000000000000" pitchFamily="2" charset="-78"/>
              </a:rPr>
              <a:t> قفل اثر </a:t>
            </a:r>
            <a:r>
              <a:rPr lang="fa-IR" sz="2000" dirty="0" smtClean="0">
                <a:cs typeface="B Koodak" panose="00000700000000000000" pitchFamily="2" charset="-78"/>
              </a:rPr>
              <a:t>انگشتی</a:t>
            </a:r>
            <a:r>
              <a:rPr lang="en-US" sz="2000" dirty="0" smtClean="0">
                <a:cs typeface="B Koodak" panose="00000700000000000000" pitchFamily="2" charset="-78"/>
              </a:rPr>
              <a:t> </a:t>
            </a:r>
            <a:r>
              <a:rPr lang="fa-IR" sz="2000" dirty="0" err="1">
                <a:cs typeface="B Koodak" panose="00000700000000000000" pitchFamily="2" charset="-78"/>
              </a:rPr>
              <a:t>راه‌های</a:t>
            </a:r>
            <a:r>
              <a:rPr lang="fa-IR" sz="2000" dirty="0">
                <a:cs typeface="B Koodak" panose="00000700000000000000" pitchFamily="2" charset="-78"/>
              </a:rPr>
              <a:t> متعددی را برای </a:t>
            </a:r>
            <a:r>
              <a:rPr lang="fa-IR" sz="2000" dirty="0" err="1" smtClean="0">
                <a:cs typeface="B Koodak" panose="00000700000000000000" pitchFamily="2" charset="-78"/>
              </a:rPr>
              <a:t>کاربرانش</a:t>
            </a:r>
            <a:r>
              <a:rPr lang="fa-IR" sz="2000" dirty="0" smtClean="0">
                <a:cs typeface="B Koodak" panose="00000700000000000000" pitchFamily="2" charset="-78"/>
              </a:rPr>
              <a:t> فراهم </a:t>
            </a:r>
            <a:r>
              <a:rPr lang="fa-IR" sz="2000" dirty="0">
                <a:cs typeface="B Koodak" panose="00000700000000000000" pitchFamily="2" charset="-78"/>
              </a:rPr>
              <a:t>کرده است. </a:t>
            </a:r>
            <a:r>
              <a:rPr lang="fa-IR" sz="2000" dirty="0" err="1">
                <a:cs typeface="B Koodak" panose="00000700000000000000" pitchFamily="2" charset="-78"/>
              </a:rPr>
              <a:t>مهم‌ترین</a:t>
            </a:r>
            <a:r>
              <a:rPr lang="fa-IR" sz="2000" dirty="0">
                <a:cs typeface="B Koodak" panose="00000700000000000000" pitchFamily="2" charset="-78"/>
              </a:rPr>
              <a:t> و </a:t>
            </a:r>
            <a:r>
              <a:rPr lang="fa-IR" sz="2000" dirty="0" err="1">
                <a:cs typeface="B Koodak" panose="00000700000000000000" pitchFamily="2" charset="-78"/>
              </a:rPr>
              <a:t>رایج‌ترین</a:t>
            </a:r>
            <a:r>
              <a:rPr lang="fa-IR" sz="2000" dirty="0">
                <a:cs typeface="B Koodak" panose="00000700000000000000" pitchFamily="2" charset="-78"/>
              </a:rPr>
              <a:t> </a:t>
            </a:r>
            <a:r>
              <a:rPr lang="fa-IR" sz="2000" dirty="0" err="1">
                <a:cs typeface="B Koodak" panose="00000700000000000000" pitchFamily="2" charset="-78"/>
              </a:rPr>
              <a:t>آن‌ها</a:t>
            </a:r>
            <a:r>
              <a:rPr lang="fa-IR" sz="2000" dirty="0">
                <a:cs typeface="B Koodak" panose="00000700000000000000" pitchFamily="2" charset="-78"/>
              </a:rPr>
              <a:t> همان روش دسترسی رمز، کارت و اثر </a:t>
            </a:r>
            <a:r>
              <a:rPr lang="fa-IR" sz="2000" dirty="0" smtClean="0">
                <a:cs typeface="B Koodak" panose="00000700000000000000" pitchFamily="2" charset="-78"/>
              </a:rPr>
              <a:t>انگشت و </a:t>
            </a:r>
            <a:r>
              <a:rPr lang="fa-IR" sz="2000" dirty="0" err="1" smtClean="0">
                <a:cs typeface="B Koodak" panose="00000700000000000000" pitchFamily="2" charset="-78"/>
              </a:rPr>
              <a:t>بلوتوث</a:t>
            </a:r>
            <a:r>
              <a:rPr lang="fa-IR" sz="2000" dirty="0" smtClean="0">
                <a:cs typeface="B Koodak" panose="00000700000000000000" pitchFamily="2" charset="-78"/>
              </a:rPr>
              <a:t> گوشی </a:t>
            </a:r>
            <a:r>
              <a:rPr lang="fa-IR" sz="2000" dirty="0" err="1">
                <a:cs typeface="B Koodak" panose="00000700000000000000" pitchFamily="2" charset="-78"/>
              </a:rPr>
              <a:t>می‌باشد</a:t>
            </a:r>
            <a:r>
              <a:rPr lang="fa-IR" sz="2000" dirty="0">
                <a:cs typeface="B Koodak" panose="00000700000000000000" pitchFamily="2" charset="-78"/>
              </a:rPr>
              <a:t>. لازم است که مشتریان عزیز بدانند این </a:t>
            </a:r>
            <a:r>
              <a:rPr lang="fa-IR" sz="2000" dirty="0" smtClean="0">
                <a:cs typeface="B Koodak" panose="00000700000000000000" pitchFamily="2" charset="-78"/>
              </a:rPr>
              <a:t>4 </a:t>
            </a:r>
            <a:r>
              <a:rPr lang="fa-IR" sz="2000" dirty="0">
                <a:cs typeface="B Koodak" panose="00000700000000000000" pitchFamily="2" charset="-78"/>
              </a:rPr>
              <a:t>روش دسترسی ضد هک و نفوذ ناپذیری هستند و </a:t>
            </a:r>
            <a:r>
              <a:rPr lang="fa-IR" sz="2000" dirty="0" err="1">
                <a:cs typeface="B Koodak" panose="00000700000000000000" pitchFamily="2" charset="-78"/>
              </a:rPr>
              <a:t>به‌صورت</a:t>
            </a:r>
            <a:r>
              <a:rPr lang="fa-IR" sz="2000" dirty="0">
                <a:cs typeface="B Koodak" panose="00000700000000000000" pitchFamily="2" charset="-78"/>
              </a:rPr>
              <a:t> ذیل </a:t>
            </a:r>
            <a:r>
              <a:rPr lang="fa-IR" sz="2000" dirty="0" err="1">
                <a:cs typeface="B Koodak" panose="00000700000000000000" pitchFamily="2" charset="-78"/>
              </a:rPr>
              <a:t>می‌توان</a:t>
            </a:r>
            <a:r>
              <a:rPr lang="fa-IR" sz="2000" dirty="0">
                <a:cs typeface="B Koodak" panose="00000700000000000000" pitchFamily="2" charset="-78"/>
              </a:rPr>
              <a:t> از </a:t>
            </a:r>
            <a:r>
              <a:rPr lang="fa-IR" sz="2000" dirty="0" err="1">
                <a:cs typeface="B Koodak" panose="00000700000000000000" pitchFamily="2" charset="-78"/>
              </a:rPr>
              <a:t>آن‌ها</a:t>
            </a:r>
            <a:r>
              <a:rPr lang="fa-IR" sz="2000" dirty="0">
                <a:cs typeface="B Koodak" panose="00000700000000000000" pitchFamily="2" charset="-78"/>
              </a:rPr>
              <a:t> استفاده نمود:</a:t>
            </a:r>
          </a:p>
          <a:p>
            <a:pPr marL="0" indent="0" algn="r" rtl="1">
              <a:buNone/>
            </a:pPr>
            <a:r>
              <a:rPr lang="fa-IR" sz="2000" b="1" dirty="0" smtClean="0">
                <a:cs typeface="B Koodak" panose="00000700000000000000" pitchFamily="2" charset="-78"/>
              </a:rPr>
              <a:t>1-رمز</a:t>
            </a:r>
            <a:r>
              <a:rPr lang="fa-IR" sz="2000" b="1" dirty="0">
                <a:cs typeface="B Koodak" panose="00000700000000000000" pitchFamily="2" charset="-78"/>
              </a:rPr>
              <a:t>:</a:t>
            </a:r>
            <a:r>
              <a:rPr lang="fa-IR" sz="2000" dirty="0">
                <a:cs typeface="B Koodak" panose="00000700000000000000" pitchFamily="2" charset="-78"/>
              </a:rPr>
              <a:t> </a:t>
            </a:r>
            <a:r>
              <a:rPr lang="fa-IR" sz="2000" dirty="0" err="1">
                <a:cs typeface="B Koodak" panose="00000700000000000000" pitchFamily="2" charset="-78"/>
              </a:rPr>
              <a:t>می‌توان</a:t>
            </a:r>
            <a:r>
              <a:rPr lang="fa-IR" sz="2000" dirty="0">
                <a:cs typeface="B Koodak" panose="00000700000000000000" pitchFamily="2" charset="-78"/>
              </a:rPr>
              <a:t> 30 رمز 4 تا 12 رقمی تعیین </a:t>
            </a:r>
            <a:r>
              <a:rPr lang="fa-IR" sz="2000" dirty="0" smtClean="0">
                <a:cs typeface="B Koodak" panose="00000700000000000000" pitchFamily="2" charset="-78"/>
              </a:rPr>
              <a:t>کرد. </a:t>
            </a:r>
            <a:endParaRPr lang="fa-IR" sz="2000" dirty="0">
              <a:cs typeface="B Koodak" panose="00000700000000000000" pitchFamily="2" charset="-78"/>
            </a:endParaRPr>
          </a:p>
          <a:p>
            <a:pPr marL="0" indent="0" algn="r" rtl="1">
              <a:buNone/>
            </a:pPr>
            <a:r>
              <a:rPr lang="fa-IR" sz="2000" b="1" dirty="0" smtClean="0">
                <a:cs typeface="B Koodak" panose="00000700000000000000" pitchFamily="2" charset="-78"/>
              </a:rPr>
              <a:t>2-اثر </a:t>
            </a:r>
            <a:r>
              <a:rPr lang="fa-IR" sz="2000" b="1" dirty="0">
                <a:cs typeface="B Koodak" panose="00000700000000000000" pitchFamily="2" charset="-78"/>
              </a:rPr>
              <a:t>انگشت:</a:t>
            </a:r>
            <a:r>
              <a:rPr lang="fa-IR" sz="2000" dirty="0">
                <a:cs typeface="B Koodak" panose="00000700000000000000" pitchFamily="2" charset="-78"/>
              </a:rPr>
              <a:t> قابلیت شناسایی 40 اثر انگشت را برای </a:t>
            </a:r>
            <a:r>
              <a:rPr lang="fa-IR" sz="2000" dirty="0" err="1" smtClean="0">
                <a:cs typeface="B Koodak" panose="00000700000000000000" pitchFamily="2" charset="-78"/>
              </a:rPr>
              <a:t>کاربرانش</a:t>
            </a:r>
            <a:r>
              <a:rPr lang="fa-IR" sz="2000" dirty="0" smtClean="0">
                <a:cs typeface="B Koodak" panose="00000700000000000000" pitchFamily="2" charset="-78"/>
              </a:rPr>
              <a:t> فراهم </a:t>
            </a:r>
            <a:r>
              <a:rPr lang="fa-IR" sz="2000" dirty="0">
                <a:cs typeface="B Koodak" panose="00000700000000000000" pitchFamily="2" charset="-78"/>
              </a:rPr>
              <a:t>کرده است و به جهت تشخیص بافت زنده غیرقابل هک </a:t>
            </a:r>
            <a:r>
              <a:rPr lang="fa-IR" sz="2000" dirty="0" err="1">
                <a:cs typeface="B Koodak" panose="00000700000000000000" pitchFamily="2" charset="-78"/>
              </a:rPr>
              <a:t>می‌باشد</a:t>
            </a:r>
            <a:r>
              <a:rPr lang="fa-IR" sz="2000" dirty="0">
                <a:cs typeface="B Koodak" panose="00000700000000000000" pitchFamily="2" charset="-78"/>
              </a:rPr>
              <a:t>.</a:t>
            </a:r>
          </a:p>
          <a:p>
            <a:pPr marL="0" indent="0" algn="r" rtl="1">
              <a:buNone/>
            </a:pPr>
            <a:r>
              <a:rPr lang="fa-IR" sz="2000" b="1" dirty="0" smtClean="0">
                <a:cs typeface="B Koodak" panose="00000700000000000000" pitchFamily="2" charset="-78"/>
              </a:rPr>
              <a:t>3-کارت</a:t>
            </a:r>
            <a:r>
              <a:rPr lang="fa-IR" sz="2000" dirty="0">
                <a:cs typeface="B Koodak" panose="00000700000000000000" pitchFamily="2" charset="-78"/>
              </a:rPr>
              <a:t>: شما میتوانید تا 40 عدد کارت را به این قفل دیجیتال شناسایی نمایید</a:t>
            </a:r>
            <a:r>
              <a:rPr lang="fa-IR" sz="2000" dirty="0" smtClean="0">
                <a:cs typeface="B Koodak" panose="00000700000000000000" pitchFamily="2" charset="-78"/>
              </a:rPr>
              <a:t>.</a:t>
            </a:r>
          </a:p>
          <a:p>
            <a:pPr marL="0" indent="0" algn="r" rtl="1">
              <a:buNone/>
            </a:pPr>
            <a:r>
              <a:rPr lang="fa-IR" sz="2000" dirty="0" smtClean="0">
                <a:cs typeface="B Koodak" panose="00000700000000000000" pitchFamily="2" charset="-78"/>
              </a:rPr>
              <a:t>4-بلوتوث گوشی : با اتصال به </a:t>
            </a:r>
            <a:r>
              <a:rPr lang="fa-IR" sz="2000" dirty="0" err="1" smtClean="0">
                <a:cs typeface="B Koodak" panose="00000700000000000000" pitchFamily="2" charset="-78"/>
              </a:rPr>
              <a:t>بلوتوث</a:t>
            </a:r>
            <a:r>
              <a:rPr lang="fa-IR" sz="2000" dirty="0" smtClean="0">
                <a:cs typeface="B Koodak" panose="00000700000000000000" pitchFamily="2" charset="-78"/>
              </a:rPr>
              <a:t> گوشی و قرار گیری در محدوده قفل می توان آن را باز و بسته کرد.</a:t>
            </a:r>
            <a:endParaRPr lang="fa-IR" sz="2000" dirty="0">
              <a:cs typeface="B Koodak" panose="00000700000000000000" pitchFamily="2" charset="-78"/>
            </a:endParaRPr>
          </a:p>
          <a:p>
            <a:pPr marL="0" indent="0" algn="r" rtl="1">
              <a:buNone/>
            </a:pPr>
            <a:endParaRPr lang="fa-IR" sz="2000" dirty="0" smtClean="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endParaRPr lang="fa-IR" sz="2000" dirty="0" smtClean="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r>
              <a:rPr lang="fa-IR" sz="2000" dirty="0" smtClean="0">
                <a:cs typeface="B Koodak" panose="00000700000000000000" pitchFamily="2" charset="-78"/>
              </a:rPr>
              <a:t>لازم </a:t>
            </a:r>
            <a:r>
              <a:rPr lang="fa-IR" sz="2000" dirty="0">
                <a:cs typeface="B Koodak" panose="00000700000000000000" pitchFamily="2" charset="-78"/>
              </a:rPr>
              <a:t>به ذکر است تنها و تنها کسی </a:t>
            </a:r>
            <a:r>
              <a:rPr lang="fa-IR" sz="2000" dirty="0" err="1">
                <a:cs typeface="B Koodak" panose="00000700000000000000" pitchFamily="2" charset="-78"/>
              </a:rPr>
              <a:t>می‌تواند</a:t>
            </a:r>
            <a:r>
              <a:rPr lang="fa-IR" sz="2000" dirty="0">
                <a:cs typeface="B Koodak" panose="00000700000000000000" pitchFamily="2" charset="-78"/>
              </a:rPr>
              <a:t> رمز یا کارت جدید و اثر انگشت جدید و یا رمز </a:t>
            </a:r>
            <a:r>
              <a:rPr lang="fa-IR" sz="2000" dirty="0" err="1">
                <a:cs typeface="B Koodak" panose="00000700000000000000" pitchFamily="2" charset="-78"/>
              </a:rPr>
              <a:t>یک‌بارمصرف</a:t>
            </a:r>
            <a:r>
              <a:rPr lang="fa-IR" sz="2000" dirty="0">
                <a:cs typeface="B Koodak" panose="00000700000000000000" pitchFamily="2" charset="-78"/>
              </a:rPr>
              <a:t> صادر کند که رمز </a:t>
            </a:r>
            <a:r>
              <a:rPr lang="fa-IR" sz="2000" dirty="0" err="1">
                <a:cs typeface="B Koodak" panose="00000700000000000000" pitchFamily="2" charset="-78"/>
              </a:rPr>
              <a:t>ادمین</a:t>
            </a:r>
            <a:r>
              <a:rPr lang="fa-IR" sz="2000" dirty="0">
                <a:cs typeface="B Koodak" panose="00000700000000000000" pitchFamily="2" charset="-78"/>
              </a:rPr>
              <a:t> یا رمز مادر را در اختیار داشته باشد. بنابراین افرادی که رمز </a:t>
            </a:r>
            <a:r>
              <a:rPr lang="fa-IR" sz="2000" dirty="0" err="1">
                <a:cs typeface="B Koodak" panose="00000700000000000000" pitchFamily="2" charset="-78"/>
              </a:rPr>
              <a:t>ادمین</a:t>
            </a:r>
            <a:r>
              <a:rPr lang="fa-IR" sz="2000" dirty="0">
                <a:cs typeface="B Koodak" panose="00000700000000000000" pitchFamily="2" charset="-78"/>
              </a:rPr>
              <a:t> را ندارند </a:t>
            </a:r>
            <a:r>
              <a:rPr lang="fa-IR" sz="2000" dirty="0" err="1">
                <a:cs typeface="B Koodak" panose="00000700000000000000" pitchFamily="2" charset="-78"/>
              </a:rPr>
              <a:t>نمی‌توانند</a:t>
            </a:r>
            <a:r>
              <a:rPr lang="fa-IR" sz="2000" dirty="0">
                <a:cs typeface="B Koodak" panose="00000700000000000000" pitchFamily="2" charset="-78"/>
              </a:rPr>
              <a:t> رمز، کارت و یا اثر انگشت جدید تعریف و یا صادر کنند</a:t>
            </a:r>
            <a:r>
              <a:rPr lang="fa-IR" sz="2000" dirty="0" smtClean="0">
                <a:cs typeface="B Koodak" panose="00000700000000000000" pitchFamily="2" charset="-78"/>
              </a:rPr>
              <a:t>.</a:t>
            </a:r>
          </a:p>
          <a:p>
            <a:pPr marL="0" indent="0" algn="r" rtl="1">
              <a:buNone/>
            </a:pPr>
            <a:endParaRPr lang="fa-IR" sz="2000" dirty="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endParaRPr lang="en-US" sz="2000" dirty="0">
              <a:cs typeface="B Koodak" panose="000007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3" y="3438795"/>
            <a:ext cx="2782387" cy="2086791"/>
          </a:xfrm>
          <a:prstGeom prst="rect">
            <a:avLst/>
          </a:prstGeom>
        </p:spPr>
      </p:pic>
    </p:spTree>
    <p:extLst>
      <p:ext uri="{BB962C8B-B14F-4D97-AF65-F5344CB8AC3E}">
        <p14:creationId xmlns:p14="http://schemas.microsoft.com/office/powerpoint/2010/main" val="29818598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01337"/>
          </a:xfrm>
        </p:spPr>
        <p:txBody>
          <a:bodyPr>
            <a:normAutofit/>
          </a:bodyPr>
          <a:lstStyle/>
          <a:p>
            <a:pPr algn="ctr" rtl="1"/>
            <a:r>
              <a:rPr lang="fa-IR" sz="5000" b="1" dirty="0">
                <a:cs typeface="B Koodak" panose="00000700000000000000" pitchFamily="2" charset="-78"/>
              </a:rPr>
              <a:t>5-ویژگی های قفل دیجیتال برند یال مدل </a:t>
            </a:r>
            <a:r>
              <a:rPr lang="en-US" sz="5000" b="1" dirty="0" smtClean="0">
                <a:cs typeface="B Koodak" panose="00000700000000000000" pitchFamily="2" charset="-78"/>
              </a:rPr>
              <a:t>VULCAN-FR</a:t>
            </a:r>
            <a:endParaRPr lang="en-US" sz="5000" dirty="0"/>
          </a:p>
        </p:txBody>
      </p:sp>
      <p:sp>
        <p:nvSpPr>
          <p:cNvPr id="3" name="Content Placeholder 2"/>
          <p:cNvSpPr>
            <a:spLocks noGrp="1"/>
          </p:cNvSpPr>
          <p:nvPr>
            <p:ph idx="1"/>
          </p:nvPr>
        </p:nvSpPr>
        <p:spPr>
          <a:xfrm>
            <a:off x="2" y="2142310"/>
            <a:ext cx="12191998" cy="5669280"/>
          </a:xfrm>
        </p:spPr>
        <p:txBody>
          <a:bodyPr>
            <a:noAutofit/>
          </a:bodyPr>
          <a:lstStyle/>
          <a:p>
            <a:pPr marL="0" indent="0" algn="r" rtl="1">
              <a:buNone/>
            </a:pPr>
            <a:r>
              <a:rPr lang="fa-IR" sz="2000" b="1" dirty="0" smtClean="0">
                <a:cs typeface="B Koodak" panose="00000700000000000000" pitchFamily="2" charset="-78"/>
              </a:rPr>
              <a:t>1-تابع </a:t>
            </a:r>
            <a:r>
              <a:rPr lang="fa-IR" sz="2000" b="1" dirty="0" err="1" smtClean="0">
                <a:cs typeface="B Koodak" panose="00000700000000000000" pitchFamily="2" charset="-78"/>
              </a:rPr>
              <a:t>خیالی:</a:t>
            </a:r>
            <a:r>
              <a:rPr lang="fa-IR" sz="2000" dirty="0" err="1" smtClean="0">
                <a:cs typeface="B Koodak" panose="00000700000000000000" pitchFamily="2" charset="-78"/>
              </a:rPr>
              <a:t>این</a:t>
            </a:r>
            <a:r>
              <a:rPr lang="fa-IR" sz="2000" dirty="0">
                <a:cs typeface="B Koodak" panose="00000700000000000000" pitchFamily="2" charset="-78"/>
              </a:rPr>
              <a:t> قفل رمزی امکانی را برای </a:t>
            </a:r>
            <a:r>
              <a:rPr lang="fa-IR" sz="2000" dirty="0" err="1" smtClean="0">
                <a:cs typeface="B Koodak" panose="00000700000000000000" pitchFamily="2" charset="-78"/>
              </a:rPr>
              <a:t>کاربرانش</a:t>
            </a:r>
            <a:r>
              <a:rPr lang="fa-IR" sz="2000" dirty="0" smtClean="0">
                <a:cs typeface="B Koodak" panose="00000700000000000000" pitchFamily="2" charset="-78"/>
              </a:rPr>
              <a:t> فراهم </a:t>
            </a:r>
            <a:r>
              <a:rPr lang="fa-IR" sz="2000" dirty="0">
                <a:cs typeface="B Koodak" panose="00000700000000000000" pitchFamily="2" charset="-78"/>
              </a:rPr>
              <a:t>کرده است که قبل و یا حتی بعد از وارد کردن رمز اصلی، رمزی تصادفی را وارد نمایند تا افراد دیگری که کنار شما </a:t>
            </a:r>
            <a:r>
              <a:rPr lang="fa-IR" sz="2000" dirty="0" err="1">
                <a:cs typeface="B Koodak" panose="00000700000000000000" pitchFamily="2" charset="-78"/>
              </a:rPr>
              <a:t>ایستاده‌اند</a:t>
            </a:r>
            <a:r>
              <a:rPr lang="fa-IR" sz="2000" dirty="0">
                <a:cs typeface="B Koodak" panose="00000700000000000000" pitchFamily="2" charset="-78"/>
              </a:rPr>
              <a:t> نتوانند رمز اصلی شما را حدس بزنند و یا حفظ کنند. همچنین رد اثر انگشت بر روی تمام اعداد </a:t>
            </a:r>
            <a:r>
              <a:rPr lang="fa-IR" sz="2000" dirty="0" err="1">
                <a:cs typeface="B Koodak" panose="00000700000000000000" pitchFamily="2" charset="-78"/>
              </a:rPr>
              <a:t>می‌ماند</a:t>
            </a:r>
            <a:r>
              <a:rPr lang="fa-IR" sz="2000" dirty="0">
                <a:cs typeface="B Koodak" panose="00000700000000000000" pitchFamily="2" charset="-78"/>
              </a:rPr>
              <a:t> و کسی </a:t>
            </a:r>
            <a:r>
              <a:rPr lang="fa-IR" sz="2000" dirty="0" err="1">
                <a:cs typeface="B Koodak" panose="00000700000000000000" pitchFamily="2" charset="-78"/>
              </a:rPr>
              <a:t>نمی‌تواند</a:t>
            </a:r>
            <a:r>
              <a:rPr lang="fa-IR" sz="2000" dirty="0">
                <a:cs typeface="B Koodak" panose="00000700000000000000" pitchFamily="2" charset="-78"/>
              </a:rPr>
              <a:t> از رد اثر انگشت شما رمز را حدس بزند.</a:t>
            </a:r>
          </a:p>
          <a:p>
            <a:pPr marL="0" indent="0" algn="r" rtl="1">
              <a:buNone/>
            </a:pPr>
            <a:r>
              <a:rPr lang="fa-IR" sz="2000" b="1" dirty="0" smtClean="0">
                <a:cs typeface="B Koodak" panose="00000700000000000000" pitchFamily="2" charset="-78"/>
              </a:rPr>
              <a:t>2-رمز </a:t>
            </a:r>
            <a:r>
              <a:rPr lang="fa-IR" sz="2000" b="1" dirty="0" err="1" smtClean="0">
                <a:cs typeface="B Koodak" panose="00000700000000000000" pitchFamily="2" charset="-78"/>
              </a:rPr>
              <a:t>میهمان:</a:t>
            </a:r>
            <a:r>
              <a:rPr lang="fa-IR" sz="2000" dirty="0" err="1" smtClean="0">
                <a:cs typeface="B Koodak" panose="00000700000000000000" pitchFamily="2" charset="-78"/>
              </a:rPr>
              <a:t>این</a:t>
            </a:r>
            <a:r>
              <a:rPr lang="fa-IR" sz="2000" dirty="0" smtClean="0">
                <a:cs typeface="B Koodak" panose="00000700000000000000" pitchFamily="2" charset="-78"/>
              </a:rPr>
              <a:t> </a:t>
            </a:r>
            <a:r>
              <a:rPr lang="fa-IR" sz="2000" dirty="0">
                <a:cs typeface="B Koodak" panose="00000700000000000000" pitchFamily="2" charset="-78"/>
              </a:rPr>
              <a:t>امکان را برای </a:t>
            </a:r>
            <a:r>
              <a:rPr lang="fa-IR" sz="2000" dirty="0" err="1" smtClean="0">
                <a:cs typeface="B Koodak" panose="00000700000000000000" pitchFamily="2" charset="-78"/>
              </a:rPr>
              <a:t>کاربرانش</a:t>
            </a:r>
            <a:r>
              <a:rPr lang="fa-IR" sz="2000" dirty="0" smtClean="0">
                <a:cs typeface="B Koodak" panose="00000700000000000000" pitchFamily="2" charset="-78"/>
              </a:rPr>
              <a:t> فراهم </a:t>
            </a:r>
            <a:r>
              <a:rPr lang="fa-IR" sz="2000" dirty="0">
                <a:cs typeface="B Koodak" panose="00000700000000000000" pitchFamily="2" charset="-78"/>
              </a:rPr>
              <a:t>نموده است که برای افرادی که رفت ‌و آمد بسیار کمی دارند مانند میهمان، سرایدار، نگهبان، خدمتکار و … رمز </a:t>
            </a:r>
            <a:r>
              <a:rPr lang="fa-IR" sz="2000" dirty="0" err="1">
                <a:cs typeface="B Koodak" panose="00000700000000000000" pitchFamily="2" charset="-78"/>
              </a:rPr>
              <a:t>یک‌بارمصرف</a:t>
            </a:r>
            <a:r>
              <a:rPr lang="fa-IR" sz="2000" dirty="0">
                <a:cs typeface="B Koodak" panose="00000700000000000000" pitchFamily="2" charset="-78"/>
              </a:rPr>
              <a:t> صادر نمایید. لازم به ذکر است که بعد از استفاده از رمز </a:t>
            </a:r>
            <a:r>
              <a:rPr lang="fa-IR" sz="2000" dirty="0" err="1">
                <a:cs typeface="B Koodak" panose="00000700000000000000" pitchFamily="2" charset="-78"/>
              </a:rPr>
              <a:t>یک‌بارمصرف</a:t>
            </a:r>
            <a:r>
              <a:rPr lang="fa-IR" sz="2000" dirty="0">
                <a:cs typeface="B Koodak" panose="00000700000000000000" pitchFamily="2" charset="-78"/>
              </a:rPr>
              <a:t> آن رمز </a:t>
            </a:r>
            <a:r>
              <a:rPr lang="fa-IR" sz="2000" dirty="0" err="1">
                <a:cs typeface="B Koodak" panose="00000700000000000000" pitchFamily="2" charset="-78"/>
              </a:rPr>
              <a:t>به‌صورت</a:t>
            </a:r>
            <a:r>
              <a:rPr lang="fa-IR" sz="2000" dirty="0">
                <a:cs typeface="B Koodak" panose="00000700000000000000" pitchFamily="2" charset="-78"/>
              </a:rPr>
              <a:t> خودکار از حافظه پاک </a:t>
            </a:r>
            <a:r>
              <a:rPr lang="fa-IR" sz="2000" dirty="0" err="1">
                <a:cs typeface="B Koodak" panose="00000700000000000000" pitchFamily="2" charset="-78"/>
              </a:rPr>
              <a:t>می‌شود</a:t>
            </a:r>
            <a:r>
              <a:rPr lang="fa-IR" sz="2000" dirty="0" smtClean="0">
                <a:cs typeface="B Koodak" panose="00000700000000000000" pitchFamily="2" charset="-78"/>
              </a:rPr>
              <a:t>.</a:t>
            </a:r>
          </a:p>
          <a:p>
            <a:pPr marL="0" indent="0" algn="r" rtl="1">
              <a:buNone/>
            </a:pPr>
            <a:r>
              <a:rPr lang="fa-IR" sz="2000" b="1" dirty="0" smtClean="0">
                <a:cs typeface="B Koodak" panose="00000700000000000000" pitchFamily="2" charset="-78"/>
              </a:rPr>
              <a:t>3-سیستم </a:t>
            </a:r>
            <a:r>
              <a:rPr lang="fa-IR" sz="2000" b="1" dirty="0">
                <a:cs typeface="B Koodak" panose="00000700000000000000" pitchFamily="2" charset="-78"/>
              </a:rPr>
              <a:t>قفل </a:t>
            </a:r>
            <a:r>
              <a:rPr lang="fa-IR" sz="2000" b="1" dirty="0" err="1" smtClean="0">
                <a:cs typeface="B Koodak" panose="00000700000000000000" pitchFamily="2" charset="-78"/>
              </a:rPr>
              <a:t>خودکار:</a:t>
            </a:r>
            <a:r>
              <a:rPr lang="fa-IR" sz="2000" dirty="0" err="1" smtClean="0">
                <a:cs typeface="B Koodak" panose="00000700000000000000" pitchFamily="2" charset="-78"/>
              </a:rPr>
              <a:t>اگر</a:t>
            </a:r>
            <a:r>
              <a:rPr lang="fa-IR" sz="2000" dirty="0" smtClean="0">
                <a:cs typeface="B Koodak" panose="00000700000000000000" pitchFamily="2" charset="-78"/>
              </a:rPr>
              <a:t> </a:t>
            </a:r>
            <a:r>
              <a:rPr lang="fa-IR" sz="2000" dirty="0">
                <a:cs typeface="B Koodak" panose="00000700000000000000" pitchFamily="2" charset="-78"/>
              </a:rPr>
              <a:t>این سیستم توسط کاربران فعال شود بعد از هر بار بسته شدن درب، حتی </a:t>
            </a:r>
            <a:r>
              <a:rPr lang="fa-IR" sz="2000" dirty="0" err="1">
                <a:cs typeface="B Koodak" panose="00000700000000000000" pitchFamily="2" charset="-78"/>
              </a:rPr>
              <a:t>به‌صورت</a:t>
            </a:r>
            <a:r>
              <a:rPr lang="fa-IR" sz="2000" dirty="0">
                <a:cs typeface="B Koodak" panose="00000700000000000000" pitchFamily="2" charset="-78"/>
              </a:rPr>
              <a:t> معمولی، دستگاه </a:t>
            </a:r>
            <a:r>
              <a:rPr lang="fa-IR" sz="2000" dirty="0" err="1">
                <a:cs typeface="B Koodak" panose="00000700000000000000" pitchFamily="2" charset="-78"/>
              </a:rPr>
              <a:t>به‌صورت</a:t>
            </a:r>
            <a:r>
              <a:rPr lang="fa-IR" sz="2000" dirty="0">
                <a:cs typeface="B Koodak" panose="00000700000000000000" pitchFamily="2" charset="-78"/>
              </a:rPr>
              <a:t> خودکار درب شما را قفل </a:t>
            </a:r>
            <a:r>
              <a:rPr lang="fa-IR" sz="2000" dirty="0" err="1">
                <a:cs typeface="B Koodak" panose="00000700000000000000" pitchFamily="2" charset="-78"/>
              </a:rPr>
              <a:t>می‌کند</a:t>
            </a:r>
            <a:r>
              <a:rPr lang="fa-IR" sz="2000" dirty="0">
                <a:cs typeface="B Koodak" panose="00000700000000000000" pitchFamily="2" charset="-78"/>
              </a:rPr>
              <a:t> </a:t>
            </a:r>
            <a:r>
              <a:rPr lang="fa-IR" sz="2000" dirty="0" err="1">
                <a:cs typeface="B Koodak" panose="00000700000000000000" pitchFamily="2" charset="-78"/>
              </a:rPr>
              <a:t>به‌گونه‌ای</a:t>
            </a:r>
            <a:r>
              <a:rPr lang="fa-IR" sz="2000" dirty="0">
                <a:cs typeface="B Koodak" panose="00000700000000000000" pitchFamily="2" charset="-78"/>
              </a:rPr>
              <a:t> که هر شخصی بخواهد از بیرون وارد شود حتماً باید رمز یا اثر انگشت و یا کلید اضطراری داشته باشد. در غیر این صورت اجازه ورود را نخواهد داشت، در حالی که از داخل با پایین کشیدن دستگیره درب باز </a:t>
            </a:r>
            <a:r>
              <a:rPr lang="fa-IR" sz="2000" dirty="0" err="1">
                <a:cs typeface="B Koodak" panose="00000700000000000000" pitchFamily="2" charset="-78"/>
              </a:rPr>
              <a:t>می‌شود</a:t>
            </a:r>
            <a:r>
              <a:rPr lang="fa-IR" sz="2000" dirty="0" smtClean="0">
                <a:cs typeface="B Koodak" panose="00000700000000000000" pitchFamily="2" charset="-78"/>
              </a:rPr>
              <a:t>.</a:t>
            </a:r>
          </a:p>
          <a:p>
            <a:pPr marL="0" indent="0" algn="r" rtl="1">
              <a:buNone/>
            </a:pPr>
            <a:r>
              <a:rPr lang="fa-IR" sz="2000" b="1" dirty="0" smtClean="0">
                <a:cs typeface="B Koodak" panose="00000700000000000000" pitchFamily="2" charset="-78"/>
              </a:rPr>
              <a:t>4-سیستم </a:t>
            </a:r>
            <a:r>
              <a:rPr lang="fa-IR" sz="2000" b="1" dirty="0">
                <a:cs typeface="B Koodak" panose="00000700000000000000" pitchFamily="2" charset="-78"/>
              </a:rPr>
              <a:t>قفل کودک </a:t>
            </a:r>
            <a:r>
              <a:rPr lang="fa-IR" sz="2000" b="1" dirty="0" smtClean="0">
                <a:cs typeface="B Koodak" panose="00000700000000000000" pitchFamily="2" charset="-78"/>
              </a:rPr>
              <a:t>:</a:t>
            </a:r>
            <a:r>
              <a:rPr lang="fa-IR" sz="2000" dirty="0" smtClean="0">
                <a:cs typeface="B Koodak" panose="00000700000000000000" pitchFamily="2" charset="-78"/>
              </a:rPr>
              <a:t>این </a:t>
            </a:r>
            <a:r>
              <a:rPr lang="fa-IR" sz="2000" dirty="0">
                <a:cs typeface="B Koodak" panose="00000700000000000000" pitchFamily="2" charset="-78"/>
              </a:rPr>
              <a:t>دکمه فیزیکی که در قسمت رو به داخل قفل تعبیه شده است </a:t>
            </a:r>
            <a:r>
              <a:rPr lang="fa-IR" sz="2000" dirty="0" err="1">
                <a:cs typeface="B Koodak" panose="00000700000000000000" pitchFamily="2" charset="-78"/>
              </a:rPr>
              <a:t>به‌گونه‌ای</a:t>
            </a:r>
            <a:r>
              <a:rPr lang="fa-IR" sz="2000" dirty="0">
                <a:cs typeface="B Koodak" panose="00000700000000000000" pitchFamily="2" charset="-78"/>
              </a:rPr>
              <a:t> کارآمد است که اگر کودکان شما به دستگیره آویزان شوند، درب باز </a:t>
            </a:r>
            <a:r>
              <a:rPr lang="fa-IR" sz="2000" dirty="0" err="1">
                <a:cs typeface="B Koodak" panose="00000700000000000000" pitchFamily="2" charset="-78"/>
              </a:rPr>
              <a:t>نمی‌شود</a:t>
            </a:r>
            <a:r>
              <a:rPr lang="fa-IR" sz="2000" dirty="0">
                <a:cs typeface="B Koodak" panose="00000700000000000000" pitchFamily="2" charset="-78"/>
              </a:rPr>
              <a:t>. سارقین با هیچ ترفندی </a:t>
            </a:r>
            <a:r>
              <a:rPr lang="fa-IR" sz="2000" dirty="0" err="1">
                <a:cs typeface="B Koodak" panose="00000700000000000000" pitchFamily="2" charset="-78"/>
              </a:rPr>
              <a:t>نمی‌توانند</a:t>
            </a:r>
            <a:r>
              <a:rPr lang="fa-IR" sz="2000" dirty="0">
                <a:cs typeface="B Koodak" panose="00000700000000000000" pitchFamily="2" charset="-78"/>
              </a:rPr>
              <a:t> دسترسی به داخل خانه و یا محل کار شما پیدا کنند</a:t>
            </a:r>
            <a:r>
              <a:rPr lang="fa-IR" sz="2000" dirty="0" smtClean="0">
                <a:cs typeface="B Koodak" panose="00000700000000000000" pitchFamily="2" charset="-78"/>
              </a:rPr>
              <a:t>.</a:t>
            </a:r>
          </a:p>
          <a:p>
            <a:pPr marL="0" indent="0" algn="r" rtl="1">
              <a:buNone/>
            </a:pPr>
            <a:r>
              <a:rPr lang="fa-IR" sz="2000" b="1" dirty="0" smtClean="0">
                <a:cs typeface="B Koodak" panose="00000700000000000000" pitchFamily="2" charset="-78"/>
              </a:rPr>
              <a:t>5-سیستم هشدارهای </a:t>
            </a:r>
            <a:r>
              <a:rPr lang="fa-IR" sz="2000" b="1" dirty="0" err="1" smtClean="0">
                <a:cs typeface="B Koodak" panose="00000700000000000000" pitchFamily="2" charset="-78"/>
              </a:rPr>
              <a:t>امنیتی:</a:t>
            </a:r>
            <a:r>
              <a:rPr lang="fa-IR" sz="2000" dirty="0" err="1" smtClean="0">
                <a:cs typeface="B Koodak" panose="00000700000000000000" pitchFamily="2" charset="-78"/>
              </a:rPr>
              <a:t>یکی</a:t>
            </a:r>
            <a:r>
              <a:rPr lang="fa-IR" sz="2000" dirty="0" smtClean="0">
                <a:cs typeface="B Koodak" panose="00000700000000000000" pitchFamily="2" charset="-78"/>
              </a:rPr>
              <a:t> </a:t>
            </a:r>
            <a:r>
              <a:rPr lang="fa-IR" sz="2000" dirty="0">
                <a:cs typeface="B Koodak" panose="00000700000000000000" pitchFamily="2" charset="-78"/>
              </a:rPr>
              <a:t>دیگر از مزایای این قفل </a:t>
            </a:r>
            <a:r>
              <a:rPr lang="fa-IR" sz="2000" dirty="0" err="1">
                <a:cs typeface="B Koodak" panose="00000700000000000000" pitchFamily="2" charset="-78"/>
              </a:rPr>
              <a:t>سیستم‌های</a:t>
            </a:r>
            <a:r>
              <a:rPr lang="fa-IR" sz="2000" dirty="0">
                <a:cs typeface="B Koodak" panose="00000700000000000000" pitchFamily="2" charset="-78"/>
              </a:rPr>
              <a:t> هشداری است که در مواقع اضطراری مانند وارد کردن شوک به قفل و یا درب، وارد کردن رمز، کارت و اثر انگشت تعریف نشده، بروز </a:t>
            </a:r>
            <a:r>
              <a:rPr lang="fa-IR" sz="2000" dirty="0" err="1">
                <a:cs typeface="B Koodak" panose="00000700000000000000" pitchFamily="2" charset="-78"/>
              </a:rPr>
              <a:t>آتش‌سوزی</a:t>
            </a:r>
            <a:r>
              <a:rPr lang="fa-IR" sz="2000" dirty="0">
                <a:cs typeface="B Koodak" panose="00000700000000000000" pitchFamily="2" charset="-78"/>
              </a:rPr>
              <a:t> داخلی و یا حرارت بالا و رو به اتمام بودن </a:t>
            </a:r>
            <a:r>
              <a:rPr lang="fa-IR" sz="2000" dirty="0" err="1">
                <a:cs typeface="B Koodak" panose="00000700000000000000" pitchFamily="2" charset="-78"/>
              </a:rPr>
              <a:t>شارژ</a:t>
            </a:r>
            <a:r>
              <a:rPr lang="fa-IR" sz="2000" dirty="0">
                <a:cs typeface="B Koodak" panose="00000700000000000000" pitchFamily="2" charset="-78"/>
              </a:rPr>
              <a:t> باتری فعال </a:t>
            </a:r>
            <a:r>
              <a:rPr lang="fa-IR" sz="2000" dirty="0" err="1">
                <a:cs typeface="B Koodak" panose="00000700000000000000" pitchFamily="2" charset="-78"/>
              </a:rPr>
              <a:t>می‌شود</a:t>
            </a:r>
            <a:r>
              <a:rPr lang="fa-IR" sz="2000" dirty="0">
                <a:cs typeface="B Koodak" panose="00000700000000000000" pitchFamily="2" charset="-78"/>
              </a:rPr>
              <a:t>.</a:t>
            </a:r>
          </a:p>
          <a:p>
            <a:pPr marL="0" indent="0" algn="r" rtl="1">
              <a:buNone/>
            </a:pPr>
            <a:r>
              <a:rPr lang="fa-IR" sz="2000" b="1" dirty="0" smtClean="0">
                <a:cs typeface="B Koodak" panose="00000700000000000000" pitchFamily="2" charset="-78"/>
              </a:rPr>
              <a:t>6-اتصال </a:t>
            </a:r>
            <a:r>
              <a:rPr lang="fa-IR" sz="2000" b="1" dirty="0">
                <a:cs typeface="B Koodak" panose="00000700000000000000" pitchFamily="2" charset="-78"/>
              </a:rPr>
              <a:t>به قفل </a:t>
            </a:r>
            <a:r>
              <a:rPr lang="fa-IR" sz="2000" b="1" dirty="0" smtClean="0">
                <a:cs typeface="B Koodak" panose="00000700000000000000" pitchFamily="2" charset="-78"/>
              </a:rPr>
              <a:t>از </a:t>
            </a:r>
            <a:r>
              <a:rPr lang="fa-IR" sz="2000" b="1" dirty="0">
                <a:cs typeface="B Koodak" panose="00000700000000000000" pitchFamily="2" charset="-78"/>
              </a:rPr>
              <a:t>طریق </a:t>
            </a:r>
            <a:r>
              <a:rPr lang="fa-IR" sz="2000" b="1" dirty="0" err="1">
                <a:cs typeface="B Koodak" panose="00000700000000000000" pitchFamily="2" charset="-78"/>
              </a:rPr>
              <a:t>بلوتوث</a:t>
            </a:r>
            <a:r>
              <a:rPr lang="fa-IR" sz="2000" b="1" dirty="0">
                <a:cs typeface="B Koodak" panose="00000700000000000000" pitchFamily="2" charset="-78"/>
              </a:rPr>
              <a:t> و </a:t>
            </a:r>
            <a:r>
              <a:rPr lang="fa-IR" sz="2000" b="1" dirty="0" err="1" smtClean="0">
                <a:cs typeface="B Koodak" panose="00000700000000000000" pitchFamily="2" charset="-78"/>
              </a:rPr>
              <a:t>اپلیکیشن</a:t>
            </a:r>
            <a:r>
              <a:rPr lang="fa-IR" sz="2000" b="1" dirty="0" err="1">
                <a:cs typeface="B Koodak" panose="00000700000000000000" pitchFamily="2" charset="-78"/>
              </a:rPr>
              <a:t>:</a:t>
            </a:r>
            <a:r>
              <a:rPr lang="fa-IR" sz="2000" dirty="0" err="1" smtClean="0">
                <a:cs typeface="B Koodak" panose="00000700000000000000" pitchFamily="2" charset="-78"/>
              </a:rPr>
              <a:t>این</a:t>
            </a:r>
            <a:r>
              <a:rPr lang="fa-IR" sz="2000" dirty="0" smtClean="0">
                <a:cs typeface="B Koodak" panose="00000700000000000000" pitchFamily="2" charset="-78"/>
              </a:rPr>
              <a:t> </a:t>
            </a:r>
            <a:r>
              <a:rPr lang="fa-IR" sz="2000" dirty="0">
                <a:cs typeface="B Koodak" panose="00000700000000000000" pitchFamily="2" charset="-78"/>
              </a:rPr>
              <a:t>قفل قابلیت اتصال به </a:t>
            </a:r>
            <a:r>
              <a:rPr lang="fa-IR" sz="2000" dirty="0" err="1">
                <a:cs typeface="B Koodak" panose="00000700000000000000" pitchFamily="2" charset="-78"/>
              </a:rPr>
              <a:t>بلوتوث</a:t>
            </a:r>
            <a:r>
              <a:rPr lang="fa-IR" sz="2000" dirty="0">
                <a:cs typeface="B Koodak" panose="00000700000000000000" pitchFamily="2" charset="-78"/>
              </a:rPr>
              <a:t> از طریق تلفن همراه را دارد. بدین صورت که شما </a:t>
            </a:r>
            <a:r>
              <a:rPr lang="fa-IR" sz="2000" dirty="0" err="1">
                <a:cs typeface="B Koodak" panose="00000700000000000000" pitchFamily="2" charset="-78"/>
              </a:rPr>
              <a:t>اپلیکیشن</a:t>
            </a:r>
            <a:r>
              <a:rPr lang="fa-IR" sz="2000" dirty="0">
                <a:cs typeface="B Koodak" panose="00000700000000000000" pitchFamily="2" charset="-78"/>
              </a:rPr>
              <a:t> موبایل خود را </a:t>
            </a:r>
            <a:r>
              <a:rPr lang="fa-IR" sz="2000" dirty="0" err="1">
                <a:cs typeface="B Koodak" panose="00000700000000000000" pitchFamily="2" charset="-78"/>
              </a:rPr>
              <a:t>راه‌اندازی</a:t>
            </a:r>
            <a:r>
              <a:rPr lang="fa-IR" sz="2000" dirty="0">
                <a:cs typeface="B Koodak" panose="00000700000000000000" pitchFamily="2" charset="-78"/>
              </a:rPr>
              <a:t> کرده و با نزدیک شدن به قفل منتظر اتصال به دستگاه </a:t>
            </a:r>
            <a:r>
              <a:rPr lang="fa-IR" sz="2000" dirty="0" err="1">
                <a:cs typeface="B Koodak" panose="00000700000000000000" pitchFamily="2" charset="-78"/>
              </a:rPr>
              <a:t>می‌شوید</a:t>
            </a:r>
            <a:r>
              <a:rPr lang="fa-IR" sz="2000" dirty="0">
                <a:cs typeface="B Koodak" panose="00000700000000000000" pitchFamily="2" charset="-78"/>
              </a:rPr>
              <a:t>. پس از اتصال به قفل </a:t>
            </a:r>
            <a:r>
              <a:rPr lang="fa-IR" sz="2000" dirty="0" err="1">
                <a:cs typeface="B Koodak" panose="00000700000000000000" pitchFamily="2" charset="-78"/>
              </a:rPr>
              <a:t>می‌توانید</a:t>
            </a:r>
            <a:r>
              <a:rPr lang="fa-IR" sz="2000" dirty="0">
                <a:cs typeface="B Koodak" panose="00000700000000000000" pitchFamily="2" charset="-78"/>
              </a:rPr>
              <a:t> از طریق </a:t>
            </a:r>
            <a:r>
              <a:rPr lang="fa-IR" sz="2000" dirty="0" err="1">
                <a:cs typeface="B Koodak" panose="00000700000000000000" pitchFamily="2" charset="-78"/>
              </a:rPr>
              <a:t>اپلیکیشن</a:t>
            </a:r>
            <a:r>
              <a:rPr lang="fa-IR" sz="2000" dirty="0">
                <a:cs typeface="B Koodak" panose="00000700000000000000" pitchFamily="2" charset="-78"/>
              </a:rPr>
              <a:t> مخصوص قفل درب را باز و بسته کنید و یا مطلع شوید که چه کسی و در چه ساعتی درب خانه شما را باز کرده است.</a:t>
            </a:r>
          </a:p>
          <a:p>
            <a:pPr marL="0" indent="0" algn="r" rtl="1">
              <a:buNone/>
            </a:pPr>
            <a:endParaRPr lang="fa-IR" sz="2000" dirty="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endParaRPr lang="fa-IR" sz="2000" dirty="0" smtClean="0">
              <a:cs typeface="B Koodak" panose="00000700000000000000" pitchFamily="2" charset="-78"/>
            </a:endParaRPr>
          </a:p>
          <a:p>
            <a:pPr marL="0" indent="0" algn="r" rtl="1">
              <a:buNone/>
            </a:pPr>
            <a:endParaRPr lang="fa-IR" sz="2000" dirty="0">
              <a:cs typeface="B Koodak" panose="00000700000000000000" pitchFamily="2" charset="-78"/>
            </a:endParaRPr>
          </a:p>
          <a:p>
            <a:pPr marL="0" indent="0" algn="r" rtl="1">
              <a:buNone/>
            </a:pPr>
            <a:endParaRPr lang="en-US" sz="2000" dirty="0">
              <a:cs typeface="B Koodak" panose="00000700000000000000" pitchFamily="2" charset="-78"/>
            </a:endParaRPr>
          </a:p>
        </p:txBody>
      </p:sp>
    </p:spTree>
    <p:extLst>
      <p:ext uri="{BB962C8B-B14F-4D97-AF65-F5344CB8AC3E}">
        <p14:creationId xmlns:p14="http://schemas.microsoft.com/office/powerpoint/2010/main" val="12607447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8844509"/>
              </p:ext>
            </p:extLst>
          </p:nvPr>
        </p:nvGraphicFramePr>
        <p:xfrm>
          <a:off x="0" y="-2"/>
          <a:ext cx="12192000" cy="6858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235414194"/>
                    </a:ext>
                  </a:extLst>
                </a:gridCol>
                <a:gridCol w="6096000">
                  <a:extLst>
                    <a:ext uri="{9D8B030D-6E8A-4147-A177-3AD203B41FA5}">
                      <a16:colId xmlns:a16="http://schemas.microsoft.com/office/drawing/2014/main" val="797760242"/>
                    </a:ext>
                  </a:extLst>
                </a:gridCol>
              </a:tblGrid>
              <a:tr h="685800">
                <a:tc>
                  <a:txBody>
                    <a:bodyPr/>
                    <a:lstStyle/>
                    <a:p>
                      <a:pPr algn="ctr"/>
                      <a:r>
                        <a:rPr lang="en-US" sz="2800" dirty="0" smtClean="0"/>
                        <a:t>percept</a:t>
                      </a:r>
                      <a:endParaRPr lang="en-US" sz="2800" dirty="0"/>
                    </a:p>
                  </a:txBody>
                  <a:tcPr/>
                </a:tc>
                <a:tc>
                  <a:txBody>
                    <a:bodyPr/>
                    <a:lstStyle/>
                    <a:p>
                      <a:pPr algn="ctr"/>
                      <a:r>
                        <a:rPr lang="en-US" sz="2800" dirty="0" smtClean="0"/>
                        <a:t>action</a:t>
                      </a:r>
                      <a:endParaRPr lang="en-US" sz="2800" dirty="0"/>
                    </a:p>
                  </a:txBody>
                  <a:tcPr/>
                </a:tc>
                <a:extLst>
                  <a:ext uri="{0D108BD9-81ED-4DB2-BD59-A6C34878D82A}">
                    <a16:rowId xmlns:a16="http://schemas.microsoft.com/office/drawing/2014/main" val="3666818301"/>
                  </a:ext>
                </a:extLst>
              </a:tr>
              <a:tr h="685800">
                <a:tc>
                  <a:txBody>
                    <a:bodyPr/>
                    <a:lstStyle/>
                    <a:p>
                      <a:pPr algn="ctr"/>
                      <a:r>
                        <a:rPr lang="en-US" sz="2800" dirty="0" smtClean="0">
                          <a:solidFill>
                            <a:schemeClr val="bg1"/>
                          </a:solidFill>
                        </a:rPr>
                        <a:t>Enter right password</a:t>
                      </a:r>
                      <a:endParaRPr lang="en-US" sz="2800" dirty="0">
                        <a:solidFill>
                          <a:schemeClr val="bg1"/>
                        </a:solidFill>
                      </a:endParaRPr>
                    </a:p>
                  </a:txBody>
                  <a:tcPr/>
                </a:tc>
                <a:tc>
                  <a:txBody>
                    <a:bodyPr/>
                    <a:lstStyle/>
                    <a:p>
                      <a:pPr algn="ctr"/>
                      <a:r>
                        <a:rPr lang="en-US" sz="2800" dirty="0" smtClean="0"/>
                        <a:t>Unlock</a:t>
                      </a:r>
                      <a:r>
                        <a:rPr lang="en-US" sz="2800" baseline="0" dirty="0" smtClean="0"/>
                        <a:t> the door</a:t>
                      </a:r>
                      <a:endParaRPr lang="en-US" sz="2800" dirty="0"/>
                    </a:p>
                  </a:txBody>
                  <a:tcPr/>
                </a:tc>
                <a:extLst>
                  <a:ext uri="{0D108BD9-81ED-4DB2-BD59-A6C34878D82A}">
                    <a16:rowId xmlns:a16="http://schemas.microsoft.com/office/drawing/2014/main" val="3031711040"/>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rPr>
                        <a:t>Enter wrong password</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admin</a:t>
                      </a:r>
                      <a:r>
                        <a:rPr lang="en-US" sz="2800" baseline="0" dirty="0" smtClean="0"/>
                        <a:t>, keep the door lock</a:t>
                      </a:r>
                      <a:endParaRPr lang="en-US" sz="2800" dirty="0" smtClean="0"/>
                    </a:p>
                  </a:txBody>
                  <a:tcPr/>
                </a:tc>
                <a:extLst>
                  <a:ext uri="{0D108BD9-81ED-4DB2-BD59-A6C34878D82A}">
                    <a16:rowId xmlns:a16="http://schemas.microsoft.com/office/drawing/2014/main" val="1648276512"/>
                  </a:ext>
                </a:extLst>
              </a:tr>
              <a:tr h="685800">
                <a:tc>
                  <a:txBody>
                    <a:bodyPr/>
                    <a:lstStyle/>
                    <a:p>
                      <a:pPr algn="ctr"/>
                      <a:r>
                        <a:rPr lang="en-US" sz="2800" dirty="0" smtClean="0"/>
                        <a:t>Enter right</a:t>
                      </a:r>
                      <a:r>
                        <a:rPr lang="en-US" sz="2800" baseline="0" dirty="0" smtClean="0"/>
                        <a:t> fingerprint</a:t>
                      </a:r>
                      <a:endParaRPr lang="en-US" sz="2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Unlock</a:t>
                      </a:r>
                      <a:r>
                        <a:rPr lang="en-US" sz="2800" baseline="0" dirty="0" smtClean="0"/>
                        <a:t> the door</a:t>
                      </a:r>
                      <a:endParaRPr lang="en-US" sz="2800" dirty="0" smtClean="0"/>
                    </a:p>
                  </a:txBody>
                  <a:tcPr/>
                </a:tc>
                <a:extLst>
                  <a:ext uri="{0D108BD9-81ED-4DB2-BD59-A6C34878D82A}">
                    <a16:rowId xmlns:a16="http://schemas.microsoft.com/office/drawing/2014/main" val="1940284964"/>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Enter wrong</a:t>
                      </a:r>
                      <a:r>
                        <a:rPr lang="en-US" sz="2800" baseline="0" dirty="0" smtClean="0"/>
                        <a:t> fingerprint</a:t>
                      </a:r>
                      <a:endParaRPr lang="en-US" sz="28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admin</a:t>
                      </a:r>
                      <a:r>
                        <a:rPr lang="en-US" sz="2800" baseline="0" dirty="0" smtClean="0"/>
                        <a:t>, keep the door lock</a:t>
                      </a:r>
                      <a:endParaRPr lang="en-US" sz="2800" dirty="0" smtClean="0"/>
                    </a:p>
                  </a:txBody>
                  <a:tcPr/>
                </a:tc>
                <a:extLst>
                  <a:ext uri="{0D108BD9-81ED-4DB2-BD59-A6C34878D82A}">
                    <a16:rowId xmlns:a16="http://schemas.microsoft.com/office/drawing/2014/main" val="3398881585"/>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Place</a:t>
                      </a:r>
                      <a:r>
                        <a:rPr lang="en-US" sz="2800" baseline="0" dirty="0" smtClean="0"/>
                        <a:t> right card</a:t>
                      </a:r>
                      <a:endParaRPr lang="en-US" sz="28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Unlock</a:t>
                      </a:r>
                      <a:r>
                        <a:rPr lang="en-US" sz="2800" baseline="0" dirty="0" smtClean="0"/>
                        <a:t> the door</a:t>
                      </a:r>
                      <a:endParaRPr lang="en-US" sz="2800" dirty="0" smtClean="0"/>
                    </a:p>
                  </a:txBody>
                  <a:tcPr/>
                </a:tc>
                <a:extLst>
                  <a:ext uri="{0D108BD9-81ED-4DB2-BD59-A6C34878D82A}">
                    <a16:rowId xmlns:a16="http://schemas.microsoft.com/office/drawing/2014/main" val="3264886834"/>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Place</a:t>
                      </a:r>
                      <a:r>
                        <a:rPr lang="en-US" sz="2800" baseline="0" dirty="0" smtClean="0"/>
                        <a:t> wrong card</a:t>
                      </a:r>
                      <a:endParaRPr lang="en-US" sz="28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admin</a:t>
                      </a:r>
                      <a:r>
                        <a:rPr lang="en-US" sz="2800" baseline="0" dirty="0" smtClean="0"/>
                        <a:t>, keep the door lock</a:t>
                      </a:r>
                      <a:endParaRPr lang="en-US" sz="2800" dirty="0" smtClean="0"/>
                    </a:p>
                  </a:txBody>
                  <a:tcPr/>
                </a:tc>
                <a:extLst>
                  <a:ext uri="{0D108BD9-81ED-4DB2-BD59-A6C34878D82A}">
                    <a16:rowId xmlns:a16="http://schemas.microsoft.com/office/drawing/2014/main" val="2654488453"/>
                  </a:ext>
                </a:extLst>
              </a:tr>
              <a:tr h="685800">
                <a:tc>
                  <a:txBody>
                    <a:bodyPr/>
                    <a:lstStyle/>
                    <a:p>
                      <a:pPr algn="ctr"/>
                      <a:r>
                        <a:rPr lang="en-US" sz="2800" dirty="0" smtClean="0"/>
                        <a:t>Admin</a:t>
                      </a:r>
                      <a:r>
                        <a:rPr lang="en-US" sz="2800" baseline="0" dirty="0" smtClean="0"/>
                        <a:t> introduces new password</a:t>
                      </a:r>
                      <a:endParaRPr lang="en-US" sz="2800" dirty="0"/>
                    </a:p>
                  </a:txBody>
                  <a:tcPr/>
                </a:tc>
                <a:tc>
                  <a:txBody>
                    <a:bodyPr/>
                    <a:lstStyle/>
                    <a:p>
                      <a:pPr algn="ctr"/>
                      <a:r>
                        <a:rPr lang="en-US" sz="2800" dirty="0" smtClean="0"/>
                        <a:t>Add</a:t>
                      </a:r>
                      <a:r>
                        <a:rPr lang="en-US" sz="2800" baseline="0" dirty="0" smtClean="0"/>
                        <a:t> to passwords list</a:t>
                      </a:r>
                      <a:endParaRPr lang="en-US" sz="2800" dirty="0"/>
                    </a:p>
                  </a:txBody>
                  <a:tcPr/>
                </a:tc>
                <a:extLst>
                  <a:ext uri="{0D108BD9-81ED-4DB2-BD59-A6C34878D82A}">
                    <a16:rowId xmlns:a16="http://schemas.microsoft.com/office/drawing/2014/main" val="2088675123"/>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Admin</a:t>
                      </a:r>
                      <a:r>
                        <a:rPr lang="en-US" sz="2800" baseline="0" dirty="0" smtClean="0"/>
                        <a:t> introduces new fingerprint</a:t>
                      </a:r>
                      <a:endParaRPr lang="en-US" sz="28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Add</a:t>
                      </a:r>
                      <a:r>
                        <a:rPr lang="en-US" sz="2800" baseline="0" dirty="0" smtClean="0"/>
                        <a:t> to fingerprints list</a:t>
                      </a:r>
                      <a:endParaRPr lang="en-US" sz="2800" dirty="0" smtClean="0"/>
                    </a:p>
                  </a:txBody>
                  <a:tcPr/>
                </a:tc>
                <a:extLst>
                  <a:ext uri="{0D108BD9-81ED-4DB2-BD59-A6C34878D82A}">
                    <a16:rowId xmlns:a16="http://schemas.microsoft.com/office/drawing/2014/main" val="1666812152"/>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Admin</a:t>
                      </a:r>
                      <a:r>
                        <a:rPr lang="en-US" sz="2800" baseline="0" dirty="0" smtClean="0"/>
                        <a:t> introduces new card</a:t>
                      </a:r>
                      <a:endParaRPr lang="en-US" sz="28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Add</a:t>
                      </a:r>
                      <a:r>
                        <a:rPr lang="en-US" sz="2800" baseline="0" dirty="0" smtClean="0"/>
                        <a:t> to cards list</a:t>
                      </a:r>
                      <a:endParaRPr lang="en-US" sz="2800" dirty="0" smtClean="0"/>
                    </a:p>
                  </a:txBody>
                  <a:tcPr/>
                </a:tc>
                <a:extLst>
                  <a:ext uri="{0D108BD9-81ED-4DB2-BD59-A6C34878D82A}">
                    <a16:rowId xmlns:a16="http://schemas.microsoft.com/office/drawing/2014/main" val="3060795005"/>
                  </a:ext>
                </a:extLst>
              </a:tr>
            </a:tbl>
          </a:graphicData>
        </a:graphic>
      </p:graphicFrame>
    </p:spTree>
    <p:extLst>
      <p:ext uri="{BB962C8B-B14F-4D97-AF65-F5344CB8AC3E}">
        <p14:creationId xmlns:p14="http://schemas.microsoft.com/office/powerpoint/2010/main" val="12643239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3313835"/>
              </p:ext>
            </p:extLst>
          </p:nvPr>
        </p:nvGraphicFramePr>
        <p:xfrm>
          <a:off x="0" y="-2"/>
          <a:ext cx="12192000" cy="6858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650076670"/>
                    </a:ext>
                  </a:extLst>
                </a:gridCol>
                <a:gridCol w="6096000">
                  <a:extLst>
                    <a:ext uri="{9D8B030D-6E8A-4147-A177-3AD203B41FA5}">
                      <a16:colId xmlns:a16="http://schemas.microsoft.com/office/drawing/2014/main" val="4231009813"/>
                    </a:ext>
                  </a:extLst>
                </a:gridCol>
              </a:tblGrid>
              <a:tr h="685800">
                <a:tc>
                  <a:txBody>
                    <a:bodyPr/>
                    <a:lstStyle/>
                    <a:p>
                      <a:pPr algn="ctr"/>
                      <a:r>
                        <a:rPr lang="en-US" sz="2800" dirty="0" smtClean="0"/>
                        <a:t>percept</a:t>
                      </a:r>
                      <a:endParaRPr lang="en-US" sz="2800" dirty="0"/>
                    </a:p>
                  </a:txBody>
                  <a:tcPr/>
                </a:tc>
                <a:tc>
                  <a:txBody>
                    <a:bodyPr/>
                    <a:lstStyle/>
                    <a:p>
                      <a:pPr algn="ctr"/>
                      <a:r>
                        <a:rPr lang="en-US" sz="2800" dirty="0" smtClean="0"/>
                        <a:t>action</a:t>
                      </a:r>
                      <a:endParaRPr lang="en-US" sz="2800" dirty="0"/>
                    </a:p>
                  </a:txBody>
                  <a:tcPr/>
                </a:tc>
                <a:extLst>
                  <a:ext uri="{0D108BD9-81ED-4DB2-BD59-A6C34878D82A}">
                    <a16:rowId xmlns:a16="http://schemas.microsoft.com/office/drawing/2014/main" val="2447425350"/>
                  </a:ext>
                </a:extLst>
              </a:tr>
              <a:tr h="685800">
                <a:tc>
                  <a:txBody>
                    <a:bodyPr/>
                    <a:lstStyle/>
                    <a:p>
                      <a:pPr algn="ctr"/>
                      <a:r>
                        <a:rPr lang="en-US" sz="2800" dirty="0" smtClean="0">
                          <a:solidFill>
                            <a:schemeClr val="bg1"/>
                          </a:solidFill>
                        </a:rPr>
                        <a:t>open</a:t>
                      </a:r>
                      <a:r>
                        <a:rPr lang="en-US" sz="2800" baseline="0" dirty="0" smtClean="0">
                          <a:solidFill>
                            <a:schemeClr val="bg1"/>
                          </a:solidFill>
                        </a:rPr>
                        <a:t> the door with phone </a:t>
                      </a:r>
                      <a:r>
                        <a:rPr lang="en-US" sz="2800" baseline="0" dirty="0" err="1" smtClean="0">
                          <a:solidFill>
                            <a:schemeClr val="bg1"/>
                          </a:solidFill>
                        </a:rPr>
                        <a:t>bluetooth</a:t>
                      </a:r>
                      <a:endParaRPr lang="en-US" sz="2800" dirty="0">
                        <a:solidFill>
                          <a:schemeClr val="bg1"/>
                        </a:solidFill>
                      </a:endParaRPr>
                    </a:p>
                  </a:txBody>
                  <a:tcPr/>
                </a:tc>
                <a:tc>
                  <a:txBody>
                    <a:bodyPr/>
                    <a:lstStyle/>
                    <a:p>
                      <a:pPr algn="ctr"/>
                      <a:r>
                        <a:rPr lang="en-US" sz="2800" dirty="0" smtClean="0"/>
                        <a:t>Unlock the door</a:t>
                      </a:r>
                      <a:endParaRPr lang="en-US" sz="2800" dirty="0"/>
                    </a:p>
                  </a:txBody>
                  <a:tcPr/>
                </a:tc>
                <a:extLst>
                  <a:ext uri="{0D108BD9-81ED-4DB2-BD59-A6C34878D82A}">
                    <a16:rowId xmlns:a16="http://schemas.microsoft.com/office/drawing/2014/main" val="1006162943"/>
                  </a:ext>
                </a:extLst>
              </a:tr>
              <a:tr h="6858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rPr>
                        <a:t>lock</a:t>
                      </a:r>
                      <a:r>
                        <a:rPr lang="en-US" sz="2800" baseline="0" dirty="0" smtClean="0">
                          <a:solidFill>
                            <a:schemeClr val="bg1"/>
                          </a:solidFill>
                        </a:rPr>
                        <a:t> the door with phone </a:t>
                      </a:r>
                      <a:r>
                        <a:rPr lang="en-US" sz="2800" baseline="0" dirty="0" err="1" smtClean="0">
                          <a:solidFill>
                            <a:schemeClr val="bg1"/>
                          </a:solidFill>
                        </a:rPr>
                        <a:t>bluetooth</a:t>
                      </a:r>
                      <a:endParaRPr lang="en-US" sz="2800" dirty="0" smtClean="0">
                        <a:solidFill>
                          <a:schemeClr val="bg1"/>
                        </a:solidFill>
                      </a:endParaRPr>
                    </a:p>
                  </a:txBody>
                  <a:tcPr/>
                </a:tc>
                <a:tc>
                  <a:txBody>
                    <a:bodyPr/>
                    <a:lstStyle/>
                    <a:p>
                      <a:pPr algn="ctr"/>
                      <a:r>
                        <a:rPr lang="en-US" sz="2800" dirty="0" smtClean="0"/>
                        <a:t>Lock the door</a:t>
                      </a:r>
                      <a:endParaRPr lang="en-US" sz="2800" dirty="0"/>
                    </a:p>
                  </a:txBody>
                  <a:tcPr/>
                </a:tc>
                <a:extLst>
                  <a:ext uri="{0D108BD9-81ED-4DB2-BD59-A6C34878D82A}">
                    <a16:rowId xmlns:a16="http://schemas.microsoft.com/office/drawing/2014/main" val="4264957006"/>
                  </a:ext>
                </a:extLst>
              </a:tr>
              <a:tr h="685800">
                <a:tc>
                  <a:txBody>
                    <a:bodyPr/>
                    <a:lstStyle/>
                    <a:p>
                      <a:pPr algn="ctr"/>
                      <a:r>
                        <a:rPr lang="en-US" sz="2800" dirty="0" smtClean="0"/>
                        <a:t>Imaginary function</a:t>
                      </a:r>
                      <a:endParaRPr lang="en-US" sz="2800" dirty="0"/>
                    </a:p>
                  </a:txBody>
                  <a:tcPr/>
                </a:tc>
                <a:tc>
                  <a:txBody>
                    <a:bodyPr/>
                    <a:lstStyle/>
                    <a:p>
                      <a:pPr algn="ctr"/>
                      <a:r>
                        <a:rPr lang="en-US" sz="2800" dirty="0" smtClean="0"/>
                        <a:t>Enter some</a:t>
                      </a:r>
                      <a:r>
                        <a:rPr lang="en-US" sz="2800" baseline="0" dirty="0" smtClean="0"/>
                        <a:t> random numbers</a:t>
                      </a:r>
                      <a:endParaRPr lang="en-US" sz="2800" dirty="0"/>
                    </a:p>
                  </a:txBody>
                  <a:tcPr/>
                </a:tc>
                <a:extLst>
                  <a:ext uri="{0D108BD9-81ED-4DB2-BD59-A6C34878D82A}">
                    <a16:rowId xmlns:a16="http://schemas.microsoft.com/office/drawing/2014/main" val="3370262366"/>
                  </a:ext>
                </a:extLst>
              </a:tr>
              <a:tr h="685800">
                <a:tc>
                  <a:txBody>
                    <a:bodyPr/>
                    <a:lstStyle/>
                    <a:p>
                      <a:pPr algn="ctr"/>
                      <a:r>
                        <a:rPr lang="en-US" sz="2800" dirty="0" smtClean="0"/>
                        <a:t>Guest</a:t>
                      </a:r>
                      <a:r>
                        <a:rPr lang="en-US" sz="2800" baseline="0" dirty="0" smtClean="0"/>
                        <a:t> password</a:t>
                      </a:r>
                      <a:endParaRPr lang="en-US" sz="2800" dirty="0"/>
                    </a:p>
                  </a:txBody>
                  <a:tcPr/>
                </a:tc>
                <a:tc>
                  <a:txBody>
                    <a:bodyPr/>
                    <a:lstStyle/>
                    <a:p>
                      <a:pPr algn="ctr"/>
                      <a:r>
                        <a:rPr lang="en-US" sz="2800" dirty="0" err="1" smtClean="0"/>
                        <a:t>Genetarte</a:t>
                      </a:r>
                      <a:r>
                        <a:rPr lang="en-US" sz="2800" dirty="0" smtClean="0"/>
                        <a:t> disposable password</a:t>
                      </a:r>
                      <a:endParaRPr lang="en-US" sz="2800" dirty="0"/>
                    </a:p>
                  </a:txBody>
                  <a:tcPr/>
                </a:tc>
                <a:extLst>
                  <a:ext uri="{0D108BD9-81ED-4DB2-BD59-A6C34878D82A}">
                    <a16:rowId xmlns:a16="http://schemas.microsoft.com/office/drawing/2014/main" val="628560027"/>
                  </a:ext>
                </a:extLst>
              </a:tr>
              <a:tr h="685800">
                <a:tc>
                  <a:txBody>
                    <a:bodyPr/>
                    <a:lstStyle/>
                    <a:p>
                      <a:pPr algn="ctr"/>
                      <a:r>
                        <a:rPr lang="en-US" sz="2800" dirty="0" err="1" smtClean="0"/>
                        <a:t>Everytime</a:t>
                      </a:r>
                      <a:r>
                        <a:rPr lang="en-US" sz="2800" baseline="0" dirty="0" smtClean="0"/>
                        <a:t> door </a:t>
                      </a:r>
                      <a:r>
                        <a:rPr lang="en-US" sz="2800" baseline="0" dirty="0" err="1" smtClean="0"/>
                        <a:t>opend</a:t>
                      </a:r>
                      <a:r>
                        <a:rPr lang="en-US" sz="2800" baseline="0" dirty="0" smtClean="0"/>
                        <a:t> and closed</a:t>
                      </a:r>
                      <a:endParaRPr lang="en-US" sz="2800" dirty="0"/>
                    </a:p>
                  </a:txBody>
                  <a:tcPr/>
                </a:tc>
                <a:tc>
                  <a:txBody>
                    <a:bodyPr/>
                    <a:lstStyle/>
                    <a:p>
                      <a:pPr algn="ctr"/>
                      <a:r>
                        <a:rPr lang="en-US" sz="2800" dirty="0" err="1" smtClean="0"/>
                        <a:t>Atuomatic</a:t>
                      </a:r>
                      <a:r>
                        <a:rPr lang="en-US" sz="2800" baseline="0" dirty="0" smtClean="0"/>
                        <a:t> lock apply</a:t>
                      </a:r>
                      <a:endParaRPr lang="en-US" sz="2800" dirty="0"/>
                    </a:p>
                  </a:txBody>
                  <a:tcPr/>
                </a:tc>
                <a:extLst>
                  <a:ext uri="{0D108BD9-81ED-4DB2-BD59-A6C34878D82A}">
                    <a16:rowId xmlns:a16="http://schemas.microsoft.com/office/drawing/2014/main" val="1619919862"/>
                  </a:ext>
                </a:extLst>
              </a:tr>
              <a:tr h="685800">
                <a:tc>
                  <a:txBody>
                    <a:bodyPr/>
                    <a:lstStyle/>
                    <a:p>
                      <a:pPr algn="ctr"/>
                      <a:r>
                        <a:rPr lang="en-US" sz="2800" dirty="0" smtClean="0"/>
                        <a:t>Push</a:t>
                      </a:r>
                      <a:r>
                        <a:rPr lang="en-US" sz="2800" baseline="0" dirty="0" smtClean="0"/>
                        <a:t> the kids lock </a:t>
                      </a:r>
                      <a:r>
                        <a:rPr lang="en-US" sz="2800" baseline="0" dirty="0" err="1" smtClean="0"/>
                        <a:t>butten</a:t>
                      </a:r>
                      <a:r>
                        <a:rPr lang="en-US" sz="2800" baseline="0" dirty="0" smtClean="0"/>
                        <a:t> in lock</a:t>
                      </a:r>
                      <a:endParaRPr lang="en-US" sz="2800" dirty="0"/>
                    </a:p>
                  </a:txBody>
                  <a:tcPr/>
                </a:tc>
                <a:tc>
                  <a:txBody>
                    <a:bodyPr/>
                    <a:lstStyle/>
                    <a:p>
                      <a:pPr algn="ctr"/>
                      <a:r>
                        <a:rPr lang="en-US" sz="2800" dirty="0" smtClean="0"/>
                        <a:t>Active kids lock</a:t>
                      </a:r>
                      <a:endParaRPr lang="en-US" sz="2800" dirty="0"/>
                    </a:p>
                  </a:txBody>
                  <a:tcPr/>
                </a:tc>
                <a:extLst>
                  <a:ext uri="{0D108BD9-81ED-4DB2-BD59-A6C34878D82A}">
                    <a16:rowId xmlns:a16="http://schemas.microsoft.com/office/drawing/2014/main" val="535304775"/>
                  </a:ext>
                </a:extLst>
              </a:tr>
              <a:tr h="685800">
                <a:tc>
                  <a:txBody>
                    <a:bodyPr/>
                    <a:lstStyle/>
                    <a:p>
                      <a:pPr algn="ctr"/>
                      <a:r>
                        <a:rPr lang="en-US" sz="2800" dirty="0" smtClean="0"/>
                        <a:t>Enter electric doubt to lock or door</a:t>
                      </a:r>
                      <a:endParaRPr lang="en-US" sz="2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admin</a:t>
                      </a:r>
                      <a:r>
                        <a:rPr lang="en-US" sz="2800" baseline="0" dirty="0" smtClean="0"/>
                        <a:t>, keep the door lock</a:t>
                      </a:r>
                      <a:endParaRPr lang="en-US" sz="2800" dirty="0" smtClean="0"/>
                    </a:p>
                  </a:txBody>
                  <a:tcPr/>
                </a:tc>
                <a:extLst>
                  <a:ext uri="{0D108BD9-81ED-4DB2-BD59-A6C34878D82A}">
                    <a16:rowId xmlns:a16="http://schemas.microsoft.com/office/drawing/2014/main" val="3608456119"/>
                  </a:ext>
                </a:extLst>
              </a:tr>
              <a:tr h="685800">
                <a:tc>
                  <a:txBody>
                    <a:bodyPr/>
                    <a:lstStyle/>
                    <a:p>
                      <a:pPr algn="ctr"/>
                      <a:r>
                        <a:rPr lang="en-US" sz="2800" dirty="0" smtClean="0"/>
                        <a:t>Smoke or fire detected in house</a:t>
                      </a:r>
                      <a:endParaRPr lang="en-US" sz="2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admin</a:t>
                      </a:r>
                      <a:r>
                        <a:rPr lang="en-US" sz="2800" baseline="0" dirty="0" smtClean="0"/>
                        <a:t>, unlock the door</a:t>
                      </a:r>
                      <a:endParaRPr lang="en-US" sz="2800" dirty="0" smtClean="0"/>
                    </a:p>
                  </a:txBody>
                  <a:tcPr/>
                </a:tc>
                <a:extLst>
                  <a:ext uri="{0D108BD9-81ED-4DB2-BD59-A6C34878D82A}">
                    <a16:rowId xmlns:a16="http://schemas.microsoft.com/office/drawing/2014/main" val="1213994070"/>
                  </a:ext>
                </a:extLst>
              </a:tr>
              <a:tr h="685800">
                <a:tc>
                  <a:txBody>
                    <a:bodyPr/>
                    <a:lstStyle/>
                    <a:p>
                      <a:pPr algn="ctr"/>
                      <a:r>
                        <a:rPr lang="en-US" sz="2800" dirty="0" smtClean="0"/>
                        <a:t>Low</a:t>
                      </a:r>
                      <a:r>
                        <a:rPr lang="en-US" sz="2800" baseline="0" dirty="0" smtClean="0"/>
                        <a:t> battery </a:t>
                      </a:r>
                      <a:r>
                        <a:rPr lang="en-US" sz="2800" baseline="0" dirty="0" err="1" smtClean="0"/>
                        <a:t>satus</a:t>
                      </a:r>
                      <a:r>
                        <a:rPr lang="en-US" sz="2800" baseline="0" dirty="0" smtClean="0"/>
                        <a:t> for lock</a:t>
                      </a:r>
                      <a:endParaRPr lang="en-US" sz="2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Alert to </a:t>
                      </a:r>
                      <a:r>
                        <a:rPr lang="en-US" sz="2800" dirty="0" err="1" smtClean="0"/>
                        <a:t>admin</a:t>
                      </a:r>
                      <a:r>
                        <a:rPr lang="en-US" sz="2800" baseline="0" dirty="0" err="1" smtClean="0"/>
                        <a:t>,active</a:t>
                      </a:r>
                      <a:r>
                        <a:rPr lang="en-US" sz="2800" baseline="0" dirty="0" smtClean="0"/>
                        <a:t> power saving </a:t>
                      </a:r>
                      <a:r>
                        <a:rPr lang="en-US" sz="2700" baseline="0" dirty="0" smtClean="0"/>
                        <a:t>mode</a:t>
                      </a:r>
                      <a:endParaRPr lang="en-US" sz="2700" dirty="0" smtClean="0"/>
                    </a:p>
                  </a:txBody>
                  <a:tcPr/>
                </a:tc>
                <a:extLst>
                  <a:ext uri="{0D108BD9-81ED-4DB2-BD59-A6C34878D82A}">
                    <a16:rowId xmlns:a16="http://schemas.microsoft.com/office/drawing/2014/main" val="205255125"/>
                  </a:ext>
                </a:extLst>
              </a:tr>
            </a:tbl>
          </a:graphicData>
        </a:graphic>
      </p:graphicFrame>
    </p:spTree>
    <p:extLst>
      <p:ext uri="{BB962C8B-B14F-4D97-AF65-F5344CB8AC3E}">
        <p14:creationId xmlns:p14="http://schemas.microsoft.com/office/powerpoint/2010/main" val="250103680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204</TotalTime>
  <Words>1075</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 Koodak</vt:lpstr>
      <vt:lpstr>Calibri</vt:lpstr>
      <vt:lpstr>Calibri Light</vt:lpstr>
      <vt:lpstr>Celestial</vt:lpstr>
      <vt:lpstr>به نام خداوند جان و خرد</vt:lpstr>
      <vt:lpstr>موضوعات</vt:lpstr>
      <vt:lpstr>1-توضیحاتی راجب قفل هوشمند</vt:lpstr>
      <vt:lpstr>2-تکنولوژی‌های مهم در قفل‌های درب هوشمند</vt:lpstr>
      <vt:lpstr>3-قفل دیجیتال برند یال مدل VULCAN-FR</vt:lpstr>
      <vt:lpstr>4-راه های باز کردن قفل دیجیتال برند یال مدل VULCAN-FR </vt:lpstr>
      <vt:lpstr>5-ویژگی های قفل دیجیتال برند یال مدل VULCAN-FR</vt:lpstr>
      <vt:lpstr>PowerPoint Presentation</vt:lpstr>
      <vt:lpstr>PowerPoint Presentation</vt:lpstr>
      <vt:lpstr>7- معایب این قفل هوشمند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2023-12-29T13:48:29Z</dcterms:created>
  <dcterms:modified xsi:type="dcterms:W3CDTF">2023-12-29T20:21:55Z</dcterms:modified>
</cp:coreProperties>
</file>