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9"/>
  </p:notesMasterIdLst>
  <p:sldIdLst>
    <p:sldId id="279" r:id="rId2"/>
    <p:sldId id="309" r:id="rId3"/>
    <p:sldId id="312" r:id="rId4"/>
    <p:sldId id="310" r:id="rId5"/>
    <p:sldId id="283" r:id="rId6"/>
    <p:sldId id="285" r:id="rId7"/>
    <p:sldId id="286" r:id="rId8"/>
    <p:sldId id="293" r:id="rId9"/>
    <p:sldId id="292" r:id="rId10"/>
    <p:sldId id="299" r:id="rId11"/>
    <p:sldId id="290" r:id="rId12"/>
    <p:sldId id="296" r:id="rId13"/>
    <p:sldId id="308" r:id="rId14"/>
    <p:sldId id="319" r:id="rId15"/>
    <p:sldId id="313" r:id="rId16"/>
    <p:sldId id="305" r:id="rId17"/>
    <p:sldId id="317" r:id="rId18"/>
    <p:sldId id="321" r:id="rId19"/>
    <p:sldId id="324" r:id="rId20"/>
    <p:sldId id="325" r:id="rId21"/>
    <p:sldId id="326" r:id="rId22"/>
    <p:sldId id="278" r:id="rId23"/>
    <p:sldId id="301" r:id="rId24"/>
    <p:sldId id="298" r:id="rId25"/>
    <p:sldId id="276" r:id="rId26"/>
    <p:sldId id="300" r:id="rId27"/>
    <p:sldId id="29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42" autoAdjust="0"/>
  </p:normalViewPr>
  <p:slideViewPr>
    <p:cSldViewPr snapToGrid="0">
      <p:cViewPr varScale="1">
        <p:scale>
          <a:sx n="63" d="100"/>
          <a:sy n="63" d="100"/>
        </p:scale>
        <p:origin x="7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B6286-CFD5-4A82-83A5-A17BBC4D049B}" type="datetimeFigureOut">
              <a:rPr lang="en-US" smtClean="0"/>
              <a:t>20-Mar-24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C01D3-EF14-487E-956F-C666E97D9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4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C01D3-EF14-487E-956F-C666E97D97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4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972BE09-9E30-4DF4-96E6-A7AE4A47A5A9}" type="datetime1">
              <a:rPr lang="en-US" smtClean="0"/>
              <a:t>20-Mar-24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2443ADA-80E8-4198-9A85-B5AF647A347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1368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AD2E6-287E-49AF-832F-6A8494803130}" type="datetime1">
              <a:rPr lang="en-US" smtClean="0"/>
              <a:t>20-Mar-24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ADA-80E8-4198-9A85-B5AF647A3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6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BE72-D1C9-4B2E-8D18-B6EB5CF9834D}" type="datetime1">
              <a:rPr lang="en-US" smtClean="0"/>
              <a:t>20-Mar-24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ADA-80E8-4198-9A85-B5AF647A3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4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1240-537D-4788-8197-2463B806820F}" type="datetime1">
              <a:rPr lang="en-US" smtClean="0"/>
              <a:t>20-Mar-24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ADA-80E8-4198-9A85-B5AF647A3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738A-1C59-458D-A2FE-140222BE60CF}" type="datetime1">
              <a:rPr lang="en-US" smtClean="0"/>
              <a:t>20-Mar-24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ADA-80E8-4198-9A85-B5AF647A347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886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8444-1B39-4D7D-8B30-491C63CEC965}" type="datetime1">
              <a:rPr lang="en-US" smtClean="0"/>
              <a:t>20-Mar-24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ADA-80E8-4198-9A85-B5AF647A3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2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DEEA-4F3C-4EDC-BADD-00F835D36563}" type="datetime1">
              <a:rPr lang="en-US" smtClean="0"/>
              <a:t>20-Mar-24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ADA-80E8-4198-9A85-B5AF647A3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2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35AA-CAD0-40D4-8E9B-2F90D7C1BB79}" type="datetime1">
              <a:rPr lang="en-US" smtClean="0"/>
              <a:t>20-Mar-24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ADA-80E8-4198-9A85-B5AF647A3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32B4-8DB1-433A-A5B7-FE6A1C9A5F96}" type="datetime1">
              <a:rPr lang="en-US" smtClean="0"/>
              <a:t>20-Mar-24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ADA-80E8-4198-9A85-B5AF647A3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8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50D9-F52C-4863-AB82-07E1EDF7E5A8}" type="datetime1">
              <a:rPr lang="en-US" smtClean="0"/>
              <a:t>20-Mar-24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ADA-80E8-4198-9A85-B5AF647A3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3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952F-50E1-45B7-83FC-17B2E00D3652}" type="datetime1">
              <a:rPr lang="en-US" smtClean="0"/>
              <a:t>20-Mar-24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ADA-80E8-4198-9A85-B5AF647A3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A0BEDC3-89BC-4551-8B88-635B48A41021}" type="datetime1">
              <a:rPr lang="en-US" smtClean="0"/>
              <a:t>20-Mar-24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2443ADA-80E8-4198-9A85-B5AF647A3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2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3E871-4F42-69C4-AEEE-3DD7F1021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690" y="225552"/>
            <a:ext cx="9418320" cy="3203448"/>
          </a:xfrm>
        </p:spPr>
        <p:txBody>
          <a:bodyPr>
            <a:normAutofit/>
          </a:bodyPr>
          <a:lstStyle/>
          <a:p>
            <a:r>
              <a:rPr lang="en-US" sz="5400" dirty="0"/>
              <a:t>Detection of Osteoarthritis using Advance Segmentation in Radiographic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A3709-065B-EA04-126B-5D32B0E8B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677770"/>
            <a:ext cx="5316210" cy="1691640"/>
          </a:xfrm>
        </p:spPr>
        <p:txBody>
          <a:bodyPr>
            <a:normAutofit/>
          </a:bodyPr>
          <a:lstStyle/>
          <a:p>
            <a:r>
              <a:rPr lang="en-US" sz="2800" b="1" dirty="0"/>
              <a:t>Group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Urooj Afridi (20P-0192)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Ali Shan Khattak (21P-8046)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419CD41-D8C3-DEA9-99D5-2F511FE2C7F4}"/>
              </a:ext>
            </a:extLst>
          </p:cNvPr>
          <p:cNvSpPr txBox="1">
            <a:spLocks/>
          </p:cNvSpPr>
          <p:nvPr/>
        </p:nvSpPr>
        <p:spPr>
          <a:xfrm>
            <a:off x="6578082" y="4677770"/>
            <a:ext cx="4867221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Project Supervisor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Dr. Muhammad Amin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muhammad.amin@nu.edu.pk</a:t>
            </a:r>
          </a:p>
        </p:txBody>
      </p:sp>
      <p:pic>
        <p:nvPicPr>
          <p:cNvPr id="4" name="Picture 2" descr="National University of Computer and Emerging Sciences - Wikipedia">
            <a:extLst>
              <a:ext uri="{FF2B5EF4-FFF2-40B4-BE49-F238E27FC236}">
                <a16:creationId xmlns:a16="http://schemas.microsoft.com/office/drawing/2014/main" id="{5266F3C8-ECDE-FFC2-ECED-46768869F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937" y="205696"/>
            <a:ext cx="1472478" cy="147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720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BC80-AC79-01B2-EFF2-1E736CB6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794" y="252277"/>
            <a:ext cx="9692640" cy="1010466"/>
          </a:xfrm>
        </p:spPr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02B03A-9D31-428F-E689-D4808D428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2113" y="1469570"/>
            <a:ext cx="8980715" cy="513615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13455-9E95-2598-D29B-AFFD96FB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3EBEA-EACE-0E9F-8AAB-1CF9E1E978C7}"/>
              </a:ext>
            </a:extLst>
          </p:cNvPr>
          <p:cNvSpPr txBox="1"/>
          <p:nvPr/>
        </p:nvSpPr>
        <p:spPr>
          <a:xfrm>
            <a:off x="3882064" y="6224210"/>
            <a:ext cx="4260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1.4 Sequence diagram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58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BC80-AC79-01B2-EFF2-1E736CB6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794" y="252277"/>
            <a:ext cx="9692640" cy="1010466"/>
          </a:xfrm>
        </p:spPr>
        <p:txBody>
          <a:bodyPr/>
          <a:lstStyle/>
          <a:p>
            <a:r>
              <a:rPr lang="en-US" dirty="0"/>
              <a:t>Activity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02B03A-9D31-428F-E689-D4808D428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663" y="1262743"/>
            <a:ext cx="1968315" cy="501918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13455-9E95-2598-D29B-AFFD96FB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D56C30-D30E-98F1-A3D2-270945A9EB3F}"/>
              </a:ext>
            </a:extLst>
          </p:cNvPr>
          <p:cNvSpPr txBox="1"/>
          <p:nvPr/>
        </p:nvSpPr>
        <p:spPr>
          <a:xfrm>
            <a:off x="3634086" y="6326423"/>
            <a:ext cx="341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1.5 Activity diagram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365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BC80-AC79-01B2-EFF2-1E736CB6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13455-9E95-2598-D29B-AFFD96FB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87A9DA-CECC-4ABF-7109-E1FD008AF3E3}"/>
              </a:ext>
            </a:extLst>
          </p:cNvPr>
          <p:cNvSpPr txBox="1"/>
          <p:nvPr/>
        </p:nvSpPr>
        <p:spPr>
          <a:xfrm>
            <a:off x="3615201" y="6122908"/>
            <a:ext cx="390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Figure 1.1 Proposed system model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85C518E-23D8-3871-4212-E680D2C6C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6834" y="1973821"/>
            <a:ext cx="7757160" cy="38665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882226-B559-CFB7-4958-2750F47CC095}"/>
              </a:ext>
            </a:extLst>
          </p:cNvPr>
          <p:cNvSpPr txBox="1"/>
          <p:nvPr/>
        </p:nvSpPr>
        <p:spPr>
          <a:xfrm>
            <a:off x="3997960" y="4290814"/>
            <a:ext cx="6106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	      </a:t>
            </a:r>
          </a:p>
        </p:txBody>
      </p:sp>
    </p:spTree>
    <p:extLst>
      <p:ext uri="{BB962C8B-B14F-4D97-AF65-F5344CB8AC3E}">
        <p14:creationId xmlns:p14="http://schemas.microsoft.com/office/powerpoint/2010/main" val="3896730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BC80-AC79-01B2-EFF2-1E736CB6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27318"/>
            <a:ext cx="9692640" cy="1325562"/>
          </a:xfrm>
        </p:spPr>
        <p:txBody>
          <a:bodyPr/>
          <a:lstStyle/>
          <a:p>
            <a:r>
              <a:rPr lang="en-US" dirty="0"/>
              <a:t>Architecture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13455-9E95-2598-D29B-AFFD96FB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87A9DA-CECC-4ABF-7109-E1FD008AF3E3}"/>
              </a:ext>
            </a:extLst>
          </p:cNvPr>
          <p:cNvSpPr txBox="1"/>
          <p:nvPr/>
        </p:nvSpPr>
        <p:spPr>
          <a:xfrm>
            <a:off x="3721801" y="6122908"/>
            <a:ext cx="368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Figure 1.2 Architecture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85C518E-23D8-3871-4212-E680D2C6C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7520" y="1452880"/>
            <a:ext cx="7457440" cy="4719320"/>
          </a:xfrm>
        </p:spPr>
      </p:pic>
    </p:spTree>
    <p:extLst>
      <p:ext uri="{BB962C8B-B14F-4D97-AF65-F5344CB8AC3E}">
        <p14:creationId xmlns:p14="http://schemas.microsoft.com/office/powerpoint/2010/main" val="4177916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BC80-AC79-01B2-EFF2-1E736CB6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DB104-D11D-4ED4-93D0-269012FE3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>
              <a:buClrTx/>
              <a:buFont typeface="+mj-lt"/>
              <a:buAutoNum type="arabicPeriod"/>
            </a:pPr>
            <a:r>
              <a:rPr lang="en-US" sz="2800" b="0" i="0" dirty="0">
                <a:effectLst/>
                <a:latin typeface="Söhne"/>
              </a:rPr>
              <a:t>Data Availability: Limited, unbalanced data for training.</a:t>
            </a:r>
          </a:p>
          <a:p>
            <a:pPr marL="514350" indent="-514350" algn="l">
              <a:buClrTx/>
              <a:buFont typeface="+mj-lt"/>
              <a:buAutoNum type="arabicPeriod"/>
            </a:pPr>
            <a:r>
              <a:rPr lang="en-US" sz="2800" b="0" i="0" dirty="0">
                <a:effectLst/>
                <a:latin typeface="Söhne"/>
              </a:rPr>
              <a:t>Masks Generation: Creating masks for knee osteoarthritic regions.</a:t>
            </a:r>
          </a:p>
          <a:p>
            <a:pPr marL="514350" indent="-514350" algn="l">
              <a:buClrTx/>
              <a:buFont typeface="+mj-lt"/>
              <a:buAutoNum type="arabicPeriod"/>
            </a:pPr>
            <a:r>
              <a:rPr lang="en-US" sz="2800" b="0" i="0" dirty="0">
                <a:effectLst/>
                <a:latin typeface="Söhne"/>
              </a:rPr>
              <a:t>Model Complexity: Deep learning models interpretability challenges.</a:t>
            </a:r>
          </a:p>
          <a:p>
            <a:pPr marL="514350" indent="-514350" algn="l">
              <a:buClrTx/>
              <a:buFont typeface="+mj-lt"/>
              <a:buAutoNum type="arabicPeriod"/>
            </a:pPr>
            <a:r>
              <a:rPr lang="en-US" sz="2800" b="0" i="0" dirty="0">
                <a:effectLst/>
                <a:latin typeface="Söhne"/>
              </a:rPr>
              <a:t>Resource Constraints: Limited access to high-performance computing resources.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13455-9E95-2598-D29B-AFFD96FB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89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BC80-AC79-01B2-EFF2-1E736CB6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statistics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13455-9E95-2598-D29B-AFFD96FB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D7CF56-F544-960E-1D75-1C57BA6D1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6" b="1656"/>
          <a:stretch/>
        </p:blipFill>
        <p:spPr>
          <a:xfrm>
            <a:off x="2592831" y="1691322"/>
            <a:ext cx="5972049" cy="4048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FDA2A0-3780-5CF3-F76F-FB23B29297EF}"/>
              </a:ext>
            </a:extLst>
          </p:cNvPr>
          <p:cNvSpPr txBox="1"/>
          <p:nvPr/>
        </p:nvSpPr>
        <p:spPr>
          <a:xfrm>
            <a:off x="3804485" y="5923280"/>
            <a:ext cx="4027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1.6 Dataset images statistics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661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BC80-AC79-01B2-EFF2-1E736CB6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DB104-D11D-4ED4-93D0-269012FE3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346448" cy="4351337"/>
          </a:xfrm>
        </p:spPr>
        <p:txBody>
          <a:bodyPr>
            <a:normAutofit/>
          </a:bodyPr>
          <a:lstStyle/>
          <a:p>
            <a:r>
              <a:rPr lang="en-US" sz="2800" dirty="0"/>
              <a:t>Resizing</a:t>
            </a:r>
          </a:p>
          <a:p>
            <a:r>
              <a:rPr lang="en-US" sz="2800" dirty="0"/>
              <a:t>Normalization</a:t>
            </a:r>
          </a:p>
          <a:p>
            <a:r>
              <a:rPr lang="en-US" sz="2800" dirty="0"/>
              <a:t>Noise reduction</a:t>
            </a:r>
          </a:p>
          <a:p>
            <a:r>
              <a:rPr lang="en-US" sz="2800" dirty="0"/>
              <a:t>Data Augmentation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13455-9E95-2598-D29B-AFFD96FB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02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BC80-AC79-01B2-EFF2-1E736CB6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Mask Images: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DB104-D11D-4ED4-93D0-269012FE3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81200"/>
            <a:ext cx="4641088" cy="435133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Applied the Canny edge detection algorithm to each image in the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Saved the resulting affected area masks, which highlight important edges in the images.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13455-9E95-2598-D29B-AFFD96FB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3DDE79-7A39-8BCA-617F-595F7582C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0080" y="2050435"/>
            <a:ext cx="5234432" cy="36702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63328B-6538-F443-4B2A-F55D6AA79F45}"/>
              </a:ext>
            </a:extLst>
          </p:cNvPr>
          <p:cNvSpPr txBox="1"/>
          <p:nvPr/>
        </p:nvSpPr>
        <p:spPr>
          <a:xfrm>
            <a:off x="6584368" y="6051867"/>
            <a:ext cx="3959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1.7 Dataset masks statistics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33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BC80-AC79-01B2-EFF2-1E736CB6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Mask Images: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B6C93B-CB93-5ADB-956B-1ECC628BE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06" y="2306228"/>
            <a:ext cx="5071846" cy="31293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13455-9E95-2598-D29B-AFFD96FB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18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B62AA9-36A5-7629-76C3-4BFA67087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752" y="2214788"/>
            <a:ext cx="5499276" cy="303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40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BC80-AC79-01B2-EFF2-1E736CB6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Results: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6FFCBE-3F27-C771-8612-92E55B64B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57" y="2153920"/>
            <a:ext cx="9306036" cy="344424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13455-9E95-2598-D29B-AFFD96FB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7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E121-7014-E3F5-5EDE-08CF0F74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E3F41-C6FA-8075-8EB9-A62D4076B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72164"/>
            <a:ext cx="8595360" cy="4351337"/>
          </a:xfrm>
        </p:spPr>
        <p:txBody>
          <a:bodyPr>
            <a:norm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i="0" kern="100" dirty="0">
                <a:effectLst/>
                <a:latin typeface="Century Schoolbook (Body)"/>
                <a:ea typeface="Calibri" panose="020F0502020204030204" pitchFamily="34" charset="0"/>
                <a:cs typeface="Times New Roman" panose="02020603050405020304" pitchFamily="18" charset="0"/>
              </a:rPr>
              <a:t>Knee osteoarthritis (OA) is a prevalent joint disease affecting millions globally, leading to pain and reduced mobility.</a:t>
            </a:r>
            <a:endParaRPr lang="en-US" sz="2400" kern="100" dirty="0">
              <a:effectLst/>
              <a:latin typeface="Century Schoolbook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entury Schoolbook (Body)"/>
                <a:ea typeface="Calibri" panose="020F0502020204030204" pitchFamily="34" charset="0"/>
                <a:cs typeface="Times New Roman" panose="02020603050405020304" pitchFamily="18" charset="0"/>
              </a:rPr>
              <a:t>Current methods for knee osteoarthritis detection from X-ray images are limited.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entury Schoolbook (Body)"/>
                <a:ea typeface="Calibri" panose="020F0502020204030204" pitchFamily="34" charset="0"/>
                <a:cs typeface="Times New Roman" panose="02020603050405020304" pitchFamily="18" charset="0"/>
              </a:rPr>
              <a:t>Our goal is to develop a robust system using deep learning for efficient knee osteoarthritis detection from X-ray images, aiming to enhance patient care.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62823-F04E-297B-9A71-34DB180B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252328"/>
            <a:ext cx="914400" cy="593725"/>
          </a:xfrm>
        </p:spPr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84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BC80-AC79-01B2-EFF2-1E736CB6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Results: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13455-9E95-2598-D29B-AFFD96FB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DEA1C-2E3B-9411-FF92-C9854B1B5B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8" t="4472" r="278" b="5069"/>
          <a:stretch/>
        </p:blipFill>
        <p:spPr>
          <a:xfrm>
            <a:off x="219283" y="2885440"/>
            <a:ext cx="10971640" cy="235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37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BC80-AC79-01B2-EFF2-1E736CB6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Results: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13455-9E95-2598-D29B-AFFD96FB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68F406-0604-53D9-C5BC-9A12E1AA5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" y="2057400"/>
            <a:ext cx="5476875" cy="411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B882C9-677E-5BB8-A695-B6FD113B4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870" y="2057400"/>
            <a:ext cx="5353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96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185A-3041-DBEA-8846-D50C4911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502" y="677863"/>
            <a:ext cx="9692640" cy="726394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B1730-E7A6-9682-3496-560BA685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22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56DD48A-B536-0497-6392-5536CB034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6" b="3877"/>
          <a:stretch/>
        </p:blipFill>
        <p:spPr>
          <a:xfrm>
            <a:off x="760300" y="2225040"/>
            <a:ext cx="9692641" cy="37592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75B11D-A617-7EED-6F0D-B530478CA908}"/>
              </a:ext>
            </a:extLst>
          </p:cNvPr>
          <p:cNvSpPr txBox="1"/>
          <p:nvPr/>
        </p:nvSpPr>
        <p:spPr>
          <a:xfrm>
            <a:off x="3842406" y="6337790"/>
            <a:ext cx="521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Figure 1.</a:t>
            </a:r>
            <a:r>
              <a:rPr lang="en-US" dirty="0"/>
              <a:t>5</a:t>
            </a:r>
            <a:r>
              <a:rPr lang="en-US" sz="1800" dirty="0"/>
              <a:t> Gantt Chart for FYP-1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1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185A-3041-DBEA-8846-D50C4911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502" y="677863"/>
            <a:ext cx="9692640" cy="726394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B1730-E7A6-9682-3496-560BA685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23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56DD48A-B536-0497-6392-5536CB034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9"/>
          <a:stretch/>
        </p:blipFill>
        <p:spPr>
          <a:xfrm>
            <a:off x="729820" y="2181437"/>
            <a:ext cx="9692641" cy="374184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75B11D-A617-7EED-6F0D-B530478CA908}"/>
              </a:ext>
            </a:extLst>
          </p:cNvPr>
          <p:cNvSpPr txBox="1"/>
          <p:nvPr/>
        </p:nvSpPr>
        <p:spPr>
          <a:xfrm>
            <a:off x="3842406" y="6337790"/>
            <a:ext cx="521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Figure 1.6 Gantt Chart for FYP-2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59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BA4E-DE4C-BA24-753F-07188999A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69726-4F07-4E36-D70C-0BE613171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2" y="2330704"/>
            <a:ext cx="3474720" cy="375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Urooj Afridi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Proposed model diagram</a:t>
            </a:r>
          </a:p>
          <a:p>
            <a:r>
              <a:rPr lang="en-US" dirty="0"/>
              <a:t>Architecture Diagram</a:t>
            </a:r>
          </a:p>
          <a:p>
            <a:r>
              <a:rPr lang="en-US" dirty="0"/>
              <a:t>Dataset Collection</a:t>
            </a:r>
          </a:p>
          <a:p>
            <a:r>
              <a:rPr lang="en-US" dirty="0"/>
              <a:t>Model selection &amp; training</a:t>
            </a:r>
          </a:p>
          <a:p>
            <a:r>
              <a:rPr lang="en-US" dirty="0"/>
              <a:t>Web application</a:t>
            </a:r>
          </a:p>
          <a:p>
            <a:r>
              <a:rPr lang="en-US" dirty="0"/>
              <a:t>Report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C4DE0-271B-A1F5-DB3E-3B2C5C49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24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BBA488-C8B2-600E-4FD3-A6881169BC12}"/>
              </a:ext>
            </a:extLst>
          </p:cNvPr>
          <p:cNvSpPr txBox="1">
            <a:spLocks/>
          </p:cNvSpPr>
          <p:nvPr/>
        </p:nvSpPr>
        <p:spPr>
          <a:xfrm>
            <a:off x="6096000" y="2330704"/>
            <a:ext cx="3880104" cy="3755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Alishan Khattak</a:t>
            </a:r>
          </a:p>
          <a:p>
            <a:r>
              <a:rPr lang="en-US" sz="1900" dirty="0"/>
              <a:t>Literature review</a:t>
            </a:r>
          </a:p>
          <a:p>
            <a:r>
              <a:rPr lang="en-US" sz="1900" dirty="0"/>
              <a:t>Activity diagram</a:t>
            </a:r>
          </a:p>
          <a:p>
            <a:r>
              <a:rPr lang="en-US" sz="1900" dirty="0"/>
              <a:t>Sequence diagram</a:t>
            </a:r>
          </a:p>
          <a:p>
            <a:r>
              <a:rPr lang="en-US" sz="1900" dirty="0"/>
              <a:t>Use case diagram</a:t>
            </a:r>
          </a:p>
          <a:p>
            <a:r>
              <a:rPr lang="en-US" sz="1900" dirty="0"/>
              <a:t>Dataset Collection</a:t>
            </a:r>
          </a:p>
          <a:p>
            <a:r>
              <a:rPr lang="en-US" sz="1900" dirty="0"/>
              <a:t>Model selection &amp; training</a:t>
            </a:r>
          </a:p>
          <a:p>
            <a:r>
              <a:rPr lang="en-US" sz="1900" dirty="0"/>
              <a:t>Web application</a:t>
            </a:r>
          </a:p>
          <a:p>
            <a:r>
              <a:rPr lang="en-US" sz="1900" dirty="0"/>
              <a:t>Report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2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BC80-AC79-01B2-EFF2-1E736CB6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386" y="246018"/>
            <a:ext cx="9692640" cy="1325562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DB104-D11D-4ED4-93D0-269012FE3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032" y="1660842"/>
            <a:ext cx="8595360" cy="495114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050" b="0" i="0" dirty="0">
                <a:effectLst/>
                <a:latin typeface="Arial" panose="020B0604020202020204" pitchFamily="34" charset="0"/>
              </a:rPr>
              <a:t>Zhang, B., Gao, B., Liang, S., Li, X., &amp; Wang, H. (2023). A classification algorithm based on improved meta learning and transfer learning for few‐shot medical images. </a:t>
            </a:r>
            <a:r>
              <a:rPr lang="en-US" sz="1050" b="0" i="1" dirty="0">
                <a:effectLst/>
                <a:latin typeface="Arial" panose="020B0604020202020204" pitchFamily="34" charset="0"/>
              </a:rPr>
              <a:t>IET Image Processing</a:t>
            </a:r>
            <a:r>
              <a:rPr lang="en-US" sz="1050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b="0" i="0" dirty="0" err="1">
                <a:effectLst/>
                <a:latin typeface="Arial" panose="020B0604020202020204" pitchFamily="34" charset="0"/>
              </a:rPr>
              <a:t>Alshamrani</a:t>
            </a:r>
            <a:r>
              <a:rPr lang="en-US" sz="1050" b="0" i="0" dirty="0">
                <a:effectLst/>
                <a:latin typeface="Arial" panose="020B0604020202020204" pitchFamily="34" charset="0"/>
              </a:rPr>
              <a:t>, H. A., Rashid, M., </a:t>
            </a:r>
            <a:r>
              <a:rPr lang="en-US" sz="1050" b="0" i="0" dirty="0" err="1">
                <a:effectLst/>
                <a:latin typeface="Arial" panose="020B0604020202020204" pitchFamily="34" charset="0"/>
              </a:rPr>
              <a:t>Alshamrani</a:t>
            </a:r>
            <a:r>
              <a:rPr lang="en-US" sz="1050" b="0" i="0" dirty="0">
                <a:effectLst/>
                <a:latin typeface="Arial" panose="020B0604020202020204" pitchFamily="34" charset="0"/>
              </a:rPr>
              <a:t>, S. S., &amp; </a:t>
            </a:r>
            <a:r>
              <a:rPr lang="en-US" sz="1050" b="0" i="0" dirty="0" err="1">
                <a:effectLst/>
                <a:latin typeface="Arial" panose="020B0604020202020204" pitchFamily="34" charset="0"/>
              </a:rPr>
              <a:t>Alshehri</a:t>
            </a:r>
            <a:r>
              <a:rPr lang="en-US" sz="1050" b="0" i="0" dirty="0">
                <a:effectLst/>
                <a:latin typeface="Arial" panose="020B0604020202020204" pitchFamily="34" charset="0"/>
              </a:rPr>
              <a:t>, A. H. (2023, April). Osteo-</a:t>
            </a:r>
            <a:r>
              <a:rPr lang="en-US" sz="1050" b="0" i="0" dirty="0" err="1">
                <a:effectLst/>
                <a:latin typeface="Arial" panose="020B0604020202020204" pitchFamily="34" charset="0"/>
              </a:rPr>
              <a:t>NeT</a:t>
            </a:r>
            <a:r>
              <a:rPr lang="en-US" sz="1050" b="0" i="0" dirty="0">
                <a:effectLst/>
                <a:latin typeface="Arial" panose="020B0604020202020204" pitchFamily="34" charset="0"/>
              </a:rPr>
              <a:t>: An Automated System for Predicting Knee Osteoarthritis from X-ray Images Using Transfer-Learning-Based Neural Networks Approach. In </a:t>
            </a:r>
            <a:r>
              <a:rPr lang="en-US" sz="1050" b="0" i="1" dirty="0">
                <a:effectLst/>
                <a:latin typeface="Arial" panose="020B0604020202020204" pitchFamily="34" charset="0"/>
              </a:rPr>
              <a:t>Healthcare</a:t>
            </a:r>
            <a:r>
              <a:rPr lang="en-US" sz="1050" b="0" i="0" dirty="0">
                <a:effectLst/>
                <a:latin typeface="Arial" panose="020B0604020202020204" pitchFamily="34" charset="0"/>
              </a:rPr>
              <a:t> (Vol. 11, No. 9, p. 1206). MDPI.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Wang, Y., Li, S., Zhao, B., Zhang, J., Yang, Y., &amp; Li, B. (2022). A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‐based approach for accurate radiographic diagnosis of knee osteoarthritis. </a:t>
            </a:r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CAAI Transactions on Intelligence Technology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(3), 512-521.</a:t>
            </a:r>
            <a:endParaRPr lang="en-US" sz="1050" dirty="0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Bellary, M. Z., Deepthi, T. H. S.,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Musthafa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, B. A., Ahmed, S. J., &amp; Sarkar, R. (2023). Medical Image Analysis of Knee Osteoarthritis using Modified Deep CNN. </a:t>
            </a:r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Journal of Survey in Fisheries Sciences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(2S), 133-144.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Lu, Y., Li, W., Zheng, K., Wang, Y., Harrison, A. P., Lin, C., ... &amp; Miao, S. (2020). Learning to segment anatomical structures accurately from one exemplar. In </a:t>
            </a:r>
            <a:r>
              <a:rPr lang="en-US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Medical Image Computing and Computer Assisted Intervention–MICCAI 2020: 23rd International Conference, Lima, Peru, October 4–8, 2020, Proceedings, Part I 23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678-688). Springer International Publishing.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Goswami, A. D. (2023). Automatic classification of the severity of knee osteoarthritis using enhanced image sharpening and CNN. 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Applied Sciences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(3), 1658.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sz="1200" b="0" i="0" dirty="0">
                <a:effectLst/>
                <a:latin typeface="Arial" panose="020B0604020202020204" pitchFamily="34" charset="0"/>
              </a:rPr>
              <a:t>Moon, K. R., Lee, B. D., &amp; Lee, M. S. (2023). A deep learning approach for fully automated measurements of lower extremity alignment in radiographic images. </a:t>
            </a:r>
            <a:r>
              <a:rPr lang="en-US" sz="1200" b="0" i="1" dirty="0">
                <a:effectLst/>
                <a:latin typeface="Arial" panose="020B0604020202020204" pitchFamily="34" charset="0"/>
              </a:rPr>
              <a:t>Scientific Reports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, </a:t>
            </a:r>
            <a:r>
              <a:rPr lang="en-US" sz="1200" b="0" i="1" dirty="0">
                <a:effectLst/>
                <a:latin typeface="Arial" panose="020B0604020202020204" pitchFamily="34" charset="0"/>
              </a:rPr>
              <a:t>13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(1), 14692.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Mohammed, A. S.,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Hasanaath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A. A., Latif, G., &amp; Bashar, A. (2023). Knee Osteoarthritis Detection and Severity Classification Using Residual Neural Networks on Preprocessed X-ray Images. 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Diagnostics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(8), 1380.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Tariq, T., Suhail, Z., \&amp; Nawaz, Z. (2023). Knee osteoarthritis detection and classification using x-rays. IEEE Access.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Dam, E. B.,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Lillholm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M., Marques, J., \&amp; Nielsen, M. (2015). Automatic segmentation of high-and low-field knee MRIs using knee image quantification with data from the osteoarthritis initiative. Journal of Medical imaging, 2(2), 024001-024001.</a:t>
            </a:r>
          </a:p>
          <a:p>
            <a:pPr marL="342900" indent="-342900">
              <a:buFont typeface="+mj-lt"/>
              <a:buAutoNum type="arabicPeriod" startAt="6"/>
            </a:pPr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6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6"/>
            </a:pPr>
            <a:endParaRPr lang="en-US" sz="1200" b="0" i="0" dirty="0">
              <a:solidFill>
                <a:srgbClr val="1D1C1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13455-9E95-2598-D29B-AFFD96FB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72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BC80-AC79-01B2-EFF2-1E736CB6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386" y="246018"/>
            <a:ext cx="9692640" cy="1325562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DB104-D11D-4ED4-93D0-269012FE3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571580"/>
            <a:ext cx="8595360" cy="5040402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 startAt="11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Bhat, A. Y., &amp; Normal, A. S. (2019). Abnormal Detection For Knee Osteoarthritis Using Machine Learning Techniques. 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Int. J. Recent Technol. Eng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6026-6033.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sz="1100" b="0" i="0" dirty="0">
                <a:effectLst/>
                <a:latin typeface="Arial" panose="020B0604020202020204" pitchFamily="34" charset="0"/>
              </a:rPr>
              <a:t>Liu, B., Luo, J., &amp; Huang, H. (2020). Toward automatic quantification of knee osteoarthritis severity using improved Faster R-CNN. </a:t>
            </a:r>
            <a:r>
              <a:rPr lang="en-US" sz="1100" b="0" i="1" dirty="0">
                <a:effectLst/>
                <a:latin typeface="Arial" panose="020B0604020202020204" pitchFamily="34" charset="0"/>
              </a:rPr>
              <a:t>International journal of computer assisted radiology and surgery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, </a:t>
            </a:r>
            <a:r>
              <a:rPr lang="en-US" sz="1100" b="0" i="1" dirty="0">
                <a:effectLst/>
                <a:latin typeface="Arial" panose="020B0604020202020204" pitchFamily="34" charset="0"/>
              </a:rPr>
              <a:t>15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, 457-466.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sz="1100" dirty="0">
                <a:latin typeface="Arial" panose="020B0604020202020204" pitchFamily="34" charset="0"/>
              </a:rPr>
              <a:t>[5] </a:t>
            </a:r>
            <a:r>
              <a:rPr lang="en-US" sz="1100" dirty="0" err="1">
                <a:latin typeface="Arial" panose="020B0604020202020204" pitchFamily="34" charset="0"/>
              </a:rPr>
              <a:t>Prezja</a:t>
            </a:r>
            <a:r>
              <a:rPr lang="en-US" sz="1100" dirty="0">
                <a:latin typeface="Arial" panose="020B0604020202020204" pitchFamily="34" charset="0"/>
              </a:rPr>
              <a:t>, F., </a:t>
            </a:r>
            <a:r>
              <a:rPr lang="en-US" sz="1100" dirty="0" err="1">
                <a:latin typeface="Arial" panose="020B0604020202020204" pitchFamily="34" charset="0"/>
              </a:rPr>
              <a:t>Paloneva</a:t>
            </a:r>
            <a:r>
              <a:rPr lang="en-US" sz="1100" dirty="0">
                <a:latin typeface="Arial" panose="020B0604020202020204" pitchFamily="34" charset="0"/>
              </a:rPr>
              <a:t>, J., </a:t>
            </a:r>
            <a:r>
              <a:rPr lang="en-US" sz="1100" dirty="0" err="1">
                <a:latin typeface="Arial" panose="020B0604020202020204" pitchFamily="34" charset="0"/>
              </a:rPr>
              <a:t>Pölönen</a:t>
            </a:r>
            <a:r>
              <a:rPr lang="en-US" sz="1100" dirty="0">
                <a:latin typeface="Arial" panose="020B0604020202020204" pitchFamily="34" charset="0"/>
              </a:rPr>
              <a:t>, I., </a:t>
            </a:r>
            <a:r>
              <a:rPr lang="en-US" sz="1100" dirty="0" err="1">
                <a:latin typeface="Arial" panose="020B0604020202020204" pitchFamily="34" charset="0"/>
              </a:rPr>
              <a:t>Niinimäki</a:t>
            </a:r>
            <a:r>
              <a:rPr lang="en-US" sz="1100" dirty="0">
                <a:latin typeface="Arial" panose="020B0604020202020204" pitchFamily="34" charset="0"/>
              </a:rPr>
              <a:t>, E., \&amp; </a:t>
            </a:r>
            <a:r>
              <a:rPr lang="en-US" sz="1100" dirty="0" err="1">
                <a:latin typeface="Arial" panose="020B0604020202020204" pitchFamily="34" charset="0"/>
              </a:rPr>
              <a:t>Äyrämö</a:t>
            </a:r>
            <a:r>
              <a:rPr lang="en-US" sz="1100" dirty="0">
                <a:latin typeface="Arial" panose="020B0604020202020204" pitchFamily="34" charset="0"/>
              </a:rPr>
              <a:t>, S. (2022). </a:t>
            </a:r>
            <a:r>
              <a:rPr lang="en-US" sz="1100" dirty="0" err="1">
                <a:latin typeface="Arial" panose="020B0604020202020204" pitchFamily="34" charset="0"/>
              </a:rPr>
              <a:t>DeepFake</a:t>
            </a:r>
            <a:r>
              <a:rPr lang="en-US" sz="1100" dirty="0">
                <a:latin typeface="Arial" panose="020B0604020202020204" pitchFamily="34" charset="0"/>
              </a:rPr>
              <a:t> knee osteoarthritis X-rays from generative adversarial neural networks deceive medical experts and offer augmentation potential to automatic classification. Scientific Reports, 12(1), 18573.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sz="1100" dirty="0">
                <a:latin typeface="Arial" panose="020B0604020202020204" pitchFamily="34" charset="0"/>
              </a:rPr>
              <a:t>[12] Kim, Y. J., Lee, S. R., Choi, J. Y., \&amp; Kim, K. G. (2021). Using Convolutional Neural Network with Taguchi Parametric Optimization for Knee Segmentation from X-ray Images. BioMed Research International, 2021.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sz="1100" dirty="0" err="1">
                <a:latin typeface="Arial" panose="020B0604020202020204" pitchFamily="34" charset="0"/>
              </a:rPr>
              <a:t>Ronneberger</a:t>
            </a:r>
            <a:r>
              <a:rPr lang="en-US" sz="1100" dirty="0">
                <a:latin typeface="Arial" panose="020B0604020202020204" pitchFamily="34" charset="0"/>
              </a:rPr>
              <a:t>, O., Fischer, P., \&amp; </a:t>
            </a:r>
            <a:r>
              <a:rPr lang="en-US" sz="1100" dirty="0" err="1">
                <a:latin typeface="Arial" panose="020B0604020202020204" pitchFamily="34" charset="0"/>
              </a:rPr>
              <a:t>Brox</a:t>
            </a:r>
            <a:r>
              <a:rPr lang="en-US" sz="1100" dirty="0">
                <a:latin typeface="Arial" panose="020B0604020202020204" pitchFamily="34" charset="0"/>
              </a:rPr>
              <a:t>, T. (2015). U-net: Convolutional networks for biomedical image segmentation. In Medical image computing and computer-assisted intervention–MICCAI 2015: 18th international conference, Munich, Germany, October 5-9, 2015, proceedings, part III 18 (pp. 234-241). Springer International Publishing.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sz="1100" b="0" i="0" dirty="0">
                <a:effectLst/>
                <a:latin typeface="Arial" panose="020B0604020202020204" pitchFamily="34" charset="0"/>
              </a:rPr>
              <a:t>Abd El-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Ghany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, S.,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Elmogy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, M., &amp; Abd El-Aziz, A. A. (2023). A fully automatic</a:t>
            </a:r>
            <a:br>
              <a:rPr lang="en-US" sz="1100" dirty="0"/>
            </a:br>
            <a:r>
              <a:rPr lang="en-US" sz="1100" b="0" i="0" dirty="0">
                <a:effectLst/>
                <a:latin typeface="Arial" panose="020B0604020202020204" pitchFamily="34" charset="0"/>
              </a:rPr>
              <a:t>fine tuned deep learning model for knee osteoarthritis detection and progression analysis.</a:t>
            </a:r>
            <a:br>
              <a:rPr lang="en-US" sz="1100" dirty="0"/>
            </a:br>
            <a:r>
              <a:rPr lang="en-US" sz="1100" b="0" i="0" dirty="0">
                <a:effectLst/>
                <a:latin typeface="Arial" panose="020B0604020202020204" pitchFamily="34" charset="0"/>
              </a:rPr>
              <a:t>Egyptian Informatics Journal, 24(2), 229-240.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sz="1100" dirty="0">
                <a:latin typeface="Arial" panose="020B0604020202020204" pitchFamily="34" charset="0"/>
              </a:rPr>
              <a:t>Abd El-</a:t>
            </a:r>
            <a:r>
              <a:rPr lang="en-US" sz="1100" dirty="0" err="1">
                <a:latin typeface="Arial" panose="020B0604020202020204" pitchFamily="34" charset="0"/>
              </a:rPr>
              <a:t>Ghany</a:t>
            </a:r>
            <a:r>
              <a:rPr lang="en-US" sz="1100" dirty="0">
                <a:latin typeface="Arial" panose="020B0604020202020204" pitchFamily="34" charset="0"/>
              </a:rPr>
              <a:t>, S., </a:t>
            </a:r>
            <a:r>
              <a:rPr lang="en-US" sz="1100" dirty="0" err="1">
                <a:latin typeface="Arial" panose="020B0604020202020204" pitchFamily="34" charset="0"/>
              </a:rPr>
              <a:t>Elmogy</a:t>
            </a:r>
            <a:r>
              <a:rPr lang="en-US" sz="1100" dirty="0">
                <a:latin typeface="Arial" panose="020B0604020202020204" pitchFamily="34" charset="0"/>
              </a:rPr>
              <a:t>, M., \&amp; Abd El-Aziz, A. A. (2023). A fully automatic fine tuned deep learning model for knee osteoarthritis detection and progression analysis. Egyptian Informatics Journal, 24(2), 229-240.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Ibtehaz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N., \&amp; Rahman, M. S. (2020).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MultiResUNet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: Rethinking the U-Net architecture for multimodal biomedical image segmentation. Neural networks, 121, 74-87.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Ahmed, S. M., \&amp;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Mstafa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R. J. (2022). A comprehensive survey on bone segmentation techniques in knee osteoarthritis research: From conventional methods to deep learning. Diagnostics, 12(3), 611.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Antony, J., McGuinness, K., Moran, K., \&amp; O’Connor, N. E. (2017). Automatic detection of knee joints and quantification of knee osteoarthritis severity using convolutional neural networks. In Machine Learning and Data Mining in Pattern Recognition: 13th International Conference, MLDM 2017, New York, NY, USA, July 15-20, 2017, Proceedings 13 (pp. 376-390). Springer International Publishing.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sz="1100" dirty="0" err="1">
                <a:effectLst/>
              </a:rPr>
              <a:t>Gornale</a:t>
            </a:r>
            <a:r>
              <a:rPr lang="en-US" sz="1100" dirty="0">
                <a:effectLst/>
              </a:rPr>
              <a:t>, S. (2020, June 23). </a:t>
            </a:r>
            <a:r>
              <a:rPr lang="en-US" sz="1100" i="1" dirty="0">
                <a:effectLst/>
              </a:rPr>
              <a:t>Digital Knee X-ray images</a:t>
            </a:r>
            <a:r>
              <a:rPr lang="en-US" sz="1100" dirty="0">
                <a:effectLst/>
              </a:rPr>
              <a:t>. Mendeley Data. https://data.mendeley.com/datasets/t9ndx37v5h/1 </a:t>
            </a:r>
            <a:endParaRPr lang="en-US" sz="11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11"/>
            </a:pPr>
            <a:endParaRPr lang="en-US" sz="11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11"/>
            </a:pPr>
            <a:endParaRPr lang="en-US" sz="11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11"/>
            </a:pPr>
            <a:endParaRPr lang="en-US" sz="11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11"/>
            </a:pPr>
            <a:endParaRPr lang="en-US" sz="1100" dirty="0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11"/>
            </a:pPr>
            <a:endParaRPr lang="en-US" sz="1100" dirty="0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11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13455-9E95-2598-D29B-AFFD96FB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87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09E83-4DB4-021E-1CBF-40FA2E40A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900" y="2980191"/>
            <a:ext cx="8595360" cy="132556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9600" b="1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3FC8C-EDD5-6277-57AC-323BA4DD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4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E121-7014-E3F5-5EDE-08CF0F74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Comparison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328428-56EF-5E5A-F31C-8BFDC75C8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1360" y="1827974"/>
            <a:ext cx="7152639" cy="466426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62823-F04E-297B-9A71-34DB180B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252328"/>
            <a:ext cx="914400" cy="593725"/>
          </a:xfrm>
        </p:spPr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4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E121-7014-E3F5-5EDE-08CF0F74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Comparison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328428-56EF-5E5A-F31C-8BFDC75C8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360" y="1827974"/>
            <a:ext cx="7152639" cy="453218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62823-F04E-297B-9A71-34DB180B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252328"/>
            <a:ext cx="914400" cy="593725"/>
          </a:xfrm>
        </p:spPr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13CC8-720C-D77D-CD0B-089A8221A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16" y="626810"/>
            <a:ext cx="7228985" cy="813914"/>
          </a:xfrm>
        </p:spPr>
        <p:txBody>
          <a:bodyPr>
            <a:normAutofit/>
          </a:bodyPr>
          <a:lstStyle/>
          <a:p>
            <a:r>
              <a:rPr lang="en-US" dirty="0"/>
              <a:t>Literature Review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DE3B6AB-41B4-45EB-2611-AEFC473519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145576"/>
              </p:ext>
            </p:extLst>
          </p:nvPr>
        </p:nvGraphicFramePr>
        <p:xfrm>
          <a:off x="1020436" y="1571972"/>
          <a:ext cx="8945508" cy="5021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422411959"/>
                    </a:ext>
                  </a:extLst>
                </a:gridCol>
                <a:gridCol w="745160">
                  <a:extLst>
                    <a:ext uri="{9D8B030D-6E8A-4147-A177-3AD203B41FA5}">
                      <a16:colId xmlns:a16="http://schemas.microsoft.com/office/drawing/2014/main" val="3454294669"/>
                    </a:ext>
                  </a:extLst>
                </a:gridCol>
                <a:gridCol w="1753876">
                  <a:extLst>
                    <a:ext uri="{9D8B030D-6E8A-4147-A177-3AD203B41FA5}">
                      <a16:colId xmlns:a16="http://schemas.microsoft.com/office/drawing/2014/main" val="3090137401"/>
                    </a:ext>
                  </a:extLst>
                </a:gridCol>
                <a:gridCol w="3351228">
                  <a:extLst>
                    <a:ext uri="{9D8B030D-6E8A-4147-A177-3AD203B41FA5}">
                      <a16:colId xmlns:a16="http://schemas.microsoft.com/office/drawing/2014/main" val="1618338547"/>
                    </a:ext>
                  </a:extLst>
                </a:gridCol>
                <a:gridCol w="2569464">
                  <a:extLst>
                    <a:ext uri="{9D8B030D-6E8A-4147-A177-3AD203B41FA5}">
                      <a16:colId xmlns:a16="http://schemas.microsoft.com/office/drawing/2014/main" val="674013043"/>
                    </a:ext>
                  </a:extLst>
                </a:gridCol>
              </a:tblGrid>
              <a:tr h="383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  Gap/Limitations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239384"/>
                  </a:ext>
                </a:extLst>
              </a:tr>
              <a:tr h="2267963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 action="ppaction://hlinksldjump"/>
                        </a:rPr>
                        <a:t>[1]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 classification algorithm on improved meta learning &amp; transfer learning for few-shot medical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Utilizes ResNet50 pretrained on ImageNet, fine-tuned on public medical data. Applies </a:t>
                      </a:r>
                      <a:r>
                        <a:rPr lang="en-US" sz="1700" dirty="0"/>
                        <a:t>few-shot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 and improves the classification module with Prototypical Networks.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scarcity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generalization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 on public datasets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163092"/>
                  </a:ext>
                </a:extLst>
              </a:tr>
              <a:tr h="2370586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 action="ppaction://hlinksldjump"/>
                        </a:rPr>
                        <a:t>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Osteo-</a:t>
                      </a:r>
                      <a:r>
                        <a:rPr lang="en-US" sz="1700" dirty="0" err="1"/>
                        <a:t>NeT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uses transfer learning with pretrained models, VGG-16 and ResNet-50, alongside data augmentation</a:t>
                      </a:r>
                      <a:endParaRPr lang="en-US" sz="1700" dirty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adaptability to diverse data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Biases and inaccuracies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overfitting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8927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A2722-62F5-10FA-898F-E5C76D2C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13CC8-720C-D77D-CD0B-089A8221A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607721"/>
            <a:ext cx="7748016" cy="813914"/>
          </a:xfrm>
        </p:spPr>
        <p:txBody>
          <a:bodyPr>
            <a:normAutofit fontScale="90000"/>
          </a:bodyPr>
          <a:lstStyle/>
          <a:p>
            <a:r>
              <a:rPr lang="en-US" dirty="0"/>
              <a:t>Literature Review ( Continued)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DE3B6AB-41B4-45EB-2611-AEFC473519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1656995"/>
              </p:ext>
            </p:extLst>
          </p:nvPr>
        </p:nvGraphicFramePr>
        <p:xfrm>
          <a:off x="1087120" y="1578015"/>
          <a:ext cx="8674785" cy="4995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291">
                  <a:extLst>
                    <a:ext uri="{9D8B030D-6E8A-4147-A177-3AD203B41FA5}">
                      <a16:colId xmlns:a16="http://schemas.microsoft.com/office/drawing/2014/main" val="3422411959"/>
                    </a:ext>
                  </a:extLst>
                </a:gridCol>
                <a:gridCol w="778349">
                  <a:extLst>
                    <a:ext uri="{9D8B030D-6E8A-4147-A177-3AD203B41FA5}">
                      <a16:colId xmlns:a16="http://schemas.microsoft.com/office/drawing/2014/main" val="3454294669"/>
                    </a:ext>
                  </a:extLst>
                </a:gridCol>
                <a:gridCol w="1819327">
                  <a:extLst>
                    <a:ext uri="{9D8B030D-6E8A-4147-A177-3AD203B41FA5}">
                      <a16:colId xmlns:a16="http://schemas.microsoft.com/office/drawing/2014/main" val="3090137401"/>
                    </a:ext>
                  </a:extLst>
                </a:gridCol>
                <a:gridCol w="2809057">
                  <a:extLst>
                    <a:ext uri="{9D8B030D-6E8A-4147-A177-3AD203B41FA5}">
                      <a16:colId xmlns:a16="http://schemas.microsoft.com/office/drawing/2014/main" val="1618338547"/>
                    </a:ext>
                  </a:extLst>
                </a:gridCol>
                <a:gridCol w="2698761">
                  <a:extLst>
                    <a:ext uri="{9D8B030D-6E8A-4147-A177-3AD203B41FA5}">
                      <a16:colId xmlns:a16="http://schemas.microsoft.com/office/drawing/2014/main" val="674013043"/>
                    </a:ext>
                  </a:extLst>
                </a:gridCol>
              </a:tblGrid>
              <a:tr h="3886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  Gap/Limitations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239384"/>
                  </a:ext>
                </a:extLst>
              </a:tr>
              <a:tr h="2220526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 action="ppaction://hlinksldjump"/>
                        </a:rPr>
                        <a:t>[3]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A </a:t>
                      </a:r>
                      <a:r>
                        <a:rPr lang="en-US" sz="1700" dirty="0" err="1"/>
                        <a:t>ResNet</a:t>
                      </a:r>
                      <a:r>
                        <a:rPr lang="en-US" sz="1700" dirty="0"/>
                        <a:t> based approach for accurate radiographic diagnosis of knee osteoarthritis</a:t>
                      </a:r>
                    </a:p>
                    <a:p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utilizes various models including VGG and RESNET-50 for knee osteoarthritis classification</a:t>
                      </a:r>
                      <a:endParaRPr lang="en-US" sz="1700" dirty="0"/>
                    </a:p>
                    <a:p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Unable</a:t>
                      </a:r>
                      <a:r>
                        <a:rPr lang="en-US" sz="17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diagnose early stage knee OA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advance segmentation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Imbalance data</a:t>
                      </a:r>
                      <a:endParaRPr lang="en-US" sz="17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163092"/>
                  </a:ext>
                </a:extLst>
              </a:tr>
              <a:tr h="2386298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 action="ppaction://hlinksldjump"/>
                        </a:rPr>
                        <a:t>[4]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Medical Image Analysis of Knee Osteoarthritis using Modified Deep CNN</a:t>
                      </a:r>
                    </a:p>
                    <a:p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It utilized </a:t>
                      </a:r>
                      <a:r>
                        <a:rPr lang="en-US" sz="1700" dirty="0" err="1"/>
                        <a:t>ResNet</a:t>
                      </a:r>
                      <a:r>
                        <a:rPr lang="en-US" sz="1700" dirty="0"/>
                        <a:t> 20 to classify knee osteoarthritis grades in a dataset of knee X-ray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700" dirty="0"/>
                        <a:t>Noise removal and data augmentation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700" dirty="0"/>
                        <a:t>Limited analysis of misclassification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scarcity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8927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A2722-62F5-10FA-898F-E5C76D2C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7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DE3B6AB-41B4-45EB-2611-AEFC473519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324853"/>
              </p:ext>
            </p:extLst>
          </p:nvPr>
        </p:nvGraphicFramePr>
        <p:xfrm>
          <a:off x="1091184" y="1546227"/>
          <a:ext cx="8733536" cy="5095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36">
                  <a:extLst>
                    <a:ext uri="{9D8B030D-6E8A-4147-A177-3AD203B41FA5}">
                      <a16:colId xmlns:a16="http://schemas.microsoft.com/office/drawing/2014/main" val="3422411959"/>
                    </a:ext>
                  </a:extLst>
                </a:gridCol>
                <a:gridCol w="739311">
                  <a:extLst>
                    <a:ext uri="{9D8B030D-6E8A-4147-A177-3AD203B41FA5}">
                      <a16:colId xmlns:a16="http://schemas.microsoft.com/office/drawing/2014/main" val="3454294669"/>
                    </a:ext>
                  </a:extLst>
                </a:gridCol>
                <a:gridCol w="2328376">
                  <a:extLst>
                    <a:ext uri="{9D8B030D-6E8A-4147-A177-3AD203B41FA5}">
                      <a16:colId xmlns:a16="http://schemas.microsoft.com/office/drawing/2014/main" val="3090137401"/>
                    </a:ext>
                  </a:extLst>
                </a:gridCol>
                <a:gridCol w="2049653">
                  <a:extLst>
                    <a:ext uri="{9D8B030D-6E8A-4147-A177-3AD203B41FA5}">
                      <a16:colId xmlns:a16="http://schemas.microsoft.com/office/drawing/2014/main" val="1618338547"/>
                    </a:ext>
                  </a:extLst>
                </a:gridCol>
                <a:gridCol w="3058160">
                  <a:extLst>
                    <a:ext uri="{9D8B030D-6E8A-4147-A177-3AD203B41FA5}">
                      <a16:colId xmlns:a16="http://schemas.microsoft.com/office/drawing/2014/main" val="674013043"/>
                    </a:ext>
                  </a:extLst>
                </a:gridCol>
              </a:tblGrid>
              <a:tr h="358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  Gap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239384"/>
                  </a:ext>
                </a:extLst>
              </a:tr>
              <a:tr h="2250483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 action="ppaction://hlinksldjump"/>
                        </a:rPr>
                        <a:t>[5]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2019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Knee Osteoarthritis Detection and Severity Classification Using Residual Neural Networks on Preprocessed X-ray Images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experiments using several pretrained CNN models for KOA classification.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Difficult to</a:t>
                      </a:r>
                      <a:r>
                        <a:rPr lang="en-US" sz="17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implemented in clinical settings, making it more relevant and valuable for real-world use</a:t>
                      </a:r>
                      <a:endParaRPr lang="en-US" sz="1700" dirty="0"/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163092"/>
                  </a:ext>
                </a:extLst>
              </a:tr>
              <a:tr h="2479315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 action="ppaction://hlinksldjump"/>
                        </a:rPr>
                        <a:t>[6]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2019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Automatic Classification of the Severity of Knee Osteoarthritis Using Enhanced Image Sharpening and CNN 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uses Inception </a:t>
                      </a:r>
                      <a:r>
                        <a:rPr lang="en-US" sz="1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</a:t>
                      </a:r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V2 model used for predicting Knee Osteoarthritis severity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generalization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bias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improvement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evaluation on specific medical image datasets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8927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A2722-62F5-10FA-898F-E5C76D2C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7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C9DBF6-8031-7B34-2D91-875730851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3" y="514350"/>
            <a:ext cx="7554277" cy="812800"/>
          </a:xfrm>
        </p:spPr>
        <p:txBody>
          <a:bodyPr>
            <a:normAutofit fontScale="90000"/>
          </a:bodyPr>
          <a:lstStyle/>
          <a:p>
            <a:r>
              <a:rPr lang="en-US" dirty="0"/>
              <a:t>Literature Review ( Continued)</a:t>
            </a:r>
          </a:p>
        </p:txBody>
      </p:sp>
    </p:spTree>
    <p:extLst>
      <p:ext uri="{BB962C8B-B14F-4D97-AF65-F5344CB8AC3E}">
        <p14:creationId xmlns:p14="http://schemas.microsoft.com/office/powerpoint/2010/main" val="1683204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BC80-AC79-01B2-EFF2-1E736CB6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DB104-D11D-4ED4-93D0-269012FE3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i="1" dirty="0"/>
              <a:t>“Accurate detection of osteoarthritis from X-ray images is hindered by challenges posed by previous techniques, emphasizing the necessity for accurate segmentation models tailored to smaller datasets.”</a:t>
            </a:r>
          </a:p>
          <a:p>
            <a:pPr marL="0" indent="0" algn="ctr">
              <a:buNone/>
            </a:pPr>
            <a:endParaRPr lang="en-US" sz="28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13455-9E95-2598-D29B-AFFD96FB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47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BC80-AC79-01B2-EFF2-1E736CB6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431" y="180703"/>
            <a:ext cx="9692640" cy="1325562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6BB6D0-B229-5E50-E0B9-17151D18B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5114" y="1680051"/>
            <a:ext cx="6150430" cy="451596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13455-9E95-2598-D29B-AFFD96FB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966633-5C8F-E325-EEFE-024EE708CE20}"/>
              </a:ext>
            </a:extLst>
          </p:cNvPr>
          <p:cNvSpPr txBox="1"/>
          <p:nvPr/>
        </p:nvSpPr>
        <p:spPr>
          <a:xfrm>
            <a:off x="3965775" y="6221307"/>
            <a:ext cx="4260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1.3 Use Case diagram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3602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6299</TotalTime>
  <Words>1660</Words>
  <Application>Microsoft Office PowerPoint</Application>
  <PresentationFormat>Widescreen</PresentationFormat>
  <Paragraphs>227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Century Schoolbook</vt:lpstr>
      <vt:lpstr>Century Schoolbook (Body)</vt:lpstr>
      <vt:lpstr>Söhne</vt:lpstr>
      <vt:lpstr>Wingdings 2</vt:lpstr>
      <vt:lpstr>View</vt:lpstr>
      <vt:lpstr>Detection of Osteoarthritis using Advance Segmentation in Radiographic Images</vt:lpstr>
      <vt:lpstr>Introduction</vt:lpstr>
      <vt:lpstr>Visual Comparison</vt:lpstr>
      <vt:lpstr>Visual Comparison</vt:lpstr>
      <vt:lpstr>Literature Review</vt:lpstr>
      <vt:lpstr>Literature Review ( Continued)</vt:lpstr>
      <vt:lpstr>Literature Review ( Continued)</vt:lpstr>
      <vt:lpstr>Problem Statement</vt:lpstr>
      <vt:lpstr>Use Case Diagram</vt:lpstr>
      <vt:lpstr>Sequence Diagram</vt:lpstr>
      <vt:lpstr>Activity Diagram</vt:lpstr>
      <vt:lpstr>Proposed System</vt:lpstr>
      <vt:lpstr>Architecture Diagram</vt:lpstr>
      <vt:lpstr>Challenges</vt:lpstr>
      <vt:lpstr>Data statistics</vt:lpstr>
      <vt:lpstr>Data preprocessing</vt:lpstr>
      <vt:lpstr>Generating Mask Images:</vt:lpstr>
      <vt:lpstr>Sample Mask Images:</vt:lpstr>
      <vt:lpstr>Initial Results:</vt:lpstr>
      <vt:lpstr>Initial Results:</vt:lpstr>
      <vt:lpstr>Initial Results:</vt:lpstr>
      <vt:lpstr>Timeline</vt:lpstr>
      <vt:lpstr>Timeline</vt:lpstr>
      <vt:lpstr>Team Work</vt:lpstr>
      <vt:lpstr>References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Project Title</dc:title>
  <dc:creator>zeshan khan</dc:creator>
  <cp:lastModifiedBy>Urooj Afridi</cp:lastModifiedBy>
  <cp:revision>64</cp:revision>
  <dcterms:created xsi:type="dcterms:W3CDTF">2022-09-07T06:12:25Z</dcterms:created>
  <dcterms:modified xsi:type="dcterms:W3CDTF">2024-03-20T05:16:01Z</dcterms:modified>
</cp:coreProperties>
</file>