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79d3a6d9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79d3a6d9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79d3a6d9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79d3a6d9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9d3a6d9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79d3a6d9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9d3a6d9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9d3a6d9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79d3a6d94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79d3a6d94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79d3a6d9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79d3a6d9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79d3a6d94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79d3a6d94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79d3a6d94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79d3a6d94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79d3a6d94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79d3a6d9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79d3a6d9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79d3a6d9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79d3a6d9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79d3a6d9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79d3a6d94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79d3a6d9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9d3a6d94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9d3a6d9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79d3a6d94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79d3a6d9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9d3a6d9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9d3a6d9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79d3a6d9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79d3a6d9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ali-dashboard-movies.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091550" y="672950"/>
            <a:ext cx="6960900" cy="262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150" u="sng">
                <a:solidFill>
                  <a:srgbClr val="1D1C1D"/>
                </a:solidFill>
                <a:highlight>
                  <a:srgbClr val="F8F8F8"/>
                </a:highlight>
                <a:latin typeface="Arial"/>
                <a:ea typeface="Arial"/>
                <a:cs typeface="Arial"/>
                <a:sym typeface="Arial"/>
              </a:rPr>
              <a:t>Project </a:t>
            </a:r>
            <a:r>
              <a:rPr b="0" lang="en-GB" sz="2150">
                <a:solidFill>
                  <a:srgbClr val="1D1C1D"/>
                </a:solidFill>
                <a:highlight>
                  <a:srgbClr val="F8F8F8"/>
                </a:highlight>
                <a:latin typeface="Arial"/>
                <a:ea typeface="Arial"/>
                <a:cs typeface="Arial"/>
                <a:sym typeface="Arial"/>
              </a:rPr>
              <a:t>- Movie Data Analytics and dashboard</a:t>
            </a:r>
            <a:endParaRPr b="0"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lang="en-GB" sz="2150">
                <a:solidFill>
                  <a:srgbClr val="1D1C1D"/>
                </a:solidFill>
                <a:highlight>
                  <a:srgbClr val="F8F8F8"/>
                </a:highlight>
                <a:latin typeface="Arial"/>
                <a:ea typeface="Arial"/>
                <a:cs typeface="Arial"/>
                <a:sym typeface="Arial"/>
              </a:rPr>
              <a:t>              </a:t>
            </a:r>
            <a:r>
              <a:rPr b="0" lang="en-GB" sz="2150">
                <a:solidFill>
                  <a:srgbClr val="1D1C1D"/>
                </a:solidFill>
                <a:highlight>
                  <a:srgbClr val="F8F8F8"/>
                </a:highlight>
                <a:latin typeface="Arial"/>
                <a:ea typeface="Arial"/>
                <a:cs typeface="Arial"/>
                <a:sym typeface="Arial"/>
              </a:rPr>
              <a:t> </a:t>
            </a:r>
            <a:r>
              <a:rPr lang="en-GB" sz="2150">
                <a:solidFill>
                  <a:srgbClr val="1D1C1D"/>
                </a:solidFill>
                <a:highlight>
                  <a:srgbClr val="F8F8F8"/>
                </a:highlight>
                <a:latin typeface="Arial"/>
                <a:ea typeface="Arial"/>
                <a:cs typeface="Arial"/>
                <a:sym typeface="Arial"/>
              </a:rPr>
              <a:t>deployment</a:t>
            </a:r>
            <a:endParaRPr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b="1" lang="en-GB" sz="2150" u="sng">
                <a:solidFill>
                  <a:srgbClr val="1D1C1D"/>
                </a:solidFill>
                <a:highlight>
                  <a:srgbClr val="F8F8F8"/>
                </a:highlight>
                <a:latin typeface="Arial"/>
                <a:ea typeface="Arial"/>
                <a:cs typeface="Arial"/>
                <a:sym typeface="Arial"/>
              </a:rPr>
              <a:t>Name</a:t>
            </a:r>
            <a:r>
              <a:rPr b="0" lang="en-GB" sz="2150">
                <a:solidFill>
                  <a:srgbClr val="1D1C1D"/>
                </a:solidFill>
                <a:highlight>
                  <a:srgbClr val="F8F8F8"/>
                </a:highlight>
                <a:latin typeface="Arial"/>
                <a:ea typeface="Arial"/>
                <a:cs typeface="Arial"/>
                <a:sym typeface="Arial"/>
              </a:rPr>
              <a:t> - </a:t>
            </a:r>
            <a:r>
              <a:rPr lang="en-GB" sz="2150">
                <a:solidFill>
                  <a:srgbClr val="1D1C1D"/>
                </a:solidFill>
                <a:highlight>
                  <a:srgbClr val="F8F8F8"/>
                </a:highlight>
                <a:latin typeface="Arial"/>
                <a:ea typeface="Arial"/>
                <a:cs typeface="Arial"/>
                <a:sym typeface="Arial"/>
              </a:rPr>
              <a:t>Ali Haroon Mehmood</a:t>
            </a:r>
            <a:endParaRPr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b="1" lang="en-GB" sz="2150" u="sng">
                <a:solidFill>
                  <a:srgbClr val="1D1C1D"/>
                </a:solidFill>
                <a:highlight>
                  <a:srgbClr val="F8F8F8"/>
                </a:highlight>
                <a:latin typeface="Arial"/>
                <a:ea typeface="Arial"/>
                <a:cs typeface="Arial"/>
                <a:sym typeface="Arial"/>
              </a:rPr>
              <a:t>Course</a:t>
            </a:r>
            <a:r>
              <a:rPr b="0" lang="en-GB" sz="2150">
                <a:solidFill>
                  <a:srgbClr val="1D1C1D"/>
                </a:solidFill>
                <a:highlight>
                  <a:srgbClr val="F8F8F8"/>
                </a:highlight>
                <a:latin typeface="Arial"/>
                <a:ea typeface="Arial"/>
                <a:cs typeface="Arial"/>
                <a:sym typeface="Arial"/>
              </a:rPr>
              <a:t> - Introductory Data Analytics (From OneLearn)</a:t>
            </a:r>
            <a:endParaRPr b="0"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b="0" sz="2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sz="4600"/>
          </a:p>
          <a:p>
            <a:pPr indent="0" lvl="0" marL="0" rtl="0" algn="l">
              <a:spcBef>
                <a:spcPts val="0"/>
              </a:spcBef>
              <a:spcAft>
                <a:spcPts val="0"/>
              </a:spcAft>
              <a:buNone/>
            </a:pPr>
            <a:r>
              <a:t/>
            </a:r>
            <a:endParaRPr sz="4600"/>
          </a:p>
          <a:p>
            <a:pPr indent="0" lvl="0" marL="0" rtl="0" algn="l">
              <a:spcBef>
                <a:spcPts val="0"/>
              </a:spcBef>
              <a:spcAft>
                <a:spcPts val="0"/>
              </a:spcAft>
              <a:buNone/>
            </a:pPr>
            <a:r>
              <a:t/>
            </a:r>
            <a:endParaRPr sz="4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70550" y="82250"/>
            <a:ext cx="85206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120"/>
              <a:t>Rating preference across genre with respect to imdb score </a:t>
            </a:r>
            <a:endParaRPr sz="2120"/>
          </a:p>
        </p:txBody>
      </p:sp>
      <p:sp>
        <p:nvSpPr>
          <p:cNvPr id="111" name="Google Shape;111;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89950" y="800750"/>
            <a:ext cx="8922250" cy="434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698"/>
              <a:buFont typeface="Arial"/>
              <a:buNone/>
            </a:pPr>
            <a:r>
              <a:rPr lang="en-GB" sz="2120"/>
              <a:t>Rating preference across genre with respect  tomatometer ratings</a:t>
            </a:r>
            <a:endParaRPr sz="2120"/>
          </a:p>
          <a:p>
            <a:pPr indent="0" lvl="0" marL="0" rtl="0" algn="l">
              <a:spcBef>
                <a:spcPts val="0"/>
              </a:spcBef>
              <a:spcAft>
                <a:spcPts val="0"/>
              </a:spcAft>
              <a:buNone/>
            </a:pPr>
            <a:r>
              <a:t/>
            </a:r>
            <a:endParaRPr/>
          </a:p>
        </p:txBody>
      </p:sp>
      <p:pic>
        <p:nvPicPr>
          <p:cNvPr id="119" name="Google Shape;119;p23"/>
          <p:cNvPicPr preferRelativeResize="0"/>
          <p:nvPr/>
        </p:nvPicPr>
        <p:blipFill>
          <a:blip r:embed="rId3">
            <a:alphaModFix/>
          </a:blip>
          <a:stretch>
            <a:fillRect/>
          </a:stretch>
        </p:blipFill>
        <p:spPr>
          <a:xfrm>
            <a:off x="311726" y="1300250"/>
            <a:ext cx="8660750" cy="384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01950" y="124575"/>
            <a:ext cx="8520600" cy="75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100"/>
              <a:t>Rating preference across year released with respect to imdb score </a:t>
            </a:r>
            <a:endParaRPr sz="2100"/>
          </a:p>
        </p:txBody>
      </p:sp>
      <p:sp>
        <p:nvSpPr>
          <p:cNvPr id="125" name="Google Shape;125;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6" name="Google Shape;126;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369250" y="879075"/>
            <a:ext cx="8632150" cy="417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100"/>
              <a:t>Rating preference across year released with respect to tomatometer ratings</a:t>
            </a:r>
            <a:endParaRPr sz="2100"/>
          </a:p>
          <a:p>
            <a:pPr indent="0" lvl="0" marL="0" rtl="0" algn="l">
              <a:spcBef>
                <a:spcPts val="0"/>
              </a:spcBef>
              <a:spcAft>
                <a:spcPts val="0"/>
              </a:spcAft>
              <a:buNone/>
            </a:pPr>
            <a:r>
              <a:t/>
            </a:r>
            <a:endParaRPr/>
          </a:p>
        </p:txBody>
      </p:sp>
      <p:sp>
        <p:nvSpPr>
          <p:cNvPr id="133" name="Google Shape;133;p2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4" name="Google Shape;134;p2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41400" y="1396675"/>
            <a:ext cx="9002599" cy="343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172500" y="203850"/>
            <a:ext cx="8719200" cy="54948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100"/>
              </a:spcBef>
              <a:spcAft>
                <a:spcPts val="0"/>
              </a:spcAft>
              <a:buNone/>
            </a:pPr>
            <a:r>
              <a:rPr b="1" lang="en-GB" sz="2350" u="sng">
                <a:solidFill>
                  <a:srgbClr val="212121"/>
                </a:solidFill>
                <a:latin typeface="Roboto"/>
                <a:ea typeface="Roboto"/>
                <a:cs typeface="Roboto"/>
                <a:sym typeface="Roboto"/>
              </a:rPr>
              <a:t>Assessment of the movie earning potential</a:t>
            </a:r>
            <a:endParaRPr b="1" sz="2350" u="sng">
              <a:solidFill>
                <a:srgbClr val="212121"/>
              </a:solidFill>
              <a:latin typeface="Roboto"/>
              <a:ea typeface="Roboto"/>
              <a:cs typeface="Roboto"/>
              <a:sym typeface="Roboto"/>
            </a:endParaRPr>
          </a:p>
          <a:p>
            <a:pPr indent="0" lvl="0" marL="0" rtl="0" algn="l">
              <a:lnSpc>
                <a:spcPct val="160000"/>
              </a:lnSpc>
              <a:spcBef>
                <a:spcPts val="1100"/>
              </a:spcBef>
              <a:spcAft>
                <a:spcPts val="0"/>
              </a:spcAft>
              <a:buNone/>
            </a:pPr>
            <a:r>
              <a:rPr b="1" lang="en-GB" sz="1600">
                <a:solidFill>
                  <a:srgbClr val="212121"/>
                </a:solidFill>
                <a:latin typeface="Roboto"/>
                <a:ea typeface="Roboto"/>
                <a:cs typeface="Roboto"/>
                <a:sym typeface="Roboto"/>
              </a:rPr>
              <a:t>Using worldwide_gross_income column data we will analyse following points-</a:t>
            </a:r>
            <a:endParaRPr b="1" sz="1600">
              <a:solidFill>
                <a:srgbClr val="212121"/>
              </a:solidFill>
              <a:latin typeface="Roboto"/>
              <a:ea typeface="Roboto"/>
              <a:cs typeface="Roboto"/>
              <a:sym typeface="Roboto"/>
            </a:endParaRPr>
          </a:p>
          <a:p>
            <a:pPr indent="0" lvl="0" marL="0" rtl="0" algn="l">
              <a:lnSpc>
                <a:spcPct val="160000"/>
              </a:lnSpc>
              <a:spcBef>
                <a:spcPts val="600"/>
              </a:spcBef>
              <a:spcAft>
                <a:spcPts val="0"/>
              </a:spcAft>
              <a:buNone/>
            </a:pPr>
            <a:r>
              <a:t/>
            </a:r>
            <a:endParaRPr b="1" sz="1600">
              <a:solidFill>
                <a:srgbClr val="212121"/>
              </a:solidFill>
              <a:latin typeface="Roboto"/>
              <a:ea typeface="Roboto"/>
              <a:cs typeface="Roboto"/>
              <a:sym typeface="Roboto"/>
            </a:endParaRPr>
          </a:p>
          <a:p>
            <a:pPr indent="-323850" lvl="0" marL="457200" rtl="0" algn="l">
              <a:lnSpc>
                <a:spcPct val="160000"/>
              </a:lnSpc>
              <a:spcBef>
                <a:spcPts val="600"/>
              </a:spcBef>
              <a:spcAft>
                <a:spcPts val="0"/>
              </a:spcAft>
              <a:buClr>
                <a:srgbClr val="212121"/>
              </a:buClr>
              <a:buSzPts val="1500"/>
              <a:buFont typeface="Roboto"/>
              <a:buAutoNum type="arabicPeriod"/>
            </a:pPr>
            <a:r>
              <a:rPr b="1" lang="en-GB" sz="1500">
                <a:solidFill>
                  <a:srgbClr val="212121"/>
                </a:solidFill>
                <a:latin typeface="Roboto"/>
                <a:ea typeface="Roboto"/>
                <a:cs typeface="Roboto"/>
                <a:sym typeface="Roboto"/>
              </a:rPr>
              <a:t>Earning potential and Genre Comparison -</a:t>
            </a:r>
            <a:r>
              <a:rPr lang="en-GB" sz="1500">
                <a:solidFill>
                  <a:srgbClr val="212121"/>
                </a:solidFill>
                <a:latin typeface="Roboto"/>
                <a:ea typeface="Roboto"/>
                <a:cs typeface="Roboto"/>
                <a:sym typeface="Roboto"/>
              </a:rPr>
              <a:t> does genre affect the earning of a movie</a:t>
            </a:r>
            <a:endParaRPr sz="1500">
              <a:solidFill>
                <a:srgbClr val="212121"/>
              </a:solidFill>
              <a:latin typeface="Roboto"/>
              <a:ea typeface="Roboto"/>
              <a:cs typeface="Roboto"/>
              <a:sym typeface="Roboto"/>
            </a:endParaRPr>
          </a:p>
          <a:p>
            <a:pPr indent="0" lvl="0" marL="0" rtl="0" algn="l">
              <a:lnSpc>
                <a:spcPct val="160000"/>
              </a:lnSpc>
              <a:spcBef>
                <a:spcPts val="600"/>
              </a:spcBef>
              <a:spcAft>
                <a:spcPts val="0"/>
              </a:spcAft>
              <a:buNone/>
            </a:pPr>
            <a:r>
              <a:t/>
            </a:r>
            <a:endParaRPr sz="1200">
              <a:solidFill>
                <a:srgbClr val="212121"/>
              </a:solidFill>
              <a:latin typeface="Roboto"/>
              <a:ea typeface="Roboto"/>
              <a:cs typeface="Roboto"/>
              <a:sym typeface="Roboto"/>
            </a:endParaRPr>
          </a:p>
          <a:p>
            <a:pPr indent="0" lvl="0" marL="0" rtl="0" algn="l">
              <a:lnSpc>
                <a:spcPct val="160000"/>
              </a:lnSpc>
              <a:spcBef>
                <a:spcPts val="60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AutoNum type="arabicPeriod"/>
            </a:pPr>
            <a:r>
              <a:rPr b="1" lang="en-GB" sz="1500" u="sng">
                <a:solidFill>
                  <a:srgbClr val="212121"/>
                </a:solidFill>
                <a:latin typeface="Roboto"/>
                <a:ea typeface="Roboto"/>
                <a:cs typeface="Roboto"/>
                <a:sym typeface="Roboto"/>
              </a:rPr>
              <a:t>Earning potential and country Comparison -</a:t>
            </a:r>
            <a:r>
              <a:rPr b="1" lang="en-GB">
                <a:solidFill>
                  <a:srgbClr val="212121"/>
                </a:solidFill>
                <a:latin typeface="Roboto"/>
                <a:ea typeface="Roboto"/>
                <a:cs typeface="Roboto"/>
                <a:sym typeface="Roboto"/>
              </a:rPr>
              <a:t> </a:t>
            </a:r>
            <a:r>
              <a:rPr lang="en-GB">
                <a:solidFill>
                  <a:srgbClr val="212121"/>
                </a:solidFill>
                <a:latin typeface="Roboto"/>
                <a:ea typeface="Roboto"/>
                <a:cs typeface="Roboto"/>
                <a:sym typeface="Roboto"/>
              </a:rPr>
              <a:t>does the earning of a movie differ based on the country it is getting released into.</a:t>
            </a:r>
            <a:endParaRPr>
              <a:solidFill>
                <a:srgbClr val="212121"/>
              </a:solidFill>
              <a:latin typeface="Roboto"/>
              <a:ea typeface="Roboto"/>
              <a:cs typeface="Roboto"/>
              <a:sym typeface="Roboto"/>
            </a:endParaRPr>
          </a:p>
          <a:p>
            <a:pPr indent="0" lvl="0" marL="457200" rtl="0" algn="l">
              <a:lnSpc>
                <a:spcPct val="160000"/>
              </a:lnSpc>
              <a:spcBef>
                <a:spcPts val="1200"/>
              </a:spcBef>
              <a:spcAft>
                <a:spcPts val="0"/>
              </a:spcAft>
              <a:buNone/>
            </a:pPr>
            <a:r>
              <a:t/>
            </a:r>
            <a:endParaRPr>
              <a:solidFill>
                <a:srgbClr val="212121"/>
              </a:solidFill>
              <a:latin typeface="Roboto"/>
              <a:ea typeface="Roboto"/>
              <a:cs typeface="Roboto"/>
              <a:sym typeface="Roboto"/>
            </a:endParaRPr>
          </a:p>
          <a:p>
            <a:pPr indent="0" lvl="0" marL="0" rtl="0" algn="l">
              <a:lnSpc>
                <a:spcPct val="160000"/>
              </a:lnSpc>
              <a:spcBef>
                <a:spcPts val="600"/>
              </a:spcBef>
              <a:spcAft>
                <a:spcPts val="0"/>
              </a:spcAft>
              <a:buNone/>
            </a:pPr>
            <a:r>
              <a:t/>
            </a:r>
            <a:endParaRPr b="1" sz="1600">
              <a:solidFill>
                <a:srgbClr val="212121"/>
              </a:solidFill>
              <a:latin typeface="Roboto"/>
              <a:ea typeface="Roboto"/>
              <a:cs typeface="Roboto"/>
              <a:sym typeface="Roboto"/>
            </a:endParaRPr>
          </a:p>
          <a:p>
            <a:pPr indent="0" lvl="0" marL="0" rtl="0" algn="l">
              <a:lnSpc>
                <a:spcPct val="160000"/>
              </a:lnSpc>
              <a:spcBef>
                <a:spcPts val="600"/>
              </a:spcBef>
              <a:spcAft>
                <a:spcPts val="0"/>
              </a:spcAft>
              <a:buNone/>
            </a:pPr>
            <a:r>
              <a:t/>
            </a:r>
            <a:endParaRPr b="1" sz="1600">
              <a:solidFill>
                <a:srgbClr val="212121"/>
              </a:solidFill>
              <a:latin typeface="Roboto"/>
              <a:ea typeface="Roboto"/>
              <a:cs typeface="Roboto"/>
              <a:sym typeface="Roboto"/>
            </a:endParaRPr>
          </a:p>
          <a:p>
            <a:pPr indent="0" lvl="0" marL="0" rtl="0" algn="l">
              <a:lnSpc>
                <a:spcPct val="160000"/>
              </a:lnSpc>
              <a:spcBef>
                <a:spcPts val="1100"/>
              </a:spcBef>
              <a:spcAft>
                <a:spcPts val="1100"/>
              </a:spcAft>
              <a:buNone/>
            </a:pPr>
            <a:r>
              <a:t/>
            </a:r>
            <a:endParaRPr b="1" sz="2350" u="sng">
              <a:solidFill>
                <a:srgbClr val="21212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17650" y="202975"/>
            <a:ext cx="8520600" cy="9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Earning potential and genre comparison.</a:t>
            </a:r>
            <a:endParaRPr/>
          </a:p>
        </p:txBody>
      </p:sp>
      <p:pic>
        <p:nvPicPr>
          <p:cNvPr id="146" name="Google Shape;146;p27"/>
          <p:cNvPicPr preferRelativeResize="0"/>
          <p:nvPr/>
        </p:nvPicPr>
        <p:blipFill>
          <a:blip r:embed="rId3">
            <a:alphaModFix/>
          </a:blip>
          <a:stretch>
            <a:fillRect/>
          </a:stretch>
        </p:blipFill>
        <p:spPr>
          <a:xfrm>
            <a:off x="78675" y="1161475"/>
            <a:ext cx="8891350" cy="398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0"/>
            <a:ext cx="8520600" cy="102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Earning potential and country analysis .</a:t>
            </a:r>
            <a:endParaRPr/>
          </a:p>
          <a:p>
            <a:pPr indent="0" lvl="0" marL="0" rtl="0" algn="l">
              <a:spcBef>
                <a:spcPts val="0"/>
              </a:spcBef>
              <a:spcAft>
                <a:spcPts val="0"/>
              </a:spcAft>
              <a:buNone/>
            </a:pPr>
            <a:r>
              <a:t/>
            </a:r>
            <a:endParaRPr/>
          </a:p>
        </p:txBody>
      </p:sp>
      <p:pic>
        <p:nvPicPr>
          <p:cNvPr id="152" name="Google Shape;152;p28"/>
          <p:cNvPicPr preferRelativeResize="0"/>
          <p:nvPr/>
        </p:nvPicPr>
        <p:blipFill>
          <a:blip r:embed="rId3">
            <a:alphaModFix/>
          </a:blip>
          <a:stretch>
            <a:fillRect/>
          </a:stretch>
        </p:blipFill>
        <p:spPr>
          <a:xfrm>
            <a:off x="152400" y="1172700"/>
            <a:ext cx="8849000" cy="389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0" y="63775"/>
            <a:ext cx="8832300" cy="230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1815" u="sng">
                <a:latin typeface="Arial"/>
                <a:ea typeface="Arial"/>
                <a:cs typeface="Arial"/>
                <a:sym typeface="Arial"/>
              </a:rPr>
              <a:t>STEP 6: Solution and Presentation:</a:t>
            </a:r>
            <a:r>
              <a:rPr lang="en-GB" sz="1815">
                <a:latin typeface="Arial"/>
                <a:ea typeface="Arial"/>
                <a:cs typeface="Arial"/>
                <a:sym typeface="Arial"/>
              </a:rPr>
              <a:t>For this step we have made a dashboard showing imdb and tomatometer ratings based on income,year and genres, link for the dashboard is shared below:</a:t>
            </a:r>
            <a:endParaRPr sz="1815">
              <a:latin typeface="Arial"/>
              <a:ea typeface="Arial"/>
              <a:cs typeface="Arial"/>
              <a:sym typeface="Arial"/>
            </a:endParaRPr>
          </a:p>
          <a:p>
            <a:pPr indent="0" lvl="0" marL="0" rtl="0" algn="l">
              <a:lnSpc>
                <a:spcPct val="115000"/>
              </a:lnSpc>
              <a:spcBef>
                <a:spcPts val="1200"/>
              </a:spcBef>
              <a:spcAft>
                <a:spcPts val="0"/>
              </a:spcAft>
              <a:buSzPts val="990"/>
              <a:buNone/>
            </a:pPr>
            <a:r>
              <a:t/>
            </a:r>
            <a:endParaRPr sz="1815">
              <a:latin typeface="Arial"/>
              <a:ea typeface="Arial"/>
              <a:cs typeface="Arial"/>
              <a:sym typeface="Arial"/>
            </a:endParaRPr>
          </a:p>
          <a:p>
            <a:pPr indent="0" lvl="0" marL="0" rtl="0" algn="l">
              <a:lnSpc>
                <a:spcPct val="115000"/>
              </a:lnSpc>
              <a:spcBef>
                <a:spcPts val="1200"/>
              </a:spcBef>
              <a:spcAft>
                <a:spcPts val="0"/>
              </a:spcAft>
              <a:buSzPts val="990"/>
              <a:buNone/>
            </a:pPr>
            <a:r>
              <a:t/>
            </a:r>
            <a:endParaRPr sz="1815">
              <a:latin typeface="Arial"/>
              <a:ea typeface="Arial"/>
              <a:cs typeface="Arial"/>
              <a:sym typeface="Arial"/>
            </a:endParaRPr>
          </a:p>
          <a:p>
            <a:pPr indent="0" lvl="0" marL="0" rtl="0" algn="l">
              <a:spcBef>
                <a:spcPts val="1200"/>
              </a:spcBef>
              <a:spcAft>
                <a:spcPts val="0"/>
              </a:spcAft>
              <a:buSzPts val="990"/>
              <a:buNone/>
            </a:pPr>
            <a:r>
              <a:rPr lang="en-GB" sz="2520"/>
              <a:t>https://ali-dhttps://ali-dashboard-movies.herokuapp.com/ashboard-movies.herokuapp.com/</a:t>
            </a:r>
            <a:endParaRPr sz="2520"/>
          </a:p>
        </p:txBody>
      </p:sp>
      <p:sp>
        <p:nvSpPr>
          <p:cNvPr id="158" name="Google Shape;158;p29"/>
          <p:cNvSpPr txBox="1"/>
          <p:nvPr/>
        </p:nvSpPr>
        <p:spPr>
          <a:xfrm>
            <a:off x="376625" y="1616200"/>
            <a:ext cx="70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https://ali-dashboard-movies.herokuapp.com</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479100" y="437600"/>
            <a:ext cx="7495800" cy="46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2050" u="sng">
                <a:solidFill>
                  <a:srgbClr val="5B5B5B"/>
                </a:solidFill>
              </a:rPr>
              <a:t>Business Problem </a:t>
            </a:r>
            <a:r>
              <a:rPr b="1" lang="en-GB" sz="2050">
                <a:solidFill>
                  <a:srgbClr val="5B5B5B"/>
                </a:solidFill>
              </a:rPr>
              <a:t>:</a:t>
            </a:r>
            <a:r>
              <a:rPr lang="en-GB" sz="1850">
                <a:solidFill>
                  <a:srgbClr val="5B5B5B"/>
                </a:solidFill>
              </a:rPr>
              <a:t>Mubi.com is an online movie platform which tries to show movies most preferred by  audience.It earns profits through number of people using their  platform and therefore wants to include such movies so that maximum people   use it.</a:t>
            </a:r>
            <a:endParaRPr sz="1850">
              <a:solidFill>
                <a:srgbClr val="5B5B5B"/>
              </a:solidFill>
            </a:endParaRPr>
          </a:p>
          <a:p>
            <a:pPr indent="0" lvl="0" marL="0" rtl="0" algn="l">
              <a:lnSpc>
                <a:spcPct val="115000"/>
              </a:lnSpc>
              <a:spcBef>
                <a:spcPts val="1200"/>
              </a:spcBef>
              <a:spcAft>
                <a:spcPts val="0"/>
              </a:spcAft>
              <a:buNone/>
            </a:pPr>
            <a:r>
              <a:rPr lang="en-GB" sz="1850">
                <a:solidFill>
                  <a:srgbClr val="5B5B5B"/>
                </a:solidFill>
              </a:rPr>
              <a:t>For this purpose Mubi.com wants to analyse audience movie preference and the earning potential of movies so as to maximise its users.We as data analyst,will use process of analytics life cycle to solve this problem.</a:t>
            </a:r>
            <a:endParaRPr sz="1850">
              <a:solidFill>
                <a:srgbClr val="5B5B5B"/>
              </a:solidFill>
            </a:endParaRPr>
          </a:p>
          <a:p>
            <a:pPr indent="0" lvl="0" marL="0" rtl="0" algn="l">
              <a:lnSpc>
                <a:spcPct val="115000"/>
              </a:lnSpc>
              <a:spcBef>
                <a:spcPts val="1200"/>
              </a:spcBef>
              <a:spcAft>
                <a:spcPts val="0"/>
              </a:spcAft>
              <a:buNone/>
            </a:pPr>
            <a:r>
              <a:rPr lang="en-GB" sz="1750">
                <a:solidFill>
                  <a:srgbClr val="36394D"/>
                </a:solidFill>
              </a:rPr>
              <a:t>We are given this problem statement from the business side-</a:t>
            </a:r>
            <a:endParaRPr sz="1750">
              <a:solidFill>
                <a:srgbClr val="36394D"/>
              </a:solidFill>
            </a:endParaRPr>
          </a:p>
          <a:p>
            <a:pPr indent="0" lvl="0" marL="0" rtl="0" algn="l">
              <a:lnSpc>
                <a:spcPct val="115000"/>
              </a:lnSpc>
              <a:spcBef>
                <a:spcPts val="1200"/>
              </a:spcBef>
              <a:spcAft>
                <a:spcPts val="0"/>
              </a:spcAft>
              <a:buNone/>
            </a:pPr>
            <a:r>
              <a:rPr b="1" lang="en-GB" sz="1750" u="sng">
                <a:solidFill>
                  <a:srgbClr val="36394D"/>
                </a:solidFill>
              </a:rPr>
              <a:t>“Analysing audience movie preference and earning potential of movies”</a:t>
            </a:r>
            <a:endParaRPr b="1" sz="1750" u="sng">
              <a:solidFill>
                <a:srgbClr val="36394D"/>
              </a:solidFill>
            </a:endParaRPr>
          </a:p>
          <a:p>
            <a:pPr indent="0" lvl="0" marL="0" rtl="0" algn="l">
              <a:lnSpc>
                <a:spcPct val="115000"/>
              </a:lnSpc>
              <a:spcBef>
                <a:spcPts val="1200"/>
              </a:spcBef>
              <a:spcAft>
                <a:spcPts val="1200"/>
              </a:spcAft>
              <a:buNone/>
            </a:pPr>
            <a:r>
              <a:t/>
            </a:r>
            <a:endParaRPr sz="1850">
              <a:solidFill>
                <a:srgbClr val="5B5B5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152400" y="152400"/>
            <a:ext cx="8839199" cy="46255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0" y="172475"/>
            <a:ext cx="8954400" cy="475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550" u="sng">
                <a:solidFill>
                  <a:srgbClr val="5B5B5B"/>
                </a:solidFill>
              </a:rPr>
              <a:t>STEP 1: Problem Identification</a:t>
            </a:r>
            <a:endParaRPr b="1" sz="1550" u="sng">
              <a:solidFill>
                <a:srgbClr val="5B5B5B"/>
              </a:solidFill>
            </a:endParaRPr>
          </a:p>
          <a:p>
            <a:pPr indent="0" lvl="0" marL="0" rtl="0" algn="l">
              <a:lnSpc>
                <a:spcPct val="115000"/>
              </a:lnSpc>
              <a:spcBef>
                <a:spcPts val="1200"/>
              </a:spcBef>
              <a:spcAft>
                <a:spcPts val="0"/>
              </a:spcAft>
              <a:buNone/>
            </a:pPr>
            <a:r>
              <a:rPr lang="en-GB" sz="1550">
                <a:solidFill>
                  <a:srgbClr val="36394D"/>
                </a:solidFill>
              </a:rPr>
              <a:t>We are given this problem statement from the business side-</a:t>
            </a:r>
            <a:endParaRPr sz="1550">
              <a:solidFill>
                <a:srgbClr val="36394D"/>
              </a:solidFill>
            </a:endParaRPr>
          </a:p>
          <a:p>
            <a:pPr indent="0" lvl="0" marL="0" rtl="0" algn="l">
              <a:lnSpc>
                <a:spcPct val="115000"/>
              </a:lnSpc>
              <a:spcBef>
                <a:spcPts val="1200"/>
              </a:spcBef>
              <a:spcAft>
                <a:spcPts val="0"/>
              </a:spcAft>
              <a:buNone/>
            </a:pPr>
            <a:r>
              <a:rPr b="1" lang="en-GB" sz="1550">
                <a:solidFill>
                  <a:srgbClr val="36394D"/>
                </a:solidFill>
              </a:rPr>
              <a:t>     “</a:t>
            </a:r>
            <a:r>
              <a:rPr b="1" lang="en-GB" sz="1550">
                <a:solidFill>
                  <a:srgbClr val="36394D"/>
                </a:solidFill>
              </a:rPr>
              <a:t>Analysing audience movie preference and earning potential of movies”</a:t>
            </a:r>
            <a:endParaRPr b="1" sz="1550">
              <a:solidFill>
                <a:srgbClr val="36394D"/>
              </a:solidFill>
            </a:endParaRPr>
          </a:p>
          <a:p>
            <a:pPr indent="0" lvl="0" marL="0" rtl="0" algn="l">
              <a:lnSpc>
                <a:spcPct val="115000"/>
              </a:lnSpc>
              <a:spcBef>
                <a:spcPts val="1200"/>
              </a:spcBef>
              <a:spcAft>
                <a:spcPts val="0"/>
              </a:spcAft>
              <a:buNone/>
            </a:pPr>
            <a:r>
              <a:rPr lang="en-GB" sz="1550">
                <a:solidFill>
                  <a:srgbClr val="36394D"/>
                </a:solidFill>
              </a:rPr>
              <a:t>They need to have a solution to this project as it will help in understanding what movies should be marketed to their audience for increasing their earnings.</a:t>
            </a:r>
            <a:endParaRPr sz="1550">
              <a:solidFill>
                <a:srgbClr val="36394D"/>
              </a:solidFill>
            </a:endParaRPr>
          </a:p>
          <a:p>
            <a:pPr indent="0" lvl="0" marL="0" rtl="0" algn="l">
              <a:lnSpc>
                <a:spcPct val="115000"/>
              </a:lnSpc>
              <a:spcBef>
                <a:spcPts val="1200"/>
              </a:spcBef>
              <a:spcAft>
                <a:spcPts val="0"/>
              </a:spcAft>
              <a:buNone/>
            </a:pPr>
            <a:r>
              <a:rPr lang="en-GB" sz="1550">
                <a:solidFill>
                  <a:srgbClr val="36394D"/>
                </a:solidFill>
              </a:rPr>
              <a:t>The analytics team in the company has come up with the following initial problem statement based on above requirements -</a:t>
            </a:r>
            <a:endParaRPr sz="1550">
              <a:solidFill>
                <a:srgbClr val="36394D"/>
              </a:solidFill>
            </a:endParaRPr>
          </a:p>
          <a:p>
            <a:pPr indent="-317500" lvl="0" marL="457200" rtl="0" algn="l">
              <a:lnSpc>
                <a:spcPct val="115000"/>
              </a:lnSpc>
              <a:spcBef>
                <a:spcPts val="1200"/>
              </a:spcBef>
              <a:spcAft>
                <a:spcPts val="0"/>
              </a:spcAft>
              <a:buClr>
                <a:srgbClr val="36394D"/>
              </a:buClr>
              <a:buSzPts val="1400"/>
              <a:buChar char="●"/>
            </a:pPr>
            <a:r>
              <a:rPr lang="en-GB" sz="1550">
                <a:solidFill>
                  <a:srgbClr val="36394D"/>
                </a:solidFill>
              </a:rPr>
              <a:t>Analyse audience movie preference across different dimensions like rating system, genre, language etc.</a:t>
            </a:r>
            <a:endParaRPr sz="1550">
              <a:solidFill>
                <a:srgbClr val="36394D"/>
              </a:solidFill>
            </a:endParaRPr>
          </a:p>
          <a:p>
            <a:pPr indent="-317500" lvl="0" marL="457200" rtl="0" algn="l">
              <a:lnSpc>
                <a:spcPct val="115000"/>
              </a:lnSpc>
              <a:spcBef>
                <a:spcPts val="0"/>
              </a:spcBef>
              <a:spcAft>
                <a:spcPts val="0"/>
              </a:spcAft>
              <a:buClr>
                <a:srgbClr val="36394D"/>
              </a:buClr>
              <a:buSzPts val="1400"/>
              <a:buChar char="●"/>
            </a:pPr>
            <a:r>
              <a:rPr lang="en-GB" sz="1550">
                <a:solidFill>
                  <a:srgbClr val="36394D"/>
                </a:solidFill>
              </a:rPr>
              <a:t>Analyse movie earning based on audience movie preference and other dimensions like genre, year released etc.</a:t>
            </a:r>
            <a:endParaRPr sz="1550">
              <a:solidFill>
                <a:srgbClr val="36394D"/>
              </a:solidFill>
            </a:endParaRPr>
          </a:p>
          <a:p>
            <a:pPr indent="-317500" lvl="0" marL="457200" rtl="0" algn="l">
              <a:lnSpc>
                <a:spcPct val="115000"/>
              </a:lnSpc>
              <a:spcBef>
                <a:spcPts val="0"/>
              </a:spcBef>
              <a:spcAft>
                <a:spcPts val="0"/>
              </a:spcAft>
              <a:buClr>
                <a:srgbClr val="36394D"/>
              </a:buClr>
              <a:buSzPts val="1400"/>
              <a:buChar char="●"/>
            </a:pPr>
            <a:r>
              <a:rPr lang="en-GB" sz="1550">
                <a:solidFill>
                  <a:srgbClr val="36394D"/>
                </a:solidFill>
              </a:rPr>
              <a:t>Build an interactive dashboard based on above analysis so that business stakeholder can interact with data on their own and take quick decisions or do further research using this preliminary analysis.</a:t>
            </a:r>
            <a:endParaRPr sz="1550">
              <a:solidFill>
                <a:srgbClr val="36394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0" y="0"/>
            <a:ext cx="8954400" cy="502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650" u="sng">
                <a:solidFill>
                  <a:srgbClr val="5B5B5B"/>
                </a:solidFill>
              </a:rPr>
              <a:t>STEP 2: Data Identification</a:t>
            </a:r>
            <a:endParaRPr b="1" sz="1650" u="sng">
              <a:solidFill>
                <a:srgbClr val="5B5B5B"/>
              </a:solidFill>
            </a:endParaRPr>
          </a:p>
          <a:p>
            <a:pPr indent="0" lvl="0" marL="0" rtl="0" algn="l">
              <a:lnSpc>
                <a:spcPct val="115000"/>
              </a:lnSpc>
              <a:spcBef>
                <a:spcPts val="1200"/>
              </a:spcBef>
              <a:spcAft>
                <a:spcPts val="0"/>
              </a:spcAft>
              <a:buNone/>
            </a:pPr>
            <a:r>
              <a:rPr lang="en-GB" sz="1650">
                <a:solidFill>
                  <a:srgbClr val="5B5B5B"/>
                </a:solidFill>
              </a:rPr>
              <a:t> We will choose the imdb and rotten dataset, below we are stating the reason why we are going with this data.</a:t>
            </a:r>
            <a:endParaRPr sz="1650">
              <a:solidFill>
                <a:srgbClr val="5B5B5B"/>
              </a:solidFill>
            </a:endParaRPr>
          </a:p>
          <a:p>
            <a:pPr indent="0" lvl="0" marL="0" rtl="0" algn="l">
              <a:lnSpc>
                <a:spcPct val="115000"/>
              </a:lnSpc>
              <a:spcBef>
                <a:spcPts val="1200"/>
              </a:spcBef>
              <a:spcAft>
                <a:spcPts val="0"/>
              </a:spcAft>
              <a:buNone/>
            </a:pPr>
            <a:r>
              <a:rPr b="1" lang="en-GB" sz="1650">
                <a:solidFill>
                  <a:srgbClr val="5B5B5B"/>
                </a:solidFill>
              </a:rPr>
              <a:t>Ratings Data</a:t>
            </a:r>
            <a:endParaRPr b="1" sz="1650">
              <a:solidFill>
                <a:srgbClr val="5B5B5B"/>
              </a:solidFill>
            </a:endParaRPr>
          </a:p>
          <a:p>
            <a:pPr indent="0" lvl="0" marL="0" rtl="0" algn="l">
              <a:lnSpc>
                <a:spcPct val="115000"/>
              </a:lnSpc>
              <a:spcBef>
                <a:spcPts val="1200"/>
              </a:spcBef>
              <a:spcAft>
                <a:spcPts val="0"/>
              </a:spcAft>
              <a:buNone/>
            </a:pPr>
            <a:r>
              <a:rPr lang="en-GB" sz="1650">
                <a:solidFill>
                  <a:srgbClr val="5B5B5B"/>
                </a:solidFill>
              </a:rPr>
              <a:t>The purpose of choosing imdb and rotten tomatoes rating was that these are the two most popular rating systems that people use to watch movies. So they can be taken as indicators for audience movie preference.  </a:t>
            </a:r>
            <a:endParaRPr sz="1650">
              <a:solidFill>
                <a:srgbClr val="5B5B5B"/>
              </a:solidFill>
            </a:endParaRPr>
          </a:p>
          <a:p>
            <a:pPr indent="0" lvl="0" marL="0" rtl="0" algn="l">
              <a:lnSpc>
                <a:spcPct val="115000"/>
              </a:lnSpc>
              <a:spcBef>
                <a:spcPts val="1200"/>
              </a:spcBef>
              <a:spcAft>
                <a:spcPts val="0"/>
              </a:spcAft>
              <a:buNone/>
            </a:pPr>
            <a:r>
              <a:rPr lang="en-GB" sz="1650">
                <a:solidFill>
                  <a:srgbClr val="5B5B5B"/>
                </a:solidFill>
              </a:rPr>
              <a:t>In particular </a:t>
            </a:r>
            <a:endParaRPr sz="1650">
              <a:solidFill>
                <a:srgbClr val="5B5B5B"/>
              </a:solidFill>
            </a:endParaRPr>
          </a:p>
          <a:p>
            <a:pPr indent="-323850" lvl="0" marL="457200" rtl="0" algn="l">
              <a:lnSpc>
                <a:spcPct val="115000"/>
              </a:lnSpc>
              <a:spcBef>
                <a:spcPts val="1200"/>
              </a:spcBef>
              <a:spcAft>
                <a:spcPts val="0"/>
              </a:spcAft>
              <a:buClr>
                <a:srgbClr val="5B5B5B"/>
              </a:buClr>
              <a:buSzPts val="1500"/>
              <a:buChar char="●"/>
            </a:pPr>
            <a:r>
              <a:rPr lang="en-GB" sz="1650">
                <a:solidFill>
                  <a:srgbClr val="5B5B5B"/>
                </a:solidFill>
              </a:rPr>
              <a:t>imdb score shows what a general moviegoer audience prefer</a:t>
            </a:r>
            <a:endParaRPr sz="1650">
              <a:solidFill>
                <a:srgbClr val="5B5B5B"/>
              </a:solidFill>
            </a:endParaRPr>
          </a:p>
          <a:p>
            <a:pPr indent="-323850" lvl="0" marL="457200" rtl="0" algn="l">
              <a:lnSpc>
                <a:spcPct val="115000"/>
              </a:lnSpc>
              <a:spcBef>
                <a:spcPts val="0"/>
              </a:spcBef>
              <a:spcAft>
                <a:spcPts val="0"/>
              </a:spcAft>
              <a:buClr>
                <a:srgbClr val="5B5B5B"/>
              </a:buClr>
              <a:buSzPts val="1500"/>
              <a:buChar char="●"/>
            </a:pPr>
            <a:r>
              <a:rPr lang="en-GB" sz="1650">
                <a:solidFill>
                  <a:srgbClr val="5B5B5B"/>
                </a:solidFill>
              </a:rPr>
              <a:t>rotten tomatoes score shows how much critics prefer a movie</a:t>
            </a:r>
            <a:endParaRPr sz="1650">
              <a:solidFill>
                <a:srgbClr val="5B5B5B"/>
              </a:solidFill>
            </a:endParaRPr>
          </a:p>
          <a:p>
            <a:pPr indent="0" lvl="0" marL="0" rtl="0" algn="l">
              <a:lnSpc>
                <a:spcPct val="115000"/>
              </a:lnSpc>
              <a:spcBef>
                <a:spcPts val="1200"/>
              </a:spcBef>
              <a:spcAft>
                <a:spcPts val="0"/>
              </a:spcAft>
              <a:buNone/>
            </a:pPr>
            <a:r>
              <a:rPr b="1" lang="en-GB" sz="1650">
                <a:solidFill>
                  <a:srgbClr val="5B5B5B"/>
                </a:solidFill>
              </a:rPr>
              <a:t>Earnings Data</a:t>
            </a:r>
            <a:endParaRPr b="1" sz="1650">
              <a:solidFill>
                <a:srgbClr val="5B5B5B"/>
              </a:solidFill>
            </a:endParaRPr>
          </a:p>
          <a:p>
            <a:pPr indent="0" lvl="0" marL="0" rtl="0" algn="l">
              <a:lnSpc>
                <a:spcPct val="115000"/>
              </a:lnSpc>
              <a:spcBef>
                <a:spcPts val="1200"/>
              </a:spcBef>
              <a:spcAft>
                <a:spcPts val="1200"/>
              </a:spcAft>
              <a:buNone/>
            </a:pPr>
            <a:r>
              <a:rPr lang="en-GB" sz="1650">
                <a:solidFill>
                  <a:srgbClr val="5B5B5B"/>
                </a:solidFill>
              </a:rPr>
              <a:t>Movie earnings data is available in the worldwide_gross_income column of IMDB dataset. It basically tells us the box office earnings of movies in millions.</a:t>
            </a:r>
            <a:endParaRPr sz="1650">
              <a:solidFill>
                <a:srgbClr val="5B5B5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204600" y="1176125"/>
            <a:ext cx="8734800" cy="219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2150" u="sng">
                <a:solidFill>
                  <a:srgbClr val="5B5B5B"/>
                </a:solidFill>
              </a:rPr>
              <a:t>STEP 3: Data Collection</a:t>
            </a:r>
            <a:endParaRPr b="1" sz="2150" u="sng">
              <a:solidFill>
                <a:srgbClr val="5B5B5B"/>
              </a:solidFill>
            </a:endParaRPr>
          </a:p>
          <a:p>
            <a:pPr indent="0" lvl="0" marL="0" rtl="0" algn="l">
              <a:lnSpc>
                <a:spcPct val="115000"/>
              </a:lnSpc>
              <a:spcBef>
                <a:spcPts val="1200"/>
              </a:spcBef>
              <a:spcAft>
                <a:spcPts val="1200"/>
              </a:spcAft>
              <a:buNone/>
            </a:pPr>
            <a:r>
              <a:rPr lang="en-GB" sz="2150">
                <a:solidFill>
                  <a:srgbClr val="5B5B5B"/>
                </a:solidFill>
              </a:rPr>
              <a:t>We have collected our data from Kaggle for this problem because this is the easiest to get good quality data for our initial problem statement. By good quality we mean,  a decent sized data representing the whole problem area.</a:t>
            </a:r>
            <a:endParaRPr sz="2150">
              <a:solidFill>
                <a:srgbClr val="5B5B5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0" y="0"/>
            <a:ext cx="89073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u="sng">
                <a:solidFill>
                  <a:srgbClr val="222222"/>
                </a:solidFill>
                <a:highlight>
                  <a:srgbClr val="FFFFFF"/>
                </a:highlight>
              </a:rPr>
              <a:t>Slide 6 - Data Cleaning and Manipulation</a:t>
            </a:r>
            <a:endParaRPr b="1" sz="2300" u="sng">
              <a:solidFill>
                <a:srgbClr val="222222"/>
              </a:solidFill>
              <a:highlight>
                <a:srgbClr val="FFFFFF"/>
              </a:highlight>
            </a:endParaRPr>
          </a:p>
          <a:p>
            <a:pPr indent="0" lvl="0" marL="0" rtl="0" algn="l">
              <a:spcBef>
                <a:spcPts val="0"/>
              </a:spcBef>
              <a:spcAft>
                <a:spcPts val="0"/>
              </a:spcAft>
              <a:buNone/>
            </a:pPr>
            <a:r>
              <a:rPr lang="en-GB" sz="1100">
                <a:solidFill>
                  <a:srgbClr val="222222"/>
                </a:solidFill>
                <a:highlight>
                  <a:srgbClr val="FFFFFF"/>
                </a:highlight>
              </a:rPr>
              <a:t> </a:t>
            </a:r>
            <a:r>
              <a:rPr lang="en-GB" sz="1700">
                <a:solidFill>
                  <a:srgbClr val="222222"/>
                </a:solidFill>
                <a:highlight>
                  <a:srgbClr val="FFFFFF"/>
                </a:highlight>
              </a:rPr>
              <a:t>We performed a series of cleaning and manipulation steps to create a final dataset for </a:t>
            </a:r>
            <a:endParaRPr sz="1700">
              <a:solidFill>
                <a:srgbClr val="222222"/>
              </a:solidFill>
              <a:highlight>
                <a:srgbClr val="FFFFFF"/>
              </a:highlight>
            </a:endParaRPr>
          </a:p>
          <a:p>
            <a:pPr indent="0" lvl="0" marL="0" rtl="0" algn="l">
              <a:spcBef>
                <a:spcPts val="0"/>
              </a:spcBef>
              <a:spcAft>
                <a:spcPts val="0"/>
              </a:spcAft>
              <a:buNone/>
            </a:pPr>
            <a:r>
              <a:rPr lang="en-GB" sz="1700">
                <a:solidFill>
                  <a:srgbClr val="222222"/>
                </a:solidFill>
                <a:highlight>
                  <a:srgbClr val="FFFFFF"/>
                </a:highlight>
              </a:rPr>
              <a:t> further analysis.</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a:p>
            <a:pPr indent="0" lvl="0" marL="0" rtl="0" algn="l">
              <a:spcBef>
                <a:spcPts val="0"/>
              </a:spcBef>
              <a:spcAft>
                <a:spcPts val="0"/>
              </a:spcAft>
              <a:buNone/>
            </a:pPr>
            <a:r>
              <a:t/>
            </a:r>
            <a:endParaRPr sz="1700">
              <a:solidFill>
                <a:srgbClr val="222222"/>
              </a:solidFill>
              <a:highlight>
                <a:srgbClr val="FFFFFF"/>
              </a:highlight>
            </a:endParaRPr>
          </a:p>
        </p:txBody>
      </p:sp>
      <p:pic>
        <p:nvPicPr>
          <p:cNvPr id="95" name="Google Shape;95;p19"/>
          <p:cNvPicPr preferRelativeResize="0"/>
          <p:nvPr/>
        </p:nvPicPr>
        <p:blipFill>
          <a:blip r:embed="rId3">
            <a:alphaModFix/>
          </a:blip>
          <a:stretch>
            <a:fillRect/>
          </a:stretch>
        </p:blipFill>
        <p:spPr>
          <a:xfrm>
            <a:off x="0" y="1020325"/>
            <a:ext cx="9144000" cy="412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0" y="0"/>
            <a:ext cx="8703600" cy="448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2050" u="sng">
                <a:solidFill>
                  <a:srgbClr val="5B5B5B"/>
                </a:solidFill>
              </a:rPr>
              <a:t>STEP 5: Data Analysis and Visualisation</a:t>
            </a:r>
            <a:endParaRPr b="1" sz="2050" u="sng">
              <a:solidFill>
                <a:srgbClr val="5B5B5B"/>
              </a:solidFill>
            </a:endParaRPr>
          </a:p>
          <a:p>
            <a:pPr indent="0" lvl="0" marL="0" rtl="0" algn="l">
              <a:lnSpc>
                <a:spcPct val="115000"/>
              </a:lnSpc>
              <a:spcBef>
                <a:spcPts val="1200"/>
              </a:spcBef>
              <a:spcAft>
                <a:spcPts val="0"/>
              </a:spcAft>
              <a:buNone/>
            </a:pPr>
            <a:r>
              <a:rPr lang="en-GB" sz="2050">
                <a:solidFill>
                  <a:srgbClr val="5B5B5B"/>
                </a:solidFill>
              </a:rPr>
              <a:t>This step is all about solving for the 3 initial problems that the Analytics team identified ,with the Final dataset  we have created.</a:t>
            </a:r>
            <a:endParaRPr sz="2050">
              <a:solidFill>
                <a:srgbClr val="5B5B5B"/>
              </a:solidFill>
            </a:endParaRPr>
          </a:p>
          <a:p>
            <a:pPr indent="0" lvl="0" marL="0" rtl="0" algn="l">
              <a:lnSpc>
                <a:spcPct val="115000"/>
              </a:lnSpc>
              <a:spcBef>
                <a:spcPts val="1200"/>
              </a:spcBef>
              <a:spcAft>
                <a:spcPts val="0"/>
              </a:spcAft>
              <a:buNone/>
            </a:pPr>
            <a:r>
              <a:rPr lang="en-GB" sz="2050">
                <a:solidFill>
                  <a:srgbClr val="5B5B5B"/>
                </a:solidFill>
              </a:rPr>
              <a:t>The problems are-</a:t>
            </a:r>
            <a:endParaRPr sz="2050">
              <a:solidFill>
                <a:srgbClr val="5B5B5B"/>
              </a:solidFill>
            </a:endParaRPr>
          </a:p>
          <a:p>
            <a:pPr indent="-317500" lvl="0" marL="457200" rtl="0" algn="l">
              <a:lnSpc>
                <a:spcPct val="115000"/>
              </a:lnSpc>
              <a:spcBef>
                <a:spcPts val="1200"/>
              </a:spcBef>
              <a:spcAft>
                <a:spcPts val="0"/>
              </a:spcAft>
              <a:buClr>
                <a:srgbClr val="36394D"/>
              </a:buClr>
              <a:buSzPts val="1400"/>
              <a:buChar char="●"/>
            </a:pPr>
            <a:r>
              <a:rPr lang="en-GB" sz="1550">
                <a:solidFill>
                  <a:srgbClr val="36394D"/>
                </a:solidFill>
              </a:rPr>
              <a:t>Analyse audience movie preference across different dimensions like rating system, genre, language etc.</a:t>
            </a:r>
            <a:endParaRPr sz="1550">
              <a:solidFill>
                <a:srgbClr val="36394D"/>
              </a:solidFill>
            </a:endParaRPr>
          </a:p>
          <a:p>
            <a:pPr indent="-317500" lvl="0" marL="457200" rtl="0" algn="l">
              <a:lnSpc>
                <a:spcPct val="115000"/>
              </a:lnSpc>
              <a:spcBef>
                <a:spcPts val="0"/>
              </a:spcBef>
              <a:spcAft>
                <a:spcPts val="0"/>
              </a:spcAft>
              <a:buClr>
                <a:srgbClr val="36394D"/>
              </a:buClr>
              <a:buSzPts val="1400"/>
              <a:buChar char="●"/>
            </a:pPr>
            <a:r>
              <a:rPr lang="en-GB" sz="1550">
                <a:solidFill>
                  <a:srgbClr val="36394D"/>
                </a:solidFill>
              </a:rPr>
              <a:t>Analyse movie earning based on audience movie preference and other dimensions like genre, year released etc.</a:t>
            </a:r>
            <a:endParaRPr sz="1550">
              <a:solidFill>
                <a:srgbClr val="36394D"/>
              </a:solidFill>
            </a:endParaRPr>
          </a:p>
          <a:p>
            <a:pPr indent="-317500" lvl="0" marL="457200" rtl="0" algn="l">
              <a:lnSpc>
                <a:spcPct val="115000"/>
              </a:lnSpc>
              <a:spcBef>
                <a:spcPts val="0"/>
              </a:spcBef>
              <a:spcAft>
                <a:spcPts val="0"/>
              </a:spcAft>
              <a:buClr>
                <a:srgbClr val="36394D"/>
              </a:buClr>
              <a:buSzPts val="1400"/>
              <a:buChar char="●"/>
            </a:pPr>
            <a:r>
              <a:rPr lang="en-GB" sz="1550">
                <a:solidFill>
                  <a:srgbClr val="36394D"/>
                </a:solidFill>
              </a:rPr>
              <a:t>Build an interactive dashboard based on above analysis so that business stakeholder can interact with data on their own and take quick decisions or do further research using this preliminary analysis.</a:t>
            </a:r>
            <a:endParaRPr sz="1550">
              <a:solidFill>
                <a:srgbClr val="36394D"/>
              </a:solidFill>
            </a:endParaRPr>
          </a:p>
          <a:p>
            <a:pPr indent="0" lvl="0" marL="0" rtl="0" algn="l">
              <a:lnSpc>
                <a:spcPct val="115000"/>
              </a:lnSpc>
              <a:spcBef>
                <a:spcPts val="1200"/>
              </a:spcBef>
              <a:spcAft>
                <a:spcPts val="1200"/>
              </a:spcAft>
              <a:buNone/>
            </a:pPr>
            <a:r>
              <a:t/>
            </a:r>
            <a:endParaRPr sz="2050">
              <a:solidFill>
                <a:srgbClr val="5B5B5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0" y="282275"/>
            <a:ext cx="9079800" cy="382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750" u="sng">
                <a:solidFill>
                  <a:srgbClr val="5B5B5B"/>
                </a:solidFill>
              </a:rPr>
              <a:t>Assessment of Audience movie preference</a:t>
            </a:r>
            <a:endParaRPr b="1" sz="1750" u="sng">
              <a:solidFill>
                <a:srgbClr val="5B5B5B"/>
              </a:solidFill>
            </a:endParaRPr>
          </a:p>
          <a:p>
            <a:pPr indent="0" lvl="0" marL="0" rtl="0" algn="l">
              <a:lnSpc>
                <a:spcPct val="115000"/>
              </a:lnSpc>
              <a:spcBef>
                <a:spcPts val="1200"/>
              </a:spcBef>
              <a:spcAft>
                <a:spcPts val="0"/>
              </a:spcAft>
              <a:buNone/>
            </a:pPr>
            <a:r>
              <a:rPr lang="en-GB" sz="1600">
                <a:solidFill>
                  <a:srgbClr val="212121"/>
                </a:solidFill>
                <a:latin typeface="Roboto"/>
                <a:ea typeface="Roboto"/>
                <a:cs typeface="Roboto"/>
                <a:sym typeface="Roboto"/>
              </a:rPr>
              <a:t>We can analyse the two ratings of IMDB and rotten tomatoes across multiple dimensions to assess audience movie preference.</a:t>
            </a:r>
            <a:endParaRPr sz="16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900">
              <a:solidFill>
                <a:srgbClr val="212121"/>
              </a:solidFill>
              <a:latin typeface="Roboto"/>
              <a:ea typeface="Roboto"/>
              <a:cs typeface="Roboto"/>
              <a:sym typeface="Roboto"/>
            </a:endParaRPr>
          </a:p>
          <a:p>
            <a:pPr indent="0" lvl="0" marL="457200" rtl="0" algn="l">
              <a:lnSpc>
                <a:spcPct val="115000"/>
              </a:lnSpc>
              <a:spcBef>
                <a:spcPts val="600"/>
              </a:spcBef>
              <a:spcAft>
                <a:spcPts val="0"/>
              </a:spcAft>
              <a:buNone/>
            </a:pPr>
            <a:r>
              <a:rPr b="1" lang="en-GB" sz="1700" u="sng">
                <a:solidFill>
                  <a:srgbClr val="212121"/>
                </a:solidFill>
                <a:latin typeface="Roboto"/>
                <a:ea typeface="Roboto"/>
                <a:cs typeface="Roboto"/>
                <a:sym typeface="Roboto"/>
              </a:rPr>
              <a:t>1.Rating preference across genre</a:t>
            </a:r>
            <a:r>
              <a:rPr lang="en-GB" sz="1700" u="sng">
                <a:solidFill>
                  <a:srgbClr val="212121"/>
                </a:solidFill>
                <a:latin typeface="Roboto"/>
                <a:ea typeface="Roboto"/>
                <a:cs typeface="Roboto"/>
                <a:sym typeface="Roboto"/>
              </a:rPr>
              <a:t> -</a:t>
            </a:r>
            <a:r>
              <a:rPr lang="en-GB" sz="1700">
                <a:solidFill>
                  <a:srgbClr val="212121"/>
                </a:solidFill>
                <a:latin typeface="Roboto"/>
                <a:ea typeface="Roboto"/>
                <a:cs typeface="Roboto"/>
                <a:sym typeface="Roboto"/>
              </a:rPr>
              <a:t> which genres are more preferable.</a:t>
            </a:r>
            <a:endParaRPr sz="1700">
              <a:solidFill>
                <a:srgbClr val="21212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212121"/>
              </a:solidFill>
              <a:latin typeface="Roboto"/>
              <a:ea typeface="Roboto"/>
              <a:cs typeface="Roboto"/>
              <a:sym typeface="Roboto"/>
            </a:endParaRPr>
          </a:p>
          <a:p>
            <a:pPr indent="0" lvl="0" marL="457200" rtl="0" algn="l">
              <a:lnSpc>
                <a:spcPct val="115000"/>
              </a:lnSpc>
              <a:spcBef>
                <a:spcPts val="1200"/>
              </a:spcBef>
              <a:spcAft>
                <a:spcPts val="0"/>
              </a:spcAft>
              <a:buNone/>
            </a:pPr>
            <a:r>
              <a:rPr b="1" lang="en-GB" sz="1600" u="sng">
                <a:solidFill>
                  <a:srgbClr val="212121"/>
                </a:solidFill>
                <a:latin typeface="Roboto"/>
                <a:ea typeface="Roboto"/>
                <a:cs typeface="Roboto"/>
                <a:sym typeface="Roboto"/>
              </a:rPr>
              <a:t>2.Rating preference across year released</a:t>
            </a:r>
            <a:r>
              <a:rPr lang="en-GB" sz="1600" u="sng">
                <a:solidFill>
                  <a:srgbClr val="212121"/>
                </a:solidFill>
                <a:latin typeface="Roboto"/>
                <a:ea typeface="Roboto"/>
                <a:cs typeface="Roboto"/>
                <a:sym typeface="Roboto"/>
              </a:rPr>
              <a:t> </a:t>
            </a:r>
            <a:r>
              <a:rPr lang="en-GB" sz="1600">
                <a:solidFill>
                  <a:srgbClr val="212121"/>
                </a:solidFill>
                <a:latin typeface="Roboto"/>
                <a:ea typeface="Roboto"/>
                <a:cs typeface="Roboto"/>
                <a:sym typeface="Roboto"/>
              </a:rPr>
              <a:t>- are old movies liked more or newer movies are liked more.</a:t>
            </a:r>
            <a:endParaRPr sz="1600">
              <a:solidFill>
                <a:srgbClr val="21212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1200"/>
              </a:spcBef>
              <a:spcAft>
                <a:spcPts val="500"/>
              </a:spcAft>
              <a:buNone/>
            </a:pPr>
            <a:r>
              <a:t/>
            </a:r>
            <a:endParaRPr>
              <a:solidFill>
                <a:srgbClr val="21212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