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9" r:id="rId5"/>
  </p:sldMasterIdLst>
  <p:notesMasterIdLst>
    <p:notesMasterId r:id="rId24"/>
  </p:notesMasterIdLst>
  <p:handoutMasterIdLst>
    <p:handoutMasterId r:id="rId25"/>
  </p:handoutMasterIdLst>
  <p:sldIdLst>
    <p:sldId id="319" r:id="rId6"/>
    <p:sldId id="329" r:id="rId7"/>
    <p:sldId id="335" r:id="rId8"/>
    <p:sldId id="326" r:id="rId9"/>
    <p:sldId id="324" r:id="rId10"/>
    <p:sldId id="325" r:id="rId11"/>
    <p:sldId id="327" r:id="rId12"/>
    <p:sldId id="328" r:id="rId13"/>
    <p:sldId id="320" r:id="rId14"/>
    <p:sldId id="322" r:id="rId15"/>
    <p:sldId id="321" r:id="rId16"/>
    <p:sldId id="323" r:id="rId17"/>
    <p:sldId id="330" r:id="rId18"/>
    <p:sldId id="331" r:id="rId19"/>
    <p:sldId id="332" r:id="rId20"/>
    <p:sldId id="333" r:id="rId21"/>
    <p:sldId id="334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31244-B6C7-46E1-AF44-1260365FC2EE}" v="2" dt="2022-03-22T04:12:59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Rice" userId="S::19399124_student.westernsydney.edu.au#ext#@westernsydneyedu.onmicrosoft.com::d92a62b1-0e12-4b4c-b062-ae93645d333a" providerId="AD" clId="Web-{91B31244-B6C7-46E1-AF44-1260365FC2EE}"/>
    <pc:docChg chg="modSld">
      <pc:chgData name="Damien Rice" userId="S::19399124_student.westernsydney.edu.au#ext#@westernsydneyedu.onmicrosoft.com::d92a62b1-0e12-4b4c-b062-ae93645d333a" providerId="AD" clId="Web-{91B31244-B6C7-46E1-AF44-1260365FC2EE}" dt="2022-03-22T04:12:59.857" v="1" actId="20577"/>
      <pc:docMkLst>
        <pc:docMk/>
      </pc:docMkLst>
      <pc:sldChg chg="modSp">
        <pc:chgData name="Damien Rice" userId="S::19399124_student.westernsydney.edu.au#ext#@westernsydneyedu.onmicrosoft.com::d92a62b1-0e12-4b4c-b062-ae93645d333a" providerId="AD" clId="Web-{91B31244-B6C7-46E1-AF44-1260365FC2EE}" dt="2022-03-22T04:12:59.857" v="1" actId="20577"/>
        <pc:sldMkLst>
          <pc:docMk/>
          <pc:sldMk cId="3022464182" sldId="327"/>
        </pc:sldMkLst>
        <pc:spChg chg="mod">
          <ac:chgData name="Damien Rice" userId="S::19399124_student.westernsydney.edu.au#ext#@westernsydneyedu.onmicrosoft.com::d92a62b1-0e12-4b4c-b062-ae93645d333a" providerId="AD" clId="Web-{91B31244-B6C7-46E1-AF44-1260365FC2EE}" dt="2022-03-22T04:12:59.857" v="1" actId="20577"/>
          <ac:spMkLst>
            <pc:docMk/>
            <pc:sldMk cId="3022464182" sldId="327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64F42-B620-4624-8792-175A8E11DDF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9FE10-238D-4945-945E-368E16D37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652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2699D-502C-4B5A-8EDA-3038DE4F738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9B0E5-B00A-4CB7-8A95-12B000B23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931" y="5466306"/>
            <a:ext cx="11226140" cy="1065126"/>
          </a:xfrm>
        </p:spPr>
        <p:txBody>
          <a:bodyPr anchor="t">
            <a:noAutofit/>
          </a:bodyPr>
          <a:lstStyle>
            <a:lvl1pPr algn="ctr">
              <a:lnSpc>
                <a:spcPts val="2625"/>
              </a:lnSpc>
              <a:defRPr sz="2625">
                <a:solidFill>
                  <a:schemeClr val="bg1"/>
                </a:solidFill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05" y="1400037"/>
            <a:ext cx="4609171" cy="3931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61" y="388914"/>
            <a:ext cx="1607992" cy="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8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4" y="1701801"/>
            <a:ext cx="5184775" cy="4495800"/>
          </a:xfrm>
        </p:spPr>
        <p:txBody>
          <a:bodyPr anchor="t">
            <a:noAutofit/>
          </a:bodyPr>
          <a:lstStyle>
            <a:lvl1pPr algn="l">
              <a:lnSpc>
                <a:spcPts val="4875"/>
              </a:lnSpc>
              <a:defRPr sz="4875" b="1" i="0">
                <a:solidFill>
                  <a:schemeClr val="bg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r>
              <a:rPr lang="en-AU"/>
              <a:t>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3" y="388914"/>
            <a:ext cx="1607992" cy="517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3" y="320530"/>
            <a:ext cx="4467200" cy="7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5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4" y="1701800"/>
            <a:ext cx="5184775" cy="4495800"/>
          </a:xfrm>
        </p:spPr>
        <p:txBody>
          <a:bodyPr anchor="t">
            <a:noAutofit/>
          </a:bodyPr>
          <a:lstStyle>
            <a:lvl1pPr algn="l">
              <a:lnSpc>
                <a:spcPts val="4875"/>
              </a:lnSpc>
              <a:defRPr sz="4875" b="1" i="0">
                <a:solidFill>
                  <a:schemeClr val="bg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r>
              <a:rPr lang="en-AU"/>
              <a:t>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3" y="388914"/>
            <a:ext cx="1607992" cy="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9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4" y="1701800"/>
            <a:ext cx="5184775" cy="4495800"/>
          </a:xfrm>
        </p:spPr>
        <p:txBody>
          <a:bodyPr anchor="t">
            <a:noAutofit/>
          </a:bodyPr>
          <a:lstStyle>
            <a:lvl1pPr algn="l">
              <a:lnSpc>
                <a:spcPts val="4875"/>
              </a:lnSpc>
              <a:defRPr sz="4875" b="1" i="0">
                <a:solidFill>
                  <a:schemeClr val="bg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r>
              <a:rPr lang="en-AU"/>
              <a:t>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3" y="388914"/>
            <a:ext cx="1607992" cy="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8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625"/>
              </a:lnSpc>
              <a:defRPr sz="2625"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1871498"/>
            <a:ext cx="10872787" cy="4326102"/>
          </a:xfrm>
        </p:spPr>
        <p:txBody>
          <a:bodyPr/>
          <a:lstStyle>
            <a:lvl1pPr>
              <a:lnSpc>
                <a:spcPts val="1275"/>
              </a:lnSpc>
              <a:spcAft>
                <a:spcPts val="0"/>
              </a:spcAft>
              <a:defRPr lang="en-AU" sz="1125" b="1" i="0" kern="1200" dirty="0" smtClean="0">
                <a:solidFill>
                  <a:schemeClr val="tx2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  <a:lvl2pPr marL="161925" indent="0">
              <a:lnSpc>
                <a:spcPts val="1275"/>
              </a:lnSpc>
              <a:spcAft>
                <a:spcPts val="638"/>
              </a:spcAft>
              <a:tabLst/>
              <a:defRPr lang="en-AU" sz="1125" b="0" i="0" kern="1200" dirty="0" smtClean="0">
                <a:solidFill>
                  <a:schemeClr val="tx2"/>
                </a:solidFill>
                <a:latin typeface="Gotham Narrow Light" charset="0"/>
                <a:ea typeface="Gotham Narrow Light" charset="0"/>
                <a:cs typeface="Gotham Narrow Light" charset="0"/>
              </a:defRPr>
            </a:lvl2pPr>
            <a:lvl3pPr>
              <a:defRPr b="0" i="0">
                <a:latin typeface="Gotham Narrow Light" charset="0"/>
                <a:ea typeface="Gotham Narrow Light" charset="0"/>
                <a:cs typeface="Gotham Narrow Light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27EE027-1A4E-48FC-99EF-1AB4BFAEF5A2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36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813" y="1867584"/>
            <a:ext cx="10872787" cy="4330017"/>
          </a:xfrm>
        </p:spPr>
        <p:txBody>
          <a:bodyPr/>
          <a:lstStyle>
            <a:lvl1pPr>
              <a:lnSpc>
                <a:spcPts val="2625"/>
              </a:lnSpc>
              <a:defRPr sz="2625" b="1" i="0">
                <a:solidFill>
                  <a:schemeClr val="accent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  <a:lvl2pPr>
              <a:lnSpc>
                <a:spcPts val="2625"/>
              </a:lnSpc>
              <a:spcAft>
                <a:spcPts val="450"/>
              </a:spcAft>
              <a:defRPr sz="2625" b="1" i="0">
                <a:solidFill>
                  <a:schemeClr val="bg1"/>
                </a:solidFill>
                <a:latin typeface="Gotham Narrow" charset="0"/>
                <a:ea typeface="Gotham Narrow" charset="0"/>
                <a:cs typeface="Gotham Narrow" charset="0"/>
              </a:defRPr>
            </a:lvl2pPr>
            <a:lvl3pPr>
              <a:lnSpc>
                <a:spcPts val="1650"/>
              </a:lnSpc>
              <a:defRPr sz="1500" b="0" i="0">
                <a:solidFill>
                  <a:schemeClr val="bg1"/>
                </a:solidFill>
                <a:latin typeface="Gotham Narrow Light" charset="0"/>
                <a:ea typeface="Gotham Narrow Light" charset="0"/>
                <a:cs typeface="Gotham Narrow Light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AU"/>
              <a:t>CLICK TO EDIT</a:t>
            </a:r>
          </a:p>
          <a:p>
            <a:pPr lvl="1"/>
            <a:r>
              <a:rPr lang="en-AU"/>
              <a:t>SECOND </a:t>
            </a:r>
            <a:br>
              <a:rPr lang="en-AU"/>
            </a:br>
            <a:r>
              <a:rPr lang="en-AU"/>
              <a:t>LEVEL</a:t>
            </a:r>
          </a:p>
          <a:p>
            <a:pPr lvl="2"/>
            <a:r>
              <a:rPr lang="en-AU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69F7EB25-E880-4745-8D34-9001EEDADFFF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3" y="388914"/>
            <a:ext cx="1607992" cy="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2771" y="1854200"/>
            <a:ext cx="8268029" cy="4343400"/>
          </a:xfrm>
        </p:spPr>
        <p:txBody>
          <a:bodyPr/>
          <a:lstStyle>
            <a:lvl1pPr>
              <a:lnSpc>
                <a:spcPts val="4875"/>
              </a:lnSpc>
              <a:defRPr lang="en-US" sz="4875" b="1" i="0" kern="1200" dirty="0">
                <a:solidFill>
                  <a:schemeClr val="bg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0298FE37-FAB6-4B7C-8400-EA7A7DC21D62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8400" y="6519865"/>
            <a:ext cx="2743200" cy="201613"/>
          </a:xfrm>
        </p:spPr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6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2" y="1871498"/>
            <a:ext cx="5099379" cy="4338802"/>
          </a:xfrm>
        </p:spPr>
        <p:txBody>
          <a:bodyPr/>
          <a:lstStyle>
            <a:lvl1pPr>
              <a:defRPr>
                <a:latin typeface="Chronicle Text G1 Roman" charset="0"/>
              </a:defRPr>
            </a:lvl1pPr>
            <a:lvl2pPr>
              <a:defRPr b="1" i="0">
                <a:latin typeface="Gotham Narrow" charset="0"/>
                <a:ea typeface="Gotham Narrow" charset="0"/>
                <a:cs typeface="Gotham Narrow" charset="0"/>
              </a:defRPr>
            </a:lvl2pPr>
            <a:lvl3pPr>
              <a:defRPr b="0" i="0">
                <a:latin typeface="Gotham Narrow Light" charset="0"/>
                <a:ea typeface="Gotham Narrow Light" charset="0"/>
                <a:cs typeface="Gotham Narrow Light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808F5BCC-48EB-429C-8519-88750F7F1C8A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432550" y="1871498"/>
            <a:ext cx="5099049" cy="4338802"/>
          </a:xfrm>
        </p:spPr>
        <p:txBody>
          <a:bodyPr/>
          <a:lstStyle>
            <a:lvl1pPr>
              <a:defRPr>
                <a:latin typeface="Chronicle Text G1 Roman" charset="0"/>
              </a:defRPr>
            </a:lvl1pPr>
            <a:lvl2pPr>
              <a:defRPr b="1" i="0">
                <a:latin typeface="Gotham Narrow" charset="0"/>
                <a:ea typeface="Gotham Narrow" charset="0"/>
                <a:cs typeface="Gotham Narrow" charset="0"/>
              </a:defRPr>
            </a:lvl2pPr>
            <a:lvl3pPr>
              <a:defRPr b="0" i="0">
                <a:latin typeface="Gotham Narrow Light" charset="0"/>
                <a:ea typeface="Gotham Narrow Light" charset="0"/>
                <a:cs typeface="Gotham Narrow Light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783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2" y="1871498"/>
            <a:ext cx="5099379" cy="4326102"/>
          </a:xfrm>
        </p:spPr>
        <p:txBody>
          <a:bodyPr/>
          <a:lstStyle>
            <a:lvl1pPr>
              <a:defRPr>
                <a:latin typeface="Chronicle Text G1 Roman" charset="0"/>
              </a:defRPr>
            </a:lvl1pPr>
            <a:lvl2pPr>
              <a:defRPr b="1" i="0">
                <a:latin typeface="Gotham Narrow" charset="0"/>
                <a:ea typeface="Gotham Narrow" charset="0"/>
                <a:cs typeface="Gotham Narrow" charset="0"/>
              </a:defRPr>
            </a:lvl2pPr>
            <a:lvl3pPr>
              <a:defRPr b="0" i="0">
                <a:latin typeface="Gotham Narrow Light" charset="0"/>
                <a:ea typeface="Gotham Narrow Light" charset="0"/>
                <a:cs typeface="Gotham Narrow Light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0D67A10B-B067-4140-8C47-C0867A52F808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432550" y="1871665"/>
            <a:ext cx="5099049" cy="432593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9888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2" y="1871498"/>
            <a:ext cx="5099379" cy="4326102"/>
          </a:xfrm>
        </p:spPr>
        <p:txBody>
          <a:bodyPr/>
          <a:lstStyle>
            <a:lvl1pPr marL="0">
              <a:lnSpc>
                <a:spcPts val="1050"/>
              </a:lnSpc>
              <a:spcAft>
                <a:spcPts val="638"/>
              </a:spcAft>
              <a:defRPr sz="900" b="1" i="0">
                <a:solidFill>
                  <a:schemeClr val="tx2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  <a:lvl2pPr marL="95250" indent="-95250">
              <a:lnSpc>
                <a:spcPts val="1050"/>
              </a:lnSpc>
              <a:spcAft>
                <a:spcPts val="638"/>
              </a:spcAft>
              <a:buFont typeface="Arial" charset="0"/>
              <a:buChar char="•"/>
              <a:tabLst/>
              <a:defRPr sz="900" b="0" i="0">
                <a:solidFill>
                  <a:schemeClr val="tx1"/>
                </a:solidFill>
                <a:latin typeface="Gotham Narrow Light" charset="0"/>
                <a:ea typeface="Gotham Narrow Light" charset="0"/>
                <a:cs typeface="Gotham Narrow Light" charset="0"/>
              </a:defRPr>
            </a:lvl2pPr>
            <a:lvl3pPr marL="0">
              <a:lnSpc>
                <a:spcPts val="1050"/>
              </a:lnSpc>
              <a:spcAft>
                <a:spcPts val="225"/>
              </a:spcAft>
              <a:defRPr sz="900" b="0" i="0">
                <a:latin typeface="Gotham Narrow Book" charset="0"/>
                <a:ea typeface="Gotham Narrow Book" charset="0"/>
                <a:cs typeface="Gotham Narrow Book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5A747E2E-C3A3-4D73-88A8-D0F9E54820E7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432550" y="1871664"/>
            <a:ext cx="5099049" cy="432594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2973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2" y="1871498"/>
            <a:ext cx="5099379" cy="4326102"/>
          </a:xfrm>
        </p:spPr>
        <p:txBody>
          <a:bodyPr/>
          <a:lstStyle>
            <a:lvl1pPr marL="0">
              <a:lnSpc>
                <a:spcPts val="1050"/>
              </a:lnSpc>
              <a:spcAft>
                <a:spcPts val="0"/>
              </a:spcAft>
              <a:defRPr sz="900" b="1" i="0">
                <a:solidFill>
                  <a:schemeClr val="tx2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  <a:lvl2pPr marL="0" indent="0">
              <a:lnSpc>
                <a:spcPts val="1050"/>
              </a:lnSpc>
              <a:spcAft>
                <a:spcPts val="638"/>
              </a:spcAft>
              <a:buFont typeface="Arial" charset="0"/>
              <a:buNone/>
              <a:tabLst/>
              <a:defRPr sz="900" b="0" i="0">
                <a:solidFill>
                  <a:schemeClr val="tx1"/>
                </a:solidFill>
                <a:latin typeface="Gotham Narrow Light" charset="0"/>
                <a:ea typeface="Gotham Narrow Light" charset="0"/>
                <a:cs typeface="Gotham Narrow Light" charset="0"/>
              </a:defRPr>
            </a:lvl2pPr>
            <a:lvl3pPr marL="0">
              <a:lnSpc>
                <a:spcPts val="1050"/>
              </a:lnSpc>
              <a:spcAft>
                <a:spcPts val="225"/>
              </a:spcAft>
              <a:defRPr sz="900" b="0" i="0">
                <a:latin typeface="Gotham Narrow Book" charset="0"/>
                <a:ea typeface="Gotham Narrow Book" charset="0"/>
                <a:cs typeface="Gotham Narrow Book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D54CF6A-3209-469D-8BB1-A0D3F6BA3255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432552" y="1871664"/>
            <a:ext cx="5099048" cy="432594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5062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45393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41" y="391884"/>
            <a:ext cx="1623863" cy="5225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4" y="1634834"/>
            <a:ext cx="3946560" cy="36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59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3" y="1871498"/>
            <a:ext cx="10871529" cy="4326102"/>
          </a:xfrm>
        </p:spPr>
        <p:txBody>
          <a:bodyPr/>
          <a:lstStyle>
            <a:lvl1pPr marL="0">
              <a:lnSpc>
                <a:spcPts val="1200"/>
              </a:lnSpc>
              <a:spcAft>
                <a:spcPts val="1125"/>
              </a:spcAft>
              <a:defRPr sz="1350" b="1" i="0">
                <a:solidFill>
                  <a:schemeClr val="tx2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  <a:lvl2pPr marL="133350" indent="-133350">
              <a:lnSpc>
                <a:spcPts val="1500"/>
              </a:lnSpc>
              <a:spcAft>
                <a:spcPts val="1125"/>
              </a:spcAft>
              <a:buFont typeface="Arial" charset="0"/>
              <a:buChar char="•"/>
              <a:tabLst/>
              <a:defRPr sz="1350" b="0" i="0">
                <a:solidFill>
                  <a:schemeClr val="tx1"/>
                </a:solidFill>
                <a:latin typeface="Gotham Narrow Light" charset="0"/>
                <a:ea typeface="Gotham Narrow Light" charset="0"/>
                <a:cs typeface="Gotham Narrow Light" charset="0"/>
              </a:defRPr>
            </a:lvl2pPr>
            <a:lvl3pPr marL="0">
              <a:lnSpc>
                <a:spcPts val="1050"/>
              </a:lnSpc>
              <a:spcAft>
                <a:spcPts val="225"/>
              </a:spcAft>
              <a:defRPr sz="900" b="0" i="0">
                <a:latin typeface="Gotham Narrow Book" charset="0"/>
                <a:ea typeface="Gotham Narrow Book" charset="0"/>
                <a:cs typeface="Gotham Narrow Book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5E36CC10-7EBF-442A-A187-D7F7661E2FD2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181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73613" y="1871498"/>
            <a:ext cx="6757987" cy="4326102"/>
          </a:xfrm>
          <a:prstGeom prst="rect">
            <a:avLst/>
          </a:prstGeom>
          <a:solidFill>
            <a:srgbClr val="F0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3" y="1871498"/>
            <a:ext cx="3886529" cy="4326102"/>
          </a:xfrm>
        </p:spPr>
        <p:txBody>
          <a:bodyPr/>
          <a:lstStyle>
            <a:lvl1pPr marL="0">
              <a:lnSpc>
                <a:spcPts val="1050"/>
              </a:lnSpc>
              <a:spcAft>
                <a:spcPts val="0"/>
              </a:spcAft>
              <a:defRPr sz="900" b="1" i="0">
                <a:solidFill>
                  <a:schemeClr val="tx2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  <a:lvl2pPr marL="0" indent="0">
              <a:lnSpc>
                <a:spcPts val="1050"/>
              </a:lnSpc>
              <a:spcAft>
                <a:spcPts val="638"/>
              </a:spcAft>
              <a:buFont typeface="Arial" charset="0"/>
              <a:buNone/>
              <a:tabLst/>
              <a:defRPr sz="900" b="0" i="0">
                <a:solidFill>
                  <a:schemeClr val="tx1"/>
                </a:solidFill>
                <a:latin typeface="Gotham Narrow Light" charset="0"/>
                <a:ea typeface="Gotham Narrow Light" charset="0"/>
                <a:cs typeface="Gotham Narrow Light" charset="0"/>
              </a:defRPr>
            </a:lvl2pPr>
            <a:lvl3pPr marL="0">
              <a:lnSpc>
                <a:spcPts val="1050"/>
              </a:lnSpc>
              <a:spcAft>
                <a:spcPts val="225"/>
              </a:spcAft>
              <a:defRPr sz="900" b="0" i="0">
                <a:latin typeface="Gotham Narrow Book" charset="0"/>
                <a:ea typeface="Gotham Narrow Book" charset="0"/>
                <a:cs typeface="Gotham Narrow Book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9D81E23A-BBFF-41D0-A41B-CC269E14BEE6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978400" y="2134263"/>
            <a:ext cx="6197600" cy="384743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31702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73613" y="1871498"/>
            <a:ext cx="6757987" cy="4326102"/>
          </a:xfrm>
          <a:prstGeom prst="rect">
            <a:avLst/>
          </a:prstGeom>
          <a:solidFill>
            <a:srgbClr val="F0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3" y="1871498"/>
            <a:ext cx="3886529" cy="4326102"/>
          </a:xfrm>
        </p:spPr>
        <p:txBody>
          <a:bodyPr/>
          <a:lstStyle>
            <a:lvl1pPr marL="0">
              <a:lnSpc>
                <a:spcPts val="1050"/>
              </a:lnSpc>
              <a:spcAft>
                <a:spcPts val="638"/>
              </a:spcAft>
              <a:defRPr sz="900" b="1" i="0">
                <a:solidFill>
                  <a:schemeClr val="tx2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  <a:lvl2pPr marL="128588" indent="-128588">
              <a:lnSpc>
                <a:spcPts val="1050"/>
              </a:lnSpc>
              <a:spcAft>
                <a:spcPts val="638"/>
              </a:spcAft>
              <a:buFont typeface="Arial" charset="0"/>
              <a:buChar char="•"/>
              <a:tabLst/>
              <a:defRPr sz="900" b="0" i="0">
                <a:solidFill>
                  <a:schemeClr val="tx1"/>
                </a:solidFill>
                <a:latin typeface="Gotham Narrow Light" charset="0"/>
                <a:ea typeface="Gotham Narrow Light" charset="0"/>
                <a:cs typeface="Gotham Narrow Light" charset="0"/>
              </a:defRPr>
            </a:lvl2pPr>
            <a:lvl3pPr marL="0">
              <a:lnSpc>
                <a:spcPts val="1050"/>
              </a:lnSpc>
              <a:spcAft>
                <a:spcPts val="225"/>
              </a:spcAft>
              <a:defRPr sz="900" b="0" i="0">
                <a:latin typeface="Gotham Narrow Book" charset="0"/>
                <a:ea typeface="Gotham Narrow Book" charset="0"/>
                <a:cs typeface="Gotham Narrow Book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93BC410D-183F-43D2-8F43-20AA20F358F9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53000" y="2120900"/>
            <a:ext cx="6248400" cy="38735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420431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2" y="1044577"/>
            <a:ext cx="5183517" cy="51657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hronicle Text G1 Roman" charset="0"/>
              </a:defRPr>
            </a:lvl1pPr>
            <a:lvl2pPr>
              <a:defRPr b="1" i="0">
                <a:latin typeface="Gotham Narrow" charset="0"/>
                <a:ea typeface="Gotham Narrow" charset="0"/>
                <a:cs typeface="Gotham Narrow" charset="0"/>
              </a:defRPr>
            </a:lvl2pPr>
            <a:lvl3pPr>
              <a:defRPr b="0" i="0">
                <a:latin typeface="Gotham Narrow Light" charset="0"/>
                <a:ea typeface="Gotham Narrow Light" charset="0"/>
                <a:cs typeface="Gotham Narrow Light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D05612ED-E3CC-4D04-A24A-7D3E1B8A4D34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348413" y="1044577"/>
            <a:ext cx="5183187" cy="516572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870771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171" y="1871498"/>
            <a:ext cx="7150428" cy="1227302"/>
          </a:xfrm>
        </p:spPr>
        <p:txBody>
          <a:bodyPr/>
          <a:lstStyle>
            <a:lvl1pPr>
              <a:defRPr>
                <a:latin typeface="Chronicle Text G1 Roman" charset="0"/>
              </a:defRPr>
            </a:lvl1pPr>
            <a:lvl2pPr>
              <a:defRPr b="1" i="0">
                <a:latin typeface="Gotham Narrow" charset="0"/>
                <a:ea typeface="Gotham Narrow" charset="0"/>
                <a:cs typeface="Gotham Narrow" charset="0"/>
              </a:defRPr>
            </a:lvl2pPr>
            <a:lvl3pPr>
              <a:defRPr b="0" i="0">
                <a:latin typeface="Gotham Narrow Light" charset="0"/>
                <a:ea typeface="Gotham Narrow Light" charset="0"/>
                <a:cs typeface="Gotham Narrow Light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D40F5406-687D-411C-AA81-9824C9704E6A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60401" y="1871665"/>
            <a:ext cx="3568699" cy="286543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381173" y="3370099"/>
            <a:ext cx="3403929" cy="2827503"/>
          </a:xfrm>
        </p:spPr>
        <p:txBody>
          <a:bodyPr/>
          <a:lstStyle>
            <a:lvl1pPr>
              <a:defRPr>
                <a:latin typeface="Chronicle Text G1 Roman" charset="0"/>
              </a:defRPr>
            </a:lvl1pPr>
            <a:lvl2pPr>
              <a:defRPr b="1" i="0">
                <a:latin typeface="Gotham Narrow" charset="0"/>
                <a:ea typeface="Gotham Narrow" charset="0"/>
                <a:cs typeface="Gotham Narrow" charset="0"/>
              </a:defRPr>
            </a:lvl2pPr>
            <a:lvl3pPr>
              <a:defRPr b="0" i="0">
                <a:latin typeface="Gotham Narrow Light" charset="0"/>
                <a:ea typeface="Gotham Narrow Light" charset="0"/>
                <a:cs typeface="Gotham Narrow Light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8127673" y="3370099"/>
            <a:ext cx="3403929" cy="2827503"/>
          </a:xfrm>
        </p:spPr>
        <p:txBody>
          <a:bodyPr/>
          <a:lstStyle>
            <a:lvl1pPr>
              <a:defRPr>
                <a:latin typeface="Chronicle Text G1 Roman" charset="0"/>
              </a:defRPr>
            </a:lvl1pPr>
            <a:lvl2pPr>
              <a:defRPr b="1" i="0">
                <a:latin typeface="Gotham Narrow" charset="0"/>
                <a:ea typeface="Gotham Narrow" charset="0"/>
                <a:cs typeface="Gotham Narrow" charset="0"/>
              </a:defRPr>
            </a:lvl2pPr>
            <a:lvl3pPr>
              <a:defRPr b="0" i="0">
                <a:latin typeface="Gotham Narrow Light" charset="0"/>
                <a:ea typeface="Gotham Narrow Light" charset="0"/>
                <a:cs typeface="Gotham Narrow Light" charset="0"/>
              </a:defRPr>
            </a:lvl3pPr>
            <a:lvl4pPr>
              <a:defRPr>
                <a:latin typeface="Chronicle Text G1 Roman" charset="0"/>
              </a:defRPr>
            </a:lvl4pPr>
            <a:lvl5pPr>
              <a:defRPr>
                <a:latin typeface="Chronicle Text G1 Roman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5612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728C4E33-5C5E-47E0-9494-F35219801CF4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1" i="0"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60401" y="1871665"/>
            <a:ext cx="3568699" cy="125253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60401" y="3268665"/>
            <a:ext cx="3568699" cy="297973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394201" y="1871665"/>
            <a:ext cx="3390899" cy="266223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4394201" y="4673600"/>
            <a:ext cx="3390899" cy="15748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950202" y="1871665"/>
            <a:ext cx="3581399" cy="437673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33317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864"/>
            <a:ext cx="5873545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65" y="356258"/>
            <a:ext cx="1205995" cy="517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01" y="1224148"/>
            <a:ext cx="3526312" cy="4010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41" y="391884"/>
            <a:ext cx="1623863" cy="522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4" y="1634834"/>
            <a:ext cx="3946560" cy="36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01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857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2561-FF64-425A-8A82-3B4D4F3EE03B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671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F00-6661-42DC-8071-4EC281B9F1BE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4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9" r="13866" b="10687"/>
          <a:stretch/>
        </p:blipFill>
        <p:spPr>
          <a:xfrm>
            <a:off x="0" y="0"/>
            <a:ext cx="12192000" cy="6835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4" y="5466306"/>
            <a:ext cx="10874375" cy="1065126"/>
          </a:xfrm>
        </p:spPr>
        <p:txBody>
          <a:bodyPr anchor="t">
            <a:noAutofit/>
          </a:bodyPr>
          <a:lstStyle>
            <a:lvl1pPr algn="ctr">
              <a:lnSpc>
                <a:spcPts val="2625"/>
              </a:lnSpc>
              <a:defRPr sz="2625">
                <a:solidFill>
                  <a:schemeClr val="bg1"/>
                </a:solidFill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4" y="1634834"/>
            <a:ext cx="3946560" cy="3614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61" y="388914"/>
            <a:ext cx="1607992" cy="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45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5CB9-B780-4FCA-8C15-AF03DA107033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38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FA7E-C4A8-4486-8E19-23563A20A862}" type="datetime1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328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D7FD-2EF1-46F8-9CB1-F3766E3E4A6B}" type="datetime1">
              <a:rPr lang="en-AU" smtClean="0"/>
              <a:t>21/03/2022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020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C40F-79C8-43E4-8832-D5CAFCAFF391}" type="datetime1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40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1734-0350-4637-BE8F-14D5378B3F73}" type="datetime1">
              <a:rPr lang="en-AU" smtClean="0"/>
              <a:t>21/03/2022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156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A56-328D-48C2-953A-64959E079E89}" type="datetime1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9830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4B60-2EAB-46F2-8345-36022F665494}" type="datetime1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7515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6E8-FA1E-4B19-A8DD-AAF0A720098E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3968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0942-3BAF-41BB-9470-A8FA75AA72A7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47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4" y="5466306"/>
            <a:ext cx="10874375" cy="1065126"/>
          </a:xfrm>
        </p:spPr>
        <p:txBody>
          <a:bodyPr anchor="t">
            <a:noAutofit/>
          </a:bodyPr>
          <a:lstStyle>
            <a:lvl1pPr algn="ctr">
              <a:lnSpc>
                <a:spcPts val="2625"/>
              </a:lnSpc>
              <a:defRPr sz="2625">
                <a:solidFill>
                  <a:schemeClr val="bg1"/>
                </a:solidFill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4" y="1634834"/>
            <a:ext cx="3946560" cy="3614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61" y="388914"/>
            <a:ext cx="1607992" cy="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8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4" y="5466306"/>
            <a:ext cx="10874375" cy="1065126"/>
          </a:xfrm>
        </p:spPr>
        <p:txBody>
          <a:bodyPr anchor="t">
            <a:noAutofit/>
          </a:bodyPr>
          <a:lstStyle>
            <a:lvl1pPr algn="ctr">
              <a:lnSpc>
                <a:spcPts val="2625"/>
              </a:lnSpc>
              <a:defRPr sz="2625">
                <a:solidFill>
                  <a:schemeClr val="bg1"/>
                </a:solidFill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4" y="1634834"/>
            <a:ext cx="3946560" cy="3614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61" y="388914"/>
            <a:ext cx="1607992" cy="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4" y="5466306"/>
            <a:ext cx="10874375" cy="1065126"/>
          </a:xfrm>
        </p:spPr>
        <p:txBody>
          <a:bodyPr anchor="t">
            <a:noAutofit/>
          </a:bodyPr>
          <a:lstStyle>
            <a:lvl1pPr algn="ctr">
              <a:lnSpc>
                <a:spcPts val="2625"/>
              </a:lnSpc>
              <a:defRPr sz="2625">
                <a:solidFill>
                  <a:schemeClr val="tx2"/>
                </a:solidFill>
                <a:latin typeface="Chronicle Text G1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41" y="391884"/>
            <a:ext cx="1623863" cy="522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4" y="1634834"/>
            <a:ext cx="3946560" cy="36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4" y="1701801"/>
            <a:ext cx="5184775" cy="4495801"/>
          </a:xfrm>
        </p:spPr>
        <p:txBody>
          <a:bodyPr anchor="t">
            <a:noAutofit/>
          </a:bodyPr>
          <a:lstStyle>
            <a:lvl1pPr algn="l">
              <a:lnSpc>
                <a:spcPts val="4875"/>
              </a:lnSpc>
              <a:defRPr sz="4875" b="1" i="0">
                <a:solidFill>
                  <a:schemeClr val="accent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r>
              <a:rPr lang="en-AU"/>
              <a:t>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3" y="388914"/>
            <a:ext cx="1607992" cy="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4" y="1701800"/>
            <a:ext cx="5184775" cy="4495800"/>
          </a:xfrm>
        </p:spPr>
        <p:txBody>
          <a:bodyPr anchor="t">
            <a:noAutofit/>
          </a:bodyPr>
          <a:lstStyle>
            <a:lvl1pPr algn="l">
              <a:lnSpc>
                <a:spcPts val="4875"/>
              </a:lnSpc>
              <a:defRPr sz="4875" b="1" i="0">
                <a:solidFill>
                  <a:schemeClr val="tx2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r>
              <a:rPr lang="en-AU"/>
              <a:t>EDIT MASTER </a:t>
            </a:r>
            <a:br>
              <a:rPr lang="en-AU"/>
            </a:br>
            <a:r>
              <a:rPr lang="en-AU"/>
              <a:t>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738" y="391884"/>
            <a:ext cx="1623863" cy="5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8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4" y="1701800"/>
            <a:ext cx="5184775" cy="4495800"/>
          </a:xfrm>
        </p:spPr>
        <p:txBody>
          <a:bodyPr anchor="t">
            <a:noAutofit/>
          </a:bodyPr>
          <a:lstStyle>
            <a:lvl1pPr algn="l">
              <a:lnSpc>
                <a:spcPts val="4875"/>
              </a:lnSpc>
              <a:defRPr sz="4875" b="1" i="0">
                <a:solidFill>
                  <a:schemeClr val="bg1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r>
              <a:rPr lang="en-AU"/>
              <a:t>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3" y="388914"/>
            <a:ext cx="1607992" cy="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72" y="1010537"/>
            <a:ext cx="10871529" cy="6876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72" y="1871498"/>
            <a:ext cx="10871529" cy="43084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813" y="6519864"/>
            <a:ext cx="2743200" cy="2016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25" b="1" i="0">
                <a:solidFill>
                  <a:schemeClr val="tx2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fld id="{AD7F8D75-C265-4BCE-BE0E-11958888963C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391883"/>
            <a:ext cx="4114800" cy="18256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525" b="1" i="0" kern="1200" dirty="0">
                <a:solidFill>
                  <a:schemeClr val="tx2"/>
                </a:solidFill>
                <a:latin typeface="Gotham Narrow" charset="0"/>
                <a:ea typeface="Gotham Narrow" charset="0"/>
                <a:cs typeface="Gotham Narrow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8400" y="6519865"/>
            <a:ext cx="2743200" cy="2016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525" b="1" i="0" kern="1200" smtClean="0">
                <a:solidFill>
                  <a:schemeClr val="tx2"/>
                </a:solidFill>
                <a:latin typeface="Gotham Narrow Book" charset="0"/>
                <a:ea typeface="Gotham Narrow Book" charset="0"/>
                <a:cs typeface="Gotham Narrow Book" charset="0"/>
              </a:defRPr>
            </a:lvl1pPr>
          </a:lstStyle>
          <a:p>
            <a:fld id="{BB368E34-764C-4360-9B6E-C790D7D15CA4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738" y="391884"/>
            <a:ext cx="1623863" cy="5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ftr="0"/>
  <p:txStyles>
    <p:titleStyle>
      <a:lvl1pPr algn="l" defTabSz="685800" rtl="0" eaLnBrk="1" latinLnBrk="0" hangingPunct="1">
        <a:lnSpc>
          <a:spcPts val="2025"/>
        </a:lnSpc>
        <a:spcBef>
          <a:spcPct val="0"/>
        </a:spcBef>
        <a:buNone/>
        <a:defRPr sz="1875" kern="1200">
          <a:solidFill>
            <a:schemeClr val="tx2"/>
          </a:solidFill>
          <a:latin typeface="Chronicle Text G1 Roman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975"/>
        </a:spcAft>
        <a:buFont typeface="Arial"/>
        <a:buNone/>
        <a:defRPr sz="1500" kern="1200">
          <a:solidFill>
            <a:schemeClr val="accent1"/>
          </a:solidFill>
          <a:latin typeface="Chronicle Text G1 Roman" charset="0"/>
          <a:ea typeface="+mn-ea"/>
          <a:cs typeface="+mn-cs"/>
        </a:defRPr>
      </a:lvl1pPr>
      <a:lvl2pPr marL="0" indent="0" algn="l" defTabSz="685800" rtl="0" eaLnBrk="1" latinLnBrk="0" hangingPunct="1">
        <a:lnSpc>
          <a:spcPts val="1050"/>
        </a:lnSpc>
        <a:spcBef>
          <a:spcPts val="0"/>
        </a:spcBef>
        <a:buFont typeface="Arial"/>
        <a:buNone/>
        <a:tabLst/>
        <a:defRPr sz="900" b="1" i="0" kern="1200">
          <a:solidFill>
            <a:schemeClr val="tx2"/>
          </a:solidFill>
          <a:latin typeface="Gotham Narrow" charset="0"/>
          <a:ea typeface="Gotham Narrow" charset="0"/>
          <a:cs typeface="Gotham Narrow" charset="0"/>
        </a:defRPr>
      </a:lvl2pPr>
      <a:lvl3pPr marL="8335" indent="0" algn="l" defTabSz="685800" rtl="0" eaLnBrk="1" latinLnBrk="0" hangingPunct="1">
        <a:lnSpc>
          <a:spcPts val="1050"/>
        </a:lnSpc>
        <a:spcBef>
          <a:spcPts val="0"/>
        </a:spcBef>
        <a:spcAft>
          <a:spcPts val="638"/>
        </a:spcAft>
        <a:buFont typeface="Arial"/>
        <a:buNone/>
        <a:tabLst/>
        <a:defRPr sz="900" b="0" i="0" kern="1200">
          <a:solidFill>
            <a:schemeClr val="tx1"/>
          </a:solidFill>
          <a:latin typeface="Gotham Narrow Light" charset="0"/>
          <a:ea typeface="Gotham Narrow Light" charset="0"/>
          <a:cs typeface="Gotham Narrow Light" charset="0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sz="1350" kern="1200">
          <a:solidFill>
            <a:schemeClr val="tx1"/>
          </a:solidFill>
          <a:latin typeface="Chronicle Text G1 Roman" charset="0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sz="1350" kern="1200">
          <a:solidFill>
            <a:schemeClr val="tx1"/>
          </a:solidFill>
          <a:latin typeface="Chronicle Text G1 Roman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">
          <p15:clr>
            <a:srgbClr val="F26B43"/>
          </p15:clr>
        </p15:guide>
        <p15:guide id="2" pos="317">
          <p15:clr>
            <a:srgbClr val="F26B43"/>
          </p15:clr>
        </p15:guide>
        <p15:guide id="3" orient="horz" pos="410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pos="5443">
          <p15:clr>
            <a:srgbClr val="F26B43"/>
          </p15:clr>
        </p15:guide>
        <p15:guide id="6" pos="2721">
          <p15:clr>
            <a:srgbClr val="F26B43"/>
          </p15:clr>
        </p15:guide>
        <p15:guide id="7" pos="3039">
          <p15:clr>
            <a:srgbClr val="F26B43"/>
          </p15:clr>
        </p15:guide>
        <p15:guide id="8" orient="horz" pos="3904">
          <p15:clr>
            <a:srgbClr val="F26B43"/>
          </p15:clr>
        </p15:guide>
        <p15:guide id="9" orient="horz" pos="1072">
          <p15:clr>
            <a:srgbClr val="F26B43"/>
          </p15:clr>
        </p15:guide>
        <p15:guide id="10" orient="horz" pos="11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8858-3A10-4DD9-B766-C4300F3C6558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5FC3-E150-4A29-A537-4118AF483A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8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19863"/>
            <a:ext cx="2743200" cy="201612"/>
          </a:xfrm>
        </p:spPr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519863"/>
            <a:ext cx="2743200" cy="201612"/>
          </a:xfrm>
        </p:spPr>
        <p:txBody>
          <a:bodyPr/>
          <a:lstStyle/>
          <a:p>
            <a:fld id="{BB368E34-764C-4360-9B6E-C790D7D15CA4}" type="slidenum">
              <a:rPr lang="en-AU" smtClean="0"/>
              <a:t>1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8136164" y="211836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Workshop</a:t>
            </a:r>
          </a:p>
          <a:p>
            <a:r>
              <a:rPr lang="en-AU">
                <a:solidFill>
                  <a:schemeClr val="tx2"/>
                </a:solidFill>
              </a:rPr>
              <a:t>Neuromorphic Electronic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8136164" y="3305294"/>
            <a:ext cx="392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/>
              <a:t>Design and Implementation of an 8-bit </a:t>
            </a:r>
          </a:p>
          <a:p>
            <a:r>
              <a:rPr lang="en-AU" b="1"/>
              <a:t>LFSR  on FPGA</a:t>
            </a:r>
          </a:p>
        </p:txBody>
      </p:sp>
    </p:spTree>
    <p:extLst>
      <p:ext uri="{BB962C8B-B14F-4D97-AF65-F5344CB8AC3E}">
        <p14:creationId xmlns:p14="http://schemas.microsoft.com/office/powerpoint/2010/main" val="323875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04" y="375568"/>
            <a:ext cx="10871529" cy="687634"/>
          </a:xfrm>
        </p:spPr>
        <p:txBody>
          <a:bodyPr/>
          <a:lstStyle/>
          <a:p>
            <a:r>
              <a:rPr lang="en-AU"/>
              <a:t>four states of the LFSR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03" y="1755164"/>
            <a:ext cx="5106476" cy="45269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10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08" y="1789996"/>
            <a:ext cx="5522825" cy="4492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674" y="4406538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First clock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3269" y="2277292"/>
            <a:ext cx="137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second clock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7150" y="440653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Third clock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530" y="2027737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Reset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8813" y="2646624"/>
            <a:ext cx="0" cy="166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42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6" y="1435057"/>
            <a:ext cx="11715201" cy="2367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37" y="374811"/>
            <a:ext cx="10871529" cy="687634"/>
          </a:xfrm>
        </p:spPr>
        <p:txBody>
          <a:bodyPr/>
          <a:lstStyle/>
          <a:p>
            <a:br>
              <a:rPr lang="en-AU"/>
            </a:br>
            <a:r>
              <a:rPr lang="en-AU"/>
              <a:t>RTL design of an 8-bit LFSR seed – 10’h1A6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537" y="6573204"/>
            <a:ext cx="2743200" cy="201612"/>
          </a:xfrm>
        </p:spPr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6124" y="6573205"/>
            <a:ext cx="2743200" cy="201613"/>
          </a:xfrm>
        </p:spPr>
        <p:txBody>
          <a:bodyPr/>
          <a:lstStyle/>
          <a:p>
            <a:fld id="{BB368E34-764C-4360-9B6E-C790D7D15CA4}" type="slidenum">
              <a:rPr lang="en-AU" smtClean="0"/>
              <a:t>11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0577649" y="2332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089" y="2332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0627" y="2332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7323" y="2327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50046" y="2327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63175" y="2327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5563" y="2327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26901" y="2327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8764" y="2327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0315" y="2352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24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279017"/>
            <a:ext cx="10871529" cy="687634"/>
          </a:xfrm>
        </p:spPr>
        <p:txBody>
          <a:bodyPr/>
          <a:lstStyle/>
          <a:p>
            <a:r>
              <a:rPr lang="en-AU"/>
              <a:t>D flip-flops reset to 1/0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830" y="1383211"/>
            <a:ext cx="7585494" cy="43084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52" y="315316"/>
            <a:ext cx="10871529" cy="687634"/>
          </a:xfrm>
        </p:spPr>
        <p:txBody>
          <a:bodyPr/>
          <a:lstStyle/>
          <a:p>
            <a:r>
              <a:rPr lang="en-AU"/>
              <a:t>D flip-flops reset to 1/0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3" y="1871498"/>
            <a:ext cx="4094807" cy="430841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13</a:t>
            </a:fld>
            <a:endParaRPr lang="en-AU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78287" y="1183640"/>
            <a:ext cx="2942273" cy="3171702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dff1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@(</a:t>
            </a: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negedge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1'b1;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kumimoji="0" lang="en-AU" sz="1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41352" y="1201420"/>
            <a:ext cx="2942273" cy="3171702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dff0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@(</a:t>
            </a: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negedge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1'b0;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kumimoji="0" lang="en-AU" sz="1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415222" y="1176020"/>
            <a:ext cx="2279650" cy="175641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xor2in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i_a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i_b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o_c</a:t>
            </a:r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o_c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i_a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^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i_b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kumimoji="0" lang="en-AU" sz="1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476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71" y="289177"/>
            <a:ext cx="10871529" cy="687634"/>
          </a:xfrm>
        </p:spPr>
        <p:txBody>
          <a:bodyPr/>
          <a:lstStyle/>
          <a:p>
            <a:r>
              <a:rPr lang="en-AU"/>
              <a:t>Gate level code for the LFSR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14</a:t>
            </a:fld>
            <a:endParaRPr lang="en-AU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8813" y="969508"/>
            <a:ext cx="2279650" cy="570765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lfsr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[7:0]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o_lfsr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[13:0]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o_lfsr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[7:0] =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[7:0];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Gate Level design 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dff0  u1(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[0])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kern="0" noProof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dff1  u2(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[1])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dff1  u3(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[2])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dff0  u4(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);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129115" y="969509"/>
            <a:ext cx="2279650" cy="570765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dff0  u5(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[4])</a:t>
            </a:r>
          </a:p>
          <a:p>
            <a:pPr lvl="0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);</a:t>
            </a:r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dff1  u6(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dff0  u7(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dff1  u8(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);</a:t>
            </a:r>
          </a:p>
          <a:p>
            <a:pPr lvl="0">
              <a:lnSpc>
                <a:spcPct val="107000"/>
              </a:lnSpc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dff1 u9(.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[9]),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[8])</a:t>
            </a:r>
          </a:p>
          <a:p>
            <a:pPr lvl="0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);</a:t>
            </a:r>
          </a:p>
          <a:p>
            <a:pPr lvl="0">
              <a:lnSpc>
                <a:spcPct val="107000"/>
              </a:lnSpc>
              <a:defRPr/>
            </a:pPr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defRPr/>
            </a:pPr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598159" y="969509"/>
            <a:ext cx="2279650" cy="570765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dff0  u10(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i_d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[10]),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o_q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[9])</a:t>
            </a:r>
          </a:p>
          <a:p>
            <a:pPr lvl="0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);</a:t>
            </a:r>
          </a:p>
          <a:p>
            <a:pPr lvl="0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xor2in  u11(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i_a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i_b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[8]),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o_c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kern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[11])</a:t>
            </a:r>
          </a:p>
          <a:p>
            <a:pPr lvl="1">
              <a:lnSpc>
                <a:spcPct val="107000"/>
              </a:lnSpc>
              <a:defRPr/>
            </a:pPr>
            <a:r>
              <a:rPr lang="en-AU" sz="1100" ker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xor2in  u12(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i_a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[4]),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i_b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[11]),	      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o_c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[12])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xor2in  u13(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i_a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[2]),	       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i_b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[12]),	       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o_c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[13])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xor2in  u14(</a:t>
            </a:r>
          </a:p>
          <a:p>
            <a:pPr lvl="1">
              <a:lnSpc>
                <a:spcPct val="107000"/>
              </a:lnSpc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i_a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[0]),	       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i_b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[13]),	       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o_c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[10])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kumimoji="0" lang="en-AU" sz="1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100" b="1" kern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100" b="1" kern="0" noProof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6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52" y="350137"/>
            <a:ext cx="10871529" cy="687634"/>
          </a:xfrm>
        </p:spPr>
        <p:txBody>
          <a:bodyPr/>
          <a:lstStyle/>
          <a:p>
            <a:r>
              <a:rPr lang="en-AU"/>
              <a:t>Test-bench for LFSR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15</a:t>
            </a:fld>
            <a:endParaRPr lang="en-AU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03313" y="659560"/>
            <a:ext cx="3601720" cy="6061916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timescale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1ns/1ns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lfsr_tb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[7:0]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w_lfsr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f,i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 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lfsr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uut</a:t>
            </a:r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.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o_lfsr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w_lfsr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= 0;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#15  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#10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~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 = $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output.csv","w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@(</a:t>
            </a: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r_rst_n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//Wait for reset to be released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@(</a:t>
            </a: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//Wait for first clock out of reset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&lt;2550;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=i+1) 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@(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r_clk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$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fwrite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f,"%d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,\n",  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w_lfsr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$</a:t>
            </a:r>
            <a:r>
              <a:rPr kumimoji="0" lang="en-AU" sz="11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fclose</a:t>
            </a:r>
            <a:r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(f);  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kumimoji="0" lang="en-AU" sz="1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0" y="934663"/>
            <a:ext cx="7948931" cy="29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3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71" y="329817"/>
            <a:ext cx="10871529" cy="687634"/>
          </a:xfrm>
        </p:spPr>
        <p:txBody>
          <a:bodyPr/>
          <a:lstStyle/>
          <a:p>
            <a:r>
              <a:rPr lang="en-AU"/>
              <a:t>LFSR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16</a:t>
            </a:fld>
            <a:endParaRPr lang="en-AU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963613" y="2203261"/>
            <a:ext cx="3032760" cy="167327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#Python code to analyse LFSR’s 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pandas as </a:t>
            </a: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pd.read_csv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(r'\output.csv')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df.columns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['A','B']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df.drop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(['B'], axis=1, </a:t>
            </a: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plt.hist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bins = 255)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476" y="1706650"/>
            <a:ext cx="6480581" cy="43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4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71" y="329817"/>
            <a:ext cx="10871529" cy="687634"/>
          </a:xfrm>
        </p:spPr>
        <p:txBody>
          <a:bodyPr/>
          <a:lstStyle/>
          <a:p>
            <a:r>
              <a:rPr lang="en-AU"/>
              <a:t>Python </a:t>
            </a:r>
            <a:r>
              <a:rPr lang="en-AU" err="1"/>
              <a:t>randint</a:t>
            </a:r>
            <a:r>
              <a:rPr lang="en-AU"/>
              <a:t>()  8-bit integer histogram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17</a:t>
            </a:fld>
            <a:endParaRPr lang="en-AU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034734" y="1299021"/>
            <a:ext cx="3547426" cy="1903534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random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kumimoji="0" lang="en-AU" sz="1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x=</a:t>
            </a:r>
            <a:r>
              <a:rPr kumimoji="0" lang="en-AU" sz="1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np.zeros</a:t>
            </a: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(1000))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kumimoji="0" lang="en-AU" sz="1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range(1000):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x[</a:t>
            </a:r>
            <a:r>
              <a:rPr kumimoji="0" lang="en-AU" sz="1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(</a:t>
            </a:r>
            <a:r>
              <a:rPr kumimoji="0" lang="en-AU" sz="1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random.randint</a:t>
            </a: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(1,255))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plt.hist</a:t>
            </a: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sz="1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x,bins</a:t>
            </a: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=255)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kumimoji="0" lang="en-A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9791" t="47841" r="77881" b="23506"/>
          <a:stretch/>
        </p:blipFill>
        <p:spPr bwMode="auto">
          <a:xfrm>
            <a:off x="5049521" y="1177101"/>
            <a:ext cx="5445760" cy="3902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025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058" y="3405771"/>
            <a:ext cx="10871529" cy="687634"/>
          </a:xfrm>
        </p:spPr>
        <p:txBody>
          <a:bodyPr/>
          <a:lstStyle/>
          <a:p>
            <a:pPr algn="ctr"/>
            <a:r>
              <a:rPr lang="en-AU" sz="3200"/>
              <a:t>Q&amp;A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F63E-BE8B-4CC8-8701-70B4FE4B6566}" type="datetime1">
              <a:rPr lang="en-AU" smtClean="0"/>
              <a:t>21/03/2022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43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272889"/>
            <a:ext cx="10871529" cy="687634"/>
          </a:xfrm>
        </p:spPr>
        <p:txBody>
          <a:bodyPr/>
          <a:lstStyle/>
          <a:p>
            <a:r>
              <a:rPr lang="en-AU"/>
              <a:t>Neuromorphic electronic design, Workshop week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2" y="1300480"/>
            <a:ext cx="10871529" cy="4879428"/>
          </a:xfrm>
        </p:spPr>
        <p:txBody>
          <a:bodyPr/>
          <a:lstStyle/>
          <a:p>
            <a:r>
              <a:rPr lang="en-AU">
                <a:solidFill>
                  <a:schemeClr val="tx1"/>
                </a:solidFill>
              </a:rPr>
              <a:t>Contents</a:t>
            </a:r>
          </a:p>
          <a:p>
            <a:r>
              <a:rPr lang="en-AU">
                <a:solidFill>
                  <a:schemeClr val="tx1"/>
                </a:solidFill>
              </a:rPr>
              <a:t>Part 1: Design of shift registers</a:t>
            </a:r>
          </a:p>
          <a:p>
            <a:r>
              <a:rPr lang="en-AU">
                <a:solidFill>
                  <a:schemeClr val="tx1"/>
                </a:solidFill>
              </a:rPr>
              <a:t>            Verilog code for shift-right and shift-left registers in gate level</a:t>
            </a:r>
          </a:p>
          <a:p>
            <a:r>
              <a:rPr lang="en-AU">
                <a:solidFill>
                  <a:schemeClr val="tx1"/>
                </a:solidFill>
              </a:rPr>
              <a:t>            Verilog coding for shift registers in RTL level</a:t>
            </a:r>
          </a:p>
          <a:p>
            <a:r>
              <a:rPr lang="en-AU">
                <a:solidFill>
                  <a:schemeClr val="tx1"/>
                </a:solidFill>
              </a:rPr>
              <a:t>            Verilog coding for shift register test-bench</a:t>
            </a:r>
          </a:p>
          <a:p>
            <a:endParaRPr lang="en-AU">
              <a:solidFill>
                <a:schemeClr val="tx1"/>
              </a:solidFill>
            </a:endParaRPr>
          </a:p>
          <a:p>
            <a:r>
              <a:rPr lang="en-AU">
                <a:solidFill>
                  <a:schemeClr val="tx1"/>
                </a:solidFill>
              </a:rPr>
              <a:t>Part 2: Design of an 8-bit LFSR</a:t>
            </a:r>
          </a:p>
          <a:p>
            <a:r>
              <a:rPr lang="en-AU">
                <a:solidFill>
                  <a:schemeClr val="tx1"/>
                </a:solidFill>
              </a:rPr>
              <a:t>            Verilog code for an LFSR in gate level</a:t>
            </a:r>
          </a:p>
          <a:p>
            <a:r>
              <a:rPr lang="en-AU">
                <a:solidFill>
                  <a:schemeClr val="tx1"/>
                </a:solidFill>
              </a:rPr>
              <a:t>            Verilog coding for the same LFSR in RTL level</a:t>
            </a:r>
          </a:p>
          <a:p>
            <a:r>
              <a:rPr lang="en-AU">
                <a:solidFill>
                  <a:schemeClr val="tx1"/>
                </a:solidFill>
              </a:rPr>
              <a:t>            Verilog coding for LFSR test-bench     </a:t>
            </a:r>
          </a:p>
          <a:p>
            <a:r>
              <a:rPr lang="en-AU">
                <a:solidFill>
                  <a:schemeClr val="tx1"/>
                </a:solidFill>
              </a:rPr>
              <a:t>            Visualise the histogram of the LFSR output using Python</a:t>
            </a:r>
          </a:p>
          <a:p>
            <a:r>
              <a:rPr lang="en-AU"/>
              <a:t>        </a:t>
            </a:r>
          </a:p>
          <a:p>
            <a:r>
              <a:rPr lang="en-AU"/>
              <a:t>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82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319657"/>
            <a:ext cx="10871529" cy="687634"/>
          </a:xfrm>
        </p:spPr>
        <p:txBody>
          <a:bodyPr/>
          <a:lstStyle/>
          <a:p>
            <a:r>
              <a:rPr lang="en-AU"/>
              <a:t>Flip flops, the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52" y="1444778"/>
            <a:ext cx="3769687" cy="3299942"/>
          </a:xfrm>
        </p:spPr>
        <p:txBody>
          <a:bodyPr/>
          <a:lstStyle/>
          <a:p>
            <a:r>
              <a:rPr lang="en-AU">
                <a:solidFill>
                  <a:schemeClr val="tx1"/>
                </a:solidFill>
              </a:rPr>
              <a:t>Flip plops are primitive components of shift registers or any sequential logic.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36" y="2452370"/>
            <a:ext cx="4676996" cy="4067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64" y="834035"/>
            <a:ext cx="4168140" cy="16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9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71" y="280914"/>
            <a:ext cx="10871529" cy="687634"/>
          </a:xfrm>
        </p:spPr>
        <p:txBody>
          <a:bodyPr/>
          <a:lstStyle/>
          <a:p>
            <a:r>
              <a:rPr lang="en-AU"/>
              <a:t>D type flip-flop in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07" y="900776"/>
            <a:ext cx="10871529" cy="4308410"/>
          </a:xfrm>
        </p:spPr>
        <p:txBody>
          <a:bodyPr/>
          <a:lstStyle/>
          <a:p>
            <a:r>
              <a:rPr lang="en-AU">
                <a:solidFill>
                  <a:schemeClr val="tx1"/>
                </a:solidFill>
              </a:rPr>
              <a:t>How to describe a D type flip-flop in Verilog?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4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99507" y="1466944"/>
            <a:ext cx="2961853" cy="3511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module</a:t>
            </a:r>
            <a:r>
              <a:rPr lang="en-AU" sz="1200">
                <a:solidFill>
                  <a:schemeClr val="tx1"/>
                </a:solidFill>
              </a:rPr>
              <a:t> </a:t>
            </a:r>
            <a:r>
              <a:rPr lang="en-AU" sz="1200" err="1">
                <a:solidFill>
                  <a:schemeClr val="tx1"/>
                </a:solidFill>
              </a:rPr>
              <a:t>dff</a:t>
            </a:r>
            <a:endParaRPr lang="en-AU" sz="1200">
              <a:solidFill>
                <a:schemeClr val="tx1"/>
              </a:solidFill>
            </a:endParaRPr>
          </a:p>
          <a:p>
            <a:r>
              <a:rPr lang="en-AU" sz="1200">
                <a:solidFill>
                  <a:schemeClr val="tx1"/>
                </a:solidFill>
              </a:rPr>
              <a:t>( </a:t>
            </a:r>
          </a:p>
          <a:p>
            <a:r>
              <a:rPr lang="en-AU" sz="1200" b="1">
                <a:solidFill>
                  <a:schemeClr val="tx1"/>
                </a:solidFill>
              </a:rPr>
              <a:t>input</a:t>
            </a:r>
            <a:r>
              <a:rPr lang="en-AU" sz="1200">
                <a:solidFill>
                  <a:schemeClr val="tx1"/>
                </a:solidFill>
              </a:rPr>
              <a:t> </a:t>
            </a:r>
            <a:r>
              <a:rPr lang="en-AU" sz="1200" err="1">
                <a:solidFill>
                  <a:schemeClr val="tx1"/>
                </a:solidFill>
              </a:rPr>
              <a:t>i_d</a:t>
            </a:r>
            <a:r>
              <a:rPr lang="en-AU" sz="1200">
                <a:solidFill>
                  <a:schemeClr val="tx1"/>
                </a:solidFill>
              </a:rPr>
              <a:t>,</a:t>
            </a:r>
          </a:p>
          <a:p>
            <a:r>
              <a:rPr lang="en-AU" sz="1200" b="1">
                <a:solidFill>
                  <a:schemeClr val="tx1"/>
                </a:solidFill>
              </a:rPr>
              <a:t>input</a:t>
            </a:r>
            <a:r>
              <a:rPr lang="en-AU" sz="1200">
                <a:solidFill>
                  <a:schemeClr val="tx1"/>
                </a:solidFill>
              </a:rPr>
              <a:t> </a:t>
            </a:r>
            <a:r>
              <a:rPr lang="en-AU" sz="1200" err="1">
                <a:solidFill>
                  <a:schemeClr val="tx1"/>
                </a:solidFill>
              </a:rPr>
              <a:t>i_clk</a:t>
            </a:r>
            <a:r>
              <a:rPr lang="en-AU" sz="1200">
                <a:solidFill>
                  <a:schemeClr val="tx1"/>
                </a:solidFill>
              </a:rPr>
              <a:t>,</a:t>
            </a:r>
          </a:p>
          <a:p>
            <a:r>
              <a:rPr lang="en-AU" sz="1200" b="1">
                <a:solidFill>
                  <a:schemeClr val="tx1"/>
                </a:solidFill>
              </a:rPr>
              <a:t>input</a:t>
            </a:r>
            <a:r>
              <a:rPr lang="en-AU" sz="1200">
                <a:solidFill>
                  <a:schemeClr val="tx1"/>
                </a:solidFill>
              </a:rPr>
              <a:t>  </a:t>
            </a:r>
            <a:r>
              <a:rPr lang="en-AU" sz="1200" err="1">
                <a:solidFill>
                  <a:schemeClr val="tx1"/>
                </a:solidFill>
              </a:rPr>
              <a:t>i_rst_n</a:t>
            </a:r>
            <a:r>
              <a:rPr lang="en-AU" sz="1200">
                <a:solidFill>
                  <a:schemeClr val="tx1"/>
                </a:solidFill>
              </a:rPr>
              <a:t>,</a:t>
            </a:r>
          </a:p>
          <a:p>
            <a:r>
              <a:rPr lang="en-AU" sz="1200" b="1">
                <a:solidFill>
                  <a:schemeClr val="tx1"/>
                </a:solidFill>
              </a:rPr>
              <a:t>output</a:t>
            </a:r>
            <a:r>
              <a:rPr lang="en-AU" sz="1200">
                <a:solidFill>
                  <a:schemeClr val="tx1"/>
                </a:solidFill>
              </a:rPr>
              <a:t>  </a:t>
            </a:r>
            <a:r>
              <a:rPr lang="en-AU" sz="1200" err="1">
                <a:solidFill>
                  <a:schemeClr val="tx1"/>
                </a:solidFill>
              </a:rPr>
              <a:t>o_q</a:t>
            </a:r>
            <a:endParaRPr lang="en-AU" sz="1200">
              <a:solidFill>
                <a:schemeClr val="tx1"/>
              </a:solidFill>
            </a:endParaRPr>
          </a:p>
          <a:p>
            <a:r>
              <a:rPr lang="en-AU" sz="1200">
                <a:solidFill>
                  <a:schemeClr val="tx1"/>
                </a:solidFill>
              </a:rPr>
              <a:t>);</a:t>
            </a:r>
          </a:p>
          <a:p>
            <a:r>
              <a:rPr lang="en-AU" sz="1200" b="1" err="1">
                <a:solidFill>
                  <a:schemeClr val="tx1"/>
                </a:solidFill>
              </a:rPr>
              <a:t>reg</a:t>
            </a:r>
            <a:r>
              <a:rPr lang="en-AU" sz="1200">
                <a:solidFill>
                  <a:schemeClr val="tx1"/>
                </a:solidFill>
              </a:rPr>
              <a:t> </a:t>
            </a:r>
            <a:r>
              <a:rPr lang="en-AU" sz="1200" err="1">
                <a:solidFill>
                  <a:schemeClr val="tx1"/>
                </a:solidFill>
              </a:rPr>
              <a:t>r_q</a:t>
            </a:r>
            <a:r>
              <a:rPr lang="en-AU" sz="1200">
                <a:solidFill>
                  <a:schemeClr val="tx1"/>
                </a:solidFill>
              </a:rPr>
              <a:t>;</a:t>
            </a:r>
          </a:p>
          <a:p>
            <a:r>
              <a:rPr lang="en-AU" sz="1200" b="1">
                <a:solidFill>
                  <a:schemeClr val="tx1"/>
                </a:solidFill>
              </a:rPr>
              <a:t>assign</a:t>
            </a:r>
            <a:r>
              <a:rPr lang="en-AU" sz="1200">
                <a:solidFill>
                  <a:schemeClr val="tx1"/>
                </a:solidFill>
              </a:rPr>
              <a:t>  </a:t>
            </a:r>
            <a:r>
              <a:rPr lang="en-AU" sz="1200" err="1">
                <a:solidFill>
                  <a:schemeClr val="tx1"/>
                </a:solidFill>
              </a:rPr>
              <a:t>o_q</a:t>
            </a:r>
            <a:r>
              <a:rPr lang="en-AU" sz="1200">
                <a:solidFill>
                  <a:schemeClr val="tx1"/>
                </a:solidFill>
              </a:rPr>
              <a:t> = </a:t>
            </a:r>
            <a:r>
              <a:rPr lang="en-AU" sz="1200" err="1">
                <a:solidFill>
                  <a:schemeClr val="tx1"/>
                </a:solidFill>
              </a:rPr>
              <a:t>r_q</a:t>
            </a:r>
            <a:r>
              <a:rPr lang="en-AU" sz="1200">
                <a:solidFill>
                  <a:schemeClr val="tx1"/>
                </a:solidFill>
              </a:rPr>
              <a:t>;</a:t>
            </a:r>
          </a:p>
          <a:p>
            <a:r>
              <a:rPr lang="en-AU" sz="1200" b="1">
                <a:solidFill>
                  <a:schemeClr val="tx1"/>
                </a:solidFill>
              </a:rPr>
              <a:t>always</a:t>
            </a:r>
            <a:r>
              <a:rPr lang="en-AU" sz="1200">
                <a:solidFill>
                  <a:schemeClr val="tx1"/>
                </a:solidFill>
              </a:rPr>
              <a:t>@(</a:t>
            </a:r>
            <a:r>
              <a:rPr lang="en-AU" sz="1200" b="1" err="1">
                <a:solidFill>
                  <a:schemeClr val="tx1"/>
                </a:solidFill>
              </a:rPr>
              <a:t>posedge</a:t>
            </a:r>
            <a:r>
              <a:rPr lang="en-AU" sz="1200">
                <a:solidFill>
                  <a:schemeClr val="tx1"/>
                </a:solidFill>
              </a:rPr>
              <a:t> </a:t>
            </a:r>
            <a:r>
              <a:rPr lang="en-AU" sz="1200" err="1">
                <a:solidFill>
                  <a:schemeClr val="tx1"/>
                </a:solidFill>
              </a:rPr>
              <a:t>i_clk</a:t>
            </a:r>
            <a:r>
              <a:rPr lang="en-AU" sz="1200">
                <a:solidFill>
                  <a:schemeClr val="tx1"/>
                </a:solidFill>
              </a:rPr>
              <a:t> </a:t>
            </a:r>
            <a:r>
              <a:rPr lang="en-AU" sz="1200" b="1">
                <a:solidFill>
                  <a:schemeClr val="tx1"/>
                </a:solidFill>
              </a:rPr>
              <a:t>or</a:t>
            </a:r>
            <a:r>
              <a:rPr lang="en-AU" sz="1200">
                <a:solidFill>
                  <a:schemeClr val="tx1"/>
                </a:solidFill>
              </a:rPr>
              <a:t> </a:t>
            </a:r>
            <a:r>
              <a:rPr lang="en-AU" sz="1200" b="1" err="1">
                <a:solidFill>
                  <a:schemeClr val="tx1"/>
                </a:solidFill>
              </a:rPr>
              <a:t>negedge</a:t>
            </a:r>
            <a:r>
              <a:rPr lang="en-AU" sz="1200">
                <a:solidFill>
                  <a:schemeClr val="tx1"/>
                </a:solidFill>
              </a:rPr>
              <a:t> </a:t>
            </a:r>
            <a:r>
              <a:rPr lang="en-AU" sz="1200" err="1">
                <a:solidFill>
                  <a:schemeClr val="tx1"/>
                </a:solidFill>
              </a:rPr>
              <a:t>i_rst_n</a:t>
            </a:r>
            <a:r>
              <a:rPr lang="en-AU" sz="1200">
                <a:solidFill>
                  <a:schemeClr val="tx1"/>
                </a:solidFill>
              </a:rPr>
              <a:t>)</a:t>
            </a:r>
          </a:p>
          <a:p>
            <a:r>
              <a:rPr lang="en-AU" sz="1200" b="1">
                <a:solidFill>
                  <a:schemeClr val="tx1"/>
                </a:solidFill>
              </a:rPr>
              <a:t>begin</a:t>
            </a:r>
          </a:p>
          <a:p>
            <a:r>
              <a:rPr lang="en-AU" sz="1200">
                <a:solidFill>
                  <a:schemeClr val="tx1"/>
                </a:solidFill>
              </a:rPr>
              <a:t>    </a:t>
            </a:r>
            <a:r>
              <a:rPr lang="en-AU" sz="1200" b="1">
                <a:solidFill>
                  <a:schemeClr val="tx1"/>
                </a:solidFill>
              </a:rPr>
              <a:t>if</a:t>
            </a:r>
            <a:r>
              <a:rPr lang="en-AU" sz="1200">
                <a:solidFill>
                  <a:schemeClr val="tx1"/>
                </a:solidFill>
              </a:rPr>
              <a:t>(!</a:t>
            </a:r>
            <a:r>
              <a:rPr lang="en-AU" sz="1200" err="1">
                <a:solidFill>
                  <a:schemeClr val="tx1"/>
                </a:solidFill>
              </a:rPr>
              <a:t>i_rst_n</a:t>
            </a:r>
            <a:r>
              <a:rPr lang="en-AU" sz="1200">
                <a:solidFill>
                  <a:schemeClr val="tx1"/>
                </a:solidFill>
              </a:rPr>
              <a:t>)</a:t>
            </a:r>
          </a:p>
          <a:p>
            <a:r>
              <a:rPr lang="en-AU" sz="1200">
                <a:solidFill>
                  <a:schemeClr val="tx1"/>
                </a:solidFill>
              </a:rPr>
              <a:t>        </a:t>
            </a:r>
            <a:r>
              <a:rPr lang="en-AU" sz="1200" err="1">
                <a:solidFill>
                  <a:schemeClr val="tx1"/>
                </a:solidFill>
              </a:rPr>
              <a:t>r_q</a:t>
            </a:r>
            <a:r>
              <a:rPr lang="en-AU" sz="1200">
                <a:solidFill>
                  <a:schemeClr val="tx1"/>
                </a:solidFill>
              </a:rPr>
              <a:t>&lt;= 0;</a:t>
            </a:r>
          </a:p>
          <a:p>
            <a:r>
              <a:rPr lang="en-AU" sz="1200" b="1">
                <a:solidFill>
                  <a:schemeClr val="tx1"/>
                </a:solidFill>
              </a:rPr>
              <a:t>    else</a:t>
            </a:r>
          </a:p>
          <a:p>
            <a:r>
              <a:rPr lang="en-AU" sz="1200">
                <a:solidFill>
                  <a:schemeClr val="tx1"/>
                </a:solidFill>
              </a:rPr>
              <a:t>        </a:t>
            </a:r>
            <a:r>
              <a:rPr lang="en-AU" sz="1200" err="1">
                <a:solidFill>
                  <a:schemeClr val="tx1"/>
                </a:solidFill>
              </a:rPr>
              <a:t>r_q</a:t>
            </a:r>
            <a:r>
              <a:rPr lang="en-AU" sz="1200">
                <a:solidFill>
                  <a:schemeClr val="tx1"/>
                </a:solidFill>
              </a:rPr>
              <a:t>&lt;=</a:t>
            </a:r>
            <a:r>
              <a:rPr lang="en-AU" sz="1200" err="1">
                <a:solidFill>
                  <a:schemeClr val="tx1"/>
                </a:solidFill>
              </a:rPr>
              <a:t>i_d</a:t>
            </a:r>
            <a:r>
              <a:rPr lang="en-AU" sz="1200">
                <a:solidFill>
                  <a:schemeClr val="tx1"/>
                </a:solidFill>
              </a:rPr>
              <a:t>;</a:t>
            </a:r>
          </a:p>
          <a:p>
            <a:r>
              <a:rPr lang="en-AU" sz="1200" b="1">
                <a:solidFill>
                  <a:schemeClr val="tx1"/>
                </a:solidFill>
              </a:rPr>
              <a:t>    end</a:t>
            </a:r>
          </a:p>
          <a:p>
            <a:r>
              <a:rPr lang="en-AU" sz="1200" b="1">
                <a:solidFill>
                  <a:schemeClr val="tx1"/>
                </a:solidFill>
              </a:rPr>
              <a:t>end</a:t>
            </a:r>
          </a:p>
          <a:p>
            <a:r>
              <a:rPr lang="en-AU" sz="1200" b="1" err="1">
                <a:solidFill>
                  <a:schemeClr val="tx1"/>
                </a:solidFill>
              </a:rPr>
              <a:t>endmodule</a:t>
            </a:r>
            <a:endParaRPr lang="en-AU" sz="12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2013" y="1397481"/>
            <a:ext cx="2063761" cy="517976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`timescale  1ns/1ns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dff_tb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r_d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r_clk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r_rst_n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w_q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uut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i_d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r_d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i_clk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r_clk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i_rst_n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r_rst_n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o_q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w_q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r_clk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r_rst_n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r_d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#10    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r_rst_n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#10 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r_clk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&lt;= ~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r_clk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&lt; 10;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=i+1)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#24</a:t>
            </a: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r_d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&lt;= ~</a:t>
            </a:r>
            <a:r>
              <a:rPr kumimoji="0" lang="en-AU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r_d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7431" b="-6024"/>
          <a:stretch/>
        </p:blipFill>
        <p:spPr>
          <a:xfrm>
            <a:off x="5606427" y="1588410"/>
            <a:ext cx="5980142" cy="34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3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391701"/>
            <a:ext cx="10871529" cy="687634"/>
          </a:xfrm>
        </p:spPr>
        <p:txBody>
          <a:bodyPr/>
          <a:lstStyle/>
          <a:p>
            <a:r>
              <a:rPr lang="en-AU"/>
              <a:t>Shift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2" y="1871498"/>
            <a:ext cx="4826328" cy="2967202"/>
          </a:xfrm>
        </p:spPr>
        <p:txBody>
          <a:bodyPr/>
          <a:lstStyle/>
          <a:p>
            <a:r>
              <a:rPr lang="en-AU" sz="2000"/>
              <a:t>Shift right</a:t>
            </a:r>
          </a:p>
          <a:p>
            <a:endParaRPr lang="en-AU" sz="2000"/>
          </a:p>
          <a:p>
            <a:r>
              <a:rPr lang="en-AU" sz="2000">
                <a:solidFill>
                  <a:schemeClr val="tx1"/>
                </a:solidFill>
              </a:rPr>
              <a:t>4’b1010   =&gt;  4’b0101 =&gt; 4’b0010</a:t>
            </a:r>
          </a:p>
          <a:p>
            <a:endParaRPr lang="en-AU" sz="2000">
              <a:solidFill>
                <a:schemeClr val="tx1"/>
              </a:solidFill>
            </a:endParaRPr>
          </a:p>
          <a:p>
            <a:r>
              <a:rPr lang="en-AU" sz="2000">
                <a:solidFill>
                  <a:schemeClr val="tx1"/>
                </a:solidFill>
              </a:rPr>
              <a:t>If D=0  a shift-right is divide by 2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29" y="2783494"/>
            <a:ext cx="7757720" cy="28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Shift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1772438"/>
            <a:ext cx="4538027" cy="4308410"/>
          </a:xfrm>
        </p:spPr>
        <p:txBody>
          <a:bodyPr/>
          <a:lstStyle/>
          <a:p>
            <a:r>
              <a:rPr lang="en-AU" sz="2000">
                <a:solidFill>
                  <a:schemeClr val="tx1"/>
                </a:solidFill>
              </a:rPr>
              <a:t>Shift Left</a:t>
            </a:r>
          </a:p>
          <a:p>
            <a:r>
              <a:rPr lang="en-AU" sz="2000">
                <a:solidFill>
                  <a:schemeClr val="tx1"/>
                </a:solidFill>
              </a:rPr>
              <a:t>If D=0 a shift-left operation is times 2</a:t>
            </a:r>
          </a:p>
          <a:p>
            <a:endParaRPr lang="en-AU" sz="2000">
              <a:solidFill>
                <a:schemeClr val="tx1"/>
              </a:solidFill>
            </a:endParaRPr>
          </a:p>
          <a:p>
            <a:endParaRPr lang="en-AU" sz="200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646" y="2933710"/>
            <a:ext cx="7094219" cy="29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2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71" y="280914"/>
            <a:ext cx="10871529" cy="687634"/>
          </a:xfrm>
        </p:spPr>
        <p:txBody>
          <a:bodyPr/>
          <a:lstStyle/>
          <a:p>
            <a:r>
              <a:rPr lang="en-AU"/>
              <a:t>Shift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73" y="968548"/>
            <a:ext cx="4628208" cy="4308410"/>
          </a:xfrm>
        </p:spPr>
        <p:txBody>
          <a:bodyPr/>
          <a:lstStyle/>
          <a:p>
            <a:r>
              <a:rPr lang="en-AU"/>
              <a:t>Now we instantiate D-flip-flop (</a:t>
            </a:r>
            <a:r>
              <a:rPr lang="en-AU" err="1"/>
              <a:t>dff</a:t>
            </a:r>
            <a:r>
              <a:rPr lang="en-AU"/>
              <a:t>) and connect them together to make a shift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7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5112261" y="624731"/>
            <a:ext cx="2369985" cy="5394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>
                <a:solidFill>
                  <a:schemeClr val="tx1"/>
                </a:solidFill>
              </a:rPr>
              <a:t>module</a:t>
            </a:r>
            <a:r>
              <a:rPr lang="en-AU" sz="1400">
                <a:solidFill>
                  <a:schemeClr val="tx1"/>
                </a:solidFill>
              </a:rPr>
              <a:t> </a:t>
            </a:r>
            <a:r>
              <a:rPr lang="en-AU" sz="1400" err="1">
                <a:solidFill>
                  <a:schemeClr val="tx1"/>
                </a:solidFill>
              </a:rPr>
              <a:t>four_bit_shift_right</a:t>
            </a:r>
            <a:endParaRPr lang="en-AU" sz="1400">
              <a:solidFill>
                <a:schemeClr val="tx1"/>
              </a:solidFill>
            </a:endParaRPr>
          </a:p>
          <a:p>
            <a:r>
              <a:rPr lang="en-AU" sz="1400">
                <a:solidFill>
                  <a:schemeClr val="tx1"/>
                </a:solidFill>
              </a:rPr>
              <a:t>( </a:t>
            </a:r>
          </a:p>
          <a:p>
            <a:r>
              <a:rPr lang="en-AU" sz="1400" b="1">
                <a:solidFill>
                  <a:schemeClr val="tx1"/>
                </a:solidFill>
              </a:rPr>
              <a:t>input</a:t>
            </a:r>
            <a:r>
              <a:rPr lang="en-AU" sz="1400">
                <a:solidFill>
                  <a:schemeClr val="tx1"/>
                </a:solidFill>
              </a:rPr>
              <a:t> </a:t>
            </a:r>
            <a:r>
              <a:rPr lang="en-AU" sz="1400" err="1">
                <a:solidFill>
                  <a:schemeClr val="tx1"/>
                </a:solidFill>
              </a:rPr>
              <a:t>i_d</a:t>
            </a:r>
            <a:r>
              <a:rPr lang="en-AU" sz="1400">
                <a:solidFill>
                  <a:schemeClr val="tx1"/>
                </a:solidFill>
              </a:rPr>
              <a:t>,</a:t>
            </a:r>
          </a:p>
          <a:p>
            <a:r>
              <a:rPr lang="en-AU" sz="1400" b="1">
                <a:solidFill>
                  <a:schemeClr val="tx1"/>
                </a:solidFill>
              </a:rPr>
              <a:t>input</a:t>
            </a:r>
            <a:r>
              <a:rPr lang="en-AU" sz="1400">
                <a:solidFill>
                  <a:schemeClr val="tx1"/>
                </a:solidFill>
              </a:rPr>
              <a:t> </a:t>
            </a:r>
            <a:r>
              <a:rPr lang="en-AU" sz="1400" err="1">
                <a:solidFill>
                  <a:schemeClr val="tx1"/>
                </a:solidFill>
              </a:rPr>
              <a:t>i_clk</a:t>
            </a:r>
            <a:r>
              <a:rPr lang="en-AU" sz="1400">
                <a:solidFill>
                  <a:schemeClr val="tx1"/>
                </a:solidFill>
              </a:rPr>
              <a:t>,</a:t>
            </a:r>
          </a:p>
          <a:p>
            <a:r>
              <a:rPr lang="en-AU" sz="1400" b="1">
                <a:solidFill>
                  <a:schemeClr val="tx1"/>
                </a:solidFill>
              </a:rPr>
              <a:t>input</a:t>
            </a:r>
            <a:r>
              <a:rPr lang="en-AU" sz="1400">
                <a:solidFill>
                  <a:schemeClr val="tx1"/>
                </a:solidFill>
              </a:rPr>
              <a:t>  </a:t>
            </a:r>
            <a:r>
              <a:rPr lang="en-AU" sz="1400" err="1">
                <a:solidFill>
                  <a:schemeClr val="tx1"/>
                </a:solidFill>
              </a:rPr>
              <a:t>i_rst_n</a:t>
            </a:r>
            <a:r>
              <a:rPr lang="en-AU" sz="1400">
                <a:solidFill>
                  <a:schemeClr val="tx1"/>
                </a:solidFill>
              </a:rPr>
              <a:t>,</a:t>
            </a:r>
          </a:p>
          <a:p>
            <a:r>
              <a:rPr lang="en-AU" sz="1400" b="1">
                <a:solidFill>
                  <a:schemeClr val="tx1"/>
                </a:solidFill>
              </a:rPr>
              <a:t>output</a:t>
            </a:r>
            <a:r>
              <a:rPr lang="en-AU" sz="1400">
                <a:solidFill>
                  <a:schemeClr val="tx1"/>
                </a:solidFill>
              </a:rPr>
              <a:t>  [3:0] </a:t>
            </a:r>
            <a:r>
              <a:rPr lang="en-AU" sz="1400" err="1">
                <a:solidFill>
                  <a:schemeClr val="tx1"/>
                </a:solidFill>
              </a:rPr>
              <a:t>o_q</a:t>
            </a:r>
            <a:endParaRPr lang="en-AU" sz="1400">
              <a:solidFill>
                <a:schemeClr val="tx1"/>
              </a:solidFill>
            </a:endParaRPr>
          </a:p>
          <a:p>
            <a:r>
              <a:rPr lang="en-AU" sz="1400">
                <a:solidFill>
                  <a:schemeClr val="tx1"/>
                </a:solidFill>
              </a:rPr>
              <a:t>);</a:t>
            </a:r>
          </a:p>
          <a:p>
            <a:endParaRPr lang="en-AU" sz="1400">
              <a:solidFill>
                <a:schemeClr val="tx1"/>
              </a:solidFill>
            </a:endParaRPr>
          </a:p>
          <a:p>
            <a:r>
              <a:rPr lang="en-AU" sz="1400" b="1">
                <a:solidFill>
                  <a:schemeClr val="tx1"/>
                </a:solidFill>
              </a:rPr>
              <a:t>wire</a:t>
            </a:r>
            <a:r>
              <a:rPr lang="en-AU" sz="1400">
                <a:solidFill>
                  <a:schemeClr val="tx1"/>
                </a:solidFill>
              </a:rPr>
              <a:t> [3:0]  </a:t>
            </a:r>
            <a:r>
              <a:rPr lang="en-AU" sz="1400" err="1">
                <a:solidFill>
                  <a:schemeClr val="tx1"/>
                </a:solidFill>
              </a:rPr>
              <a:t>w_wire</a:t>
            </a:r>
            <a:r>
              <a:rPr lang="en-AU" sz="1400">
                <a:solidFill>
                  <a:schemeClr val="tx1"/>
                </a:solidFill>
              </a:rPr>
              <a:t>;</a:t>
            </a:r>
          </a:p>
          <a:p>
            <a:r>
              <a:rPr lang="en-AU" sz="1400" err="1">
                <a:solidFill>
                  <a:schemeClr val="tx1"/>
                </a:solidFill>
              </a:rPr>
              <a:t>dff</a:t>
            </a:r>
            <a:r>
              <a:rPr lang="en-AU" sz="1400">
                <a:solidFill>
                  <a:schemeClr val="tx1"/>
                </a:solidFill>
              </a:rPr>
              <a:t>  u1</a:t>
            </a:r>
          </a:p>
          <a:p>
            <a:r>
              <a:rPr lang="en-AU" sz="1400">
                <a:solidFill>
                  <a:schemeClr val="tx1"/>
                </a:solidFill>
              </a:rPr>
              <a:t>( </a:t>
            </a:r>
          </a:p>
          <a:p>
            <a:r>
              <a:rPr lang="en-AU" sz="1400" b="1">
                <a:solidFill>
                  <a:schemeClr val="tx1"/>
                </a:solidFill>
              </a:rPr>
              <a:t>.</a:t>
            </a:r>
            <a:r>
              <a:rPr lang="en-AU" sz="1400" err="1">
                <a:solidFill>
                  <a:schemeClr val="tx1"/>
                </a:solidFill>
              </a:rPr>
              <a:t>i_d</a:t>
            </a:r>
            <a:r>
              <a:rPr lang="en-AU" sz="1400">
                <a:solidFill>
                  <a:schemeClr val="tx1"/>
                </a:solidFill>
              </a:rPr>
              <a:t>(</a:t>
            </a:r>
            <a:r>
              <a:rPr lang="en-AU" sz="1400" err="1">
                <a:solidFill>
                  <a:schemeClr val="tx1"/>
                </a:solidFill>
              </a:rPr>
              <a:t>w_wire</a:t>
            </a:r>
            <a:r>
              <a:rPr lang="en-AU" sz="1400">
                <a:solidFill>
                  <a:schemeClr val="tx1"/>
                </a:solidFill>
              </a:rPr>
              <a:t>[1]),</a:t>
            </a:r>
          </a:p>
          <a:p>
            <a:r>
              <a:rPr lang="en-AU" sz="1400" b="1">
                <a:solidFill>
                  <a:schemeClr val="tx1"/>
                </a:solidFill>
              </a:rPr>
              <a:t>.</a:t>
            </a:r>
            <a:r>
              <a:rPr lang="en-AU" sz="1400" err="1">
                <a:solidFill>
                  <a:schemeClr val="tx1"/>
                </a:solidFill>
              </a:rPr>
              <a:t>i_clk</a:t>
            </a:r>
            <a:r>
              <a:rPr lang="en-AU" sz="1400">
                <a:solidFill>
                  <a:schemeClr val="tx1"/>
                </a:solidFill>
              </a:rPr>
              <a:t>(</a:t>
            </a:r>
            <a:r>
              <a:rPr lang="en-AU" sz="1400" err="1">
                <a:solidFill>
                  <a:schemeClr val="tx1"/>
                </a:solidFill>
              </a:rPr>
              <a:t>i_clk</a:t>
            </a:r>
            <a:r>
              <a:rPr lang="en-AU" sz="1400">
                <a:solidFill>
                  <a:schemeClr val="tx1"/>
                </a:solidFill>
              </a:rPr>
              <a:t>),</a:t>
            </a:r>
          </a:p>
          <a:p>
            <a:r>
              <a:rPr lang="en-AU" sz="1400" b="1">
                <a:solidFill>
                  <a:schemeClr val="tx1"/>
                </a:solidFill>
              </a:rPr>
              <a:t>.</a:t>
            </a:r>
            <a:r>
              <a:rPr lang="en-AU" sz="1400" err="1">
                <a:solidFill>
                  <a:schemeClr val="tx1"/>
                </a:solidFill>
              </a:rPr>
              <a:t>i_rst_n</a:t>
            </a:r>
            <a:r>
              <a:rPr lang="en-AU" sz="1400">
                <a:solidFill>
                  <a:schemeClr val="tx1"/>
                </a:solidFill>
              </a:rPr>
              <a:t>(</a:t>
            </a:r>
            <a:r>
              <a:rPr lang="en-AU" sz="1400" err="1">
                <a:solidFill>
                  <a:schemeClr val="tx1"/>
                </a:solidFill>
              </a:rPr>
              <a:t>i_rst_n</a:t>
            </a:r>
            <a:r>
              <a:rPr lang="en-AU" sz="1400">
                <a:solidFill>
                  <a:schemeClr val="tx1"/>
                </a:solidFill>
              </a:rPr>
              <a:t>),</a:t>
            </a:r>
          </a:p>
          <a:p>
            <a:r>
              <a:rPr lang="en-AU" sz="1400" b="1">
                <a:solidFill>
                  <a:schemeClr val="tx1"/>
                </a:solidFill>
              </a:rPr>
              <a:t>.</a:t>
            </a:r>
            <a:r>
              <a:rPr lang="en-AU" sz="1400" err="1">
                <a:solidFill>
                  <a:schemeClr val="tx1"/>
                </a:solidFill>
              </a:rPr>
              <a:t>o_q</a:t>
            </a:r>
            <a:r>
              <a:rPr lang="en-AU" sz="1400">
                <a:solidFill>
                  <a:schemeClr val="tx1"/>
                </a:solidFill>
              </a:rPr>
              <a:t>(</a:t>
            </a:r>
            <a:r>
              <a:rPr lang="en-AU" sz="1400" err="1">
                <a:solidFill>
                  <a:schemeClr val="tx1"/>
                </a:solidFill>
              </a:rPr>
              <a:t>w_wire</a:t>
            </a:r>
            <a:r>
              <a:rPr lang="en-AU" sz="1400">
                <a:solidFill>
                  <a:schemeClr val="tx1"/>
                </a:solidFill>
              </a:rPr>
              <a:t>[0])</a:t>
            </a:r>
          </a:p>
          <a:p>
            <a:r>
              <a:rPr lang="en-AU" sz="1400">
                <a:solidFill>
                  <a:schemeClr val="tx1"/>
                </a:solidFill>
              </a:rPr>
              <a:t>);</a:t>
            </a:r>
          </a:p>
          <a:p>
            <a:endParaRPr lang="en-AU" sz="1400">
              <a:solidFill>
                <a:schemeClr val="tx1"/>
              </a:solidFill>
            </a:endParaRPr>
          </a:p>
          <a:p>
            <a:r>
              <a:rPr lang="en-AU" sz="1400" err="1">
                <a:solidFill>
                  <a:schemeClr val="tx1"/>
                </a:solidFill>
              </a:rPr>
              <a:t>dff</a:t>
            </a:r>
            <a:r>
              <a:rPr lang="en-AU" sz="1400">
                <a:solidFill>
                  <a:schemeClr val="tx1"/>
                </a:solidFill>
              </a:rPr>
              <a:t>  u2</a:t>
            </a:r>
          </a:p>
          <a:p>
            <a:r>
              <a:rPr lang="en-AU" sz="1400">
                <a:solidFill>
                  <a:schemeClr val="tx1"/>
                </a:solidFill>
              </a:rPr>
              <a:t>( </a:t>
            </a:r>
          </a:p>
          <a:p>
            <a:r>
              <a:rPr lang="en-AU" sz="1400" b="1">
                <a:solidFill>
                  <a:schemeClr val="tx1"/>
                </a:solidFill>
              </a:rPr>
              <a:t>.</a:t>
            </a:r>
            <a:r>
              <a:rPr lang="en-AU" sz="1400" err="1">
                <a:solidFill>
                  <a:schemeClr val="tx1"/>
                </a:solidFill>
              </a:rPr>
              <a:t>i_d</a:t>
            </a:r>
            <a:r>
              <a:rPr lang="en-AU" sz="1400">
                <a:solidFill>
                  <a:schemeClr val="tx1"/>
                </a:solidFill>
              </a:rPr>
              <a:t>(</a:t>
            </a:r>
            <a:r>
              <a:rPr lang="en-AU" sz="1400" err="1">
                <a:solidFill>
                  <a:schemeClr val="tx1"/>
                </a:solidFill>
              </a:rPr>
              <a:t>w_wire</a:t>
            </a:r>
            <a:r>
              <a:rPr lang="en-AU" sz="1400">
                <a:solidFill>
                  <a:schemeClr val="tx1"/>
                </a:solidFill>
              </a:rPr>
              <a:t>[2]),</a:t>
            </a:r>
          </a:p>
          <a:p>
            <a:r>
              <a:rPr lang="en-AU" sz="1400" b="1">
                <a:solidFill>
                  <a:schemeClr val="tx1"/>
                </a:solidFill>
              </a:rPr>
              <a:t>.</a:t>
            </a:r>
            <a:r>
              <a:rPr lang="en-AU" sz="1400" err="1">
                <a:solidFill>
                  <a:schemeClr val="tx1"/>
                </a:solidFill>
              </a:rPr>
              <a:t>i_clk</a:t>
            </a:r>
            <a:r>
              <a:rPr lang="en-AU" sz="1400">
                <a:solidFill>
                  <a:schemeClr val="tx1"/>
                </a:solidFill>
              </a:rPr>
              <a:t>(</a:t>
            </a:r>
            <a:r>
              <a:rPr lang="en-AU" sz="1400" err="1">
                <a:solidFill>
                  <a:schemeClr val="tx1"/>
                </a:solidFill>
              </a:rPr>
              <a:t>i_clk</a:t>
            </a:r>
            <a:r>
              <a:rPr lang="en-AU" sz="1400">
                <a:solidFill>
                  <a:schemeClr val="tx1"/>
                </a:solidFill>
              </a:rPr>
              <a:t>),</a:t>
            </a:r>
          </a:p>
          <a:p>
            <a:r>
              <a:rPr lang="en-AU" sz="1400" b="1">
                <a:solidFill>
                  <a:schemeClr val="tx1"/>
                </a:solidFill>
              </a:rPr>
              <a:t>.</a:t>
            </a:r>
            <a:r>
              <a:rPr lang="en-AU" sz="1400" err="1">
                <a:solidFill>
                  <a:schemeClr val="tx1"/>
                </a:solidFill>
              </a:rPr>
              <a:t>i_rst_n</a:t>
            </a:r>
            <a:r>
              <a:rPr lang="en-AU" sz="1400">
                <a:solidFill>
                  <a:schemeClr val="tx1"/>
                </a:solidFill>
              </a:rPr>
              <a:t>(</a:t>
            </a:r>
            <a:r>
              <a:rPr lang="en-AU" sz="1400" err="1">
                <a:solidFill>
                  <a:schemeClr val="tx1"/>
                </a:solidFill>
              </a:rPr>
              <a:t>i_rst_n</a:t>
            </a:r>
            <a:r>
              <a:rPr lang="en-AU" sz="1400">
                <a:solidFill>
                  <a:schemeClr val="tx1"/>
                </a:solidFill>
              </a:rPr>
              <a:t>),</a:t>
            </a:r>
          </a:p>
          <a:p>
            <a:r>
              <a:rPr lang="en-AU" sz="1400" b="1">
                <a:solidFill>
                  <a:schemeClr val="tx1"/>
                </a:solidFill>
              </a:rPr>
              <a:t>.</a:t>
            </a:r>
            <a:r>
              <a:rPr lang="en-AU" sz="1400" err="1">
                <a:solidFill>
                  <a:schemeClr val="tx1"/>
                </a:solidFill>
              </a:rPr>
              <a:t>o_q</a:t>
            </a:r>
            <a:r>
              <a:rPr lang="en-AU" sz="1400">
                <a:solidFill>
                  <a:schemeClr val="tx1"/>
                </a:solidFill>
              </a:rPr>
              <a:t>(</a:t>
            </a:r>
            <a:r>
              <a:rPr lang="en-AU" sz="1400" err="1">
                <a:solidFill>
                  <a:schemeClr val="tx1"/>
                </a:solidFill>
              </a:rPr>
              <a:t>w_wire</a:t>
            </a:r>
            <a:r>
              <a:rPr lang="en-AU" sz="1400">
                <a:solidFill>
                  <a:schemeClr val="tx1"/>
                </a:solidFill>
              </a:rPr>
              <a:t>[1])</a:t>
            </a:r>
          </a:p>
          <a:p>
            <a:r>
              <a:rPr lang="en-AU" sz="140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611027" y="624731"/>
            <a:ext cx="2369985" cy="5394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AU" sz="1400">
              <a:solidFill>
                <a:schemeClr val="tx1"/>
              </a:solidFill>
            </a:endParaRPr>
          </a:p>
          <a:p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dff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  u3</a:t>
            </a:r>
            <a:endParaRPr lang="en-US"/>
          </a:p>
          <a:p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 </a:t>
            </a:r>
            <a:endParaRPr lang="en-US">
              <a:solidFill>
                <a:schemeClr val="tx1"/>
              </a:solidFill>
            </a:endParaRPr>
          </a:p>
          <a:p>
            <a:r>
              <a:rPr lang="en-AU" sz="1400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i_d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w_wire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[3]),</a:t>
            </a:r>
            <a:endParaRPr lang="en-US">
              <a:solidFill>
                <a:schemeClr val="tx1"/>
              </a:solidFill>
            </a:endParaRPr>
          </a:p>
          <a:p>
            <a:r>
              <a:rPr lang="en-AU" sz="1400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i_clk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i_clk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),</a:t>
            </a:r>
            <a:endParaRPr lang="en-US">
              <a:solidFill>
                <a:schemeClr val="tx1"/>
              </a:solidFill>
            </a:endParaRPr>
          </a:p>
          <a:p>
            <a:r>
              <a:rPr lang="en-AU" sz="1400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i_rst_n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i_rst_n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),</a:t>
            </a:r>
            <a:endParaRPr lang="en-US">
              <a:solidFill>
                <a:schemeClr val="tx1"/>
              </a:solidFill>
            </a:endParaRPr>
          </a:p>
          <a:p>
            <a:r>
              <a:rPr lang="en-AU" sz="1400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o_q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w_wire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[2])</a:t>
            </a:r>
            <a:endParaRPr lang="en-US">
              <a:solidFill>
                <a:schemeClr val="tx1"/>
              </a:solidFill>
            </a:endParaRPr>
          </a:p>
          <a:p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);</a:t>
            </a:r>
            <a:endParaRPr lang="en-US">
              <a:solidFill>
                <a:schemeClr val="tx1"/>
              </a:solidFill>
            </a:endParaRPr>
          </a:p>
          <a:p>
            <a:endParaRPr lang="en-AU" sz="14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dff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  u4</a:t>
            </a:r>
            <a:endParaRPr lang="en-US"/>
          </a:p>
          <a:p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 </a:t>
            </a:r>
            <a:endParaRPr lang="en-US">
              <a:solidFill>
                <a:schemeClr val="tx1"/>
              </a:solidFill>
            </a:endParaRPr>
          </a:p>
          <a:p>
            <a:r>
              <a:rPr lang="en-AU" sz="1400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i_d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i_d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),</a:t>
            </a:r>
            <a:endParaRPr lang="en-US"/>
          </a:p>
          <a:p>
            <a:r>
              <a:rPr lang="en-AU" sz="1400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i_clk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i_clk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),</a:t>
            </a:r>
            <a:endParaRPr lang="en-US">
              <a:solidFill>
                <a:schemeClr val="tx1"/>
              </a:solidFill>
            </a:endParaRPr>
          </a:p>
          <a:p>
            <a:r>
              <a:rPr lang="en-AU" sz="1400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i_rst_n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i_rst_n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),</a:t>
            </a:r>
            <a:endParaRPr lang="en-US">
              <a:solidFill>
                <a:schemeClr val="tx1"/>
              </a:solidFill>
            </a:endParaRPr>
          </a:p>
          <a:p>
            <a:r>
              <a:rPr lang="en-AU" sz="1400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o_q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w_wire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[3])</a:t>
            </a:r>
            <a:endParaRPr lang="en-US">
              <a:solidFill>
                <a:schemeClr val="tx1"/>
              </a:solidFill>
            </a:endParaRPr>
          </a:p>
          <a:p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);</a:t>
            </a:r>
            <a:endParaRPr lang="en-AU">
              <a:solidFill>
                <a:schemeClr val="tx1"/>
              </a:solidFill>
            </a:endParaRPr>
          </a:p>
          <a:p>
            <a:endParaRPr lang="en-AU" sz="14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AU" sz="1400" b="1">
                <a:solidFill>
                  <a:schemeClr val="tx1"/>
                </a:solidFill>
                <a:ea typeface="+mn-lt"/>
                <a:cs typeface="+mn-lt"/>
              </a:rPr>
              <a:t>assign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o_q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 = </a:t>
            </a:r>
            <a:r>
              <a:rPr lang="en-AU" sz="1400" err="1">
                <a:solidFill>
                  <a:schemeClr val="tx1"/>
                </a:solidFill>
                <a:ea typeface="+mn-lt"/>
                <a:cs typeface="+mn-lt"/>
              </a:rPr>
              <a:t>w_wire</a:t>
            </a:r>
            <a:r>
              <a:rPr lang="en-AU" sz="1400">
                <a:solidFill>
                  <a:schemeClr val="tx1"/>
                </a:solidFill>
                <a:ea typeface="+mn-lt"/>
                <a:cs typeface="+mn-lt"/>
              </a:rPr>
              <a:t>;</a:t>
            </a:r>
            <a:endParaRPr lang="en-AU"/>
          </a:p>
          <a:p>
            <a:endParaRPr lang="en-AU" sz="14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AU" sz="1400" b="1" err="1">
                <a:solidFill>
                  <a:schemeClr val="tx1"/>
                </a:solidFill>
                <a:ea typeface="+mn-lt"/>
                <a:cs typeface="+mn-lt"/>
              </a:rPr>
              <a:t>endmodule</a:t>
            </a:r>
            <a:endParaRPr lang="en-AU" sz="14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AU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6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71" y="294257"/>
            <a:ext cx="10871529" cy="687634"/>
          </a:xfrm>
        </p:spPr>
        <p:txBody>
          <a:bodyPr/>
          <a:lstStyle/>
          <a:p>
            <a:r>
              <a:rPr lang="en-AU"/>
              <a:t>Shift registers (RTL)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981891"/>
            <a:ext cx="10871529" cy="4308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tx1"/>
                </a:solidFill>
              </a:rPr>
              <a:t>Write a test-bench for your shift-register.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tx1"/>
                </a:solidFill>
              </a:rPr>
              <a:t>Design a 4-bit shift-left 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tx1"/>
                </a:solidFill>
              </a:rPr>
              <a:t>How do you write the RTL description of a 4-bit shift right register?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8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7807795" y="1092419"/>
            <a:ext cx="3490125" cy="5394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>
                <a:solidFill>
                  <a:schemeClr val="tx1"/>
                </a:solidFill>
              </a:rPr>
              <a:t>module</a:t>
            </a:r>
            <a:r>
              <a:rPr lang="en-AU" sz="1400">
                <a:solidFill>
                  <a:schemeClr val="tx1"/>
                </a:solidFill>
              </a:rPr>
              <a:t> </a:t>
            </a:r>
            <a:r>
              <a:rPr lang="en-AU" sz="1400" err="1">
                <a:solidFill>
                  <a:schemeClr val="tx1"/>
                </a:solidFill>
              </a:rPr>
              <a:t>four_bit_shift_right</a:t>
            </a:r>
            <a:endParaRPr lang="en-AU" sz="1400">
              <a:solidFill>
                <a:schemeClr val="tx1"/>
              </a:solidFill>
            </a:endParaRPr>
          </a:p>
          <a:p>
            <a:r>
              <a:rPr lang="en-AU" sz="1400">
                <a:solidFill>
                  <a:schemeClr val="tx1"/>
                </a:solidFill>
              </a:rPr>
              <a:t>( </a:t>
            </a:r>
          </a:p>
          <a:p>
            <a:r>
              <a:rPr lang="en-AU" sz="1400" b="1">
                <a:solidFill>
                  <a:schemeClr val="tx1"/>
                </a:solidFill>
              </a:rPr>
              <a:t>Input             </a:t>
            </a:r>
            <a:r>
              <a:rPr lang="en-AU" sz="1400">
                <a:solidFill>
                  <a:schemeClr val="tx1"/>
                </a:solidFill>
              </a:rPr>
              <a:t> </a:t>
            </a:r>
            <a:r>
              <a:rPr lang="en-AU" sz="1400" err="1">
                <a:solidFill>
                  <a:schemeClr val="tx1"/>
                </a:solidFill>
              </a:rPr>
              <a:t>i_d</a:t>
            </a:r>
            <a:r>
              <a:rPr lang="en-AU" sz="1400">
                <a:solidFill>
                  <a:schemeClr val="tx1"/>
                </a:solidFill>
              </a:rPr>
              <a:t>,</a:t>
            </a:r>
          </a:p>
          <a:p>
            <a:r>
              <a:rPr lang="en-AU" sz="1400" b="1">
                <a:solidFill>
                  <a:schemeClr val="tx1"/>
                </a:solidFill>
              </a:rPr>
              <a:t>input</a:t>
            </a:r>
            <a:r>
              <a:rPr lang="en-AU" sz="1400">
                <a:solidFill>
                  <a:schemeClr val="tx1"/>
                </a:solidFill>
              </a:rPr>
              <a:t>              </a:t>
            </a:r>
            <a:r>
              <a:rPr lang="en-AU" sz="1400" err="1">
                <a:solidFill>
                  <a:schemeClr val="tx1"/>
                </a:solidFill>
              </a:rPr>
              <a:t>i_clk</a:t>
            </a:r>
            <a:r>
              <a:rPr lang="en-AU" sz="1400">
                <a:solidFill>
                  <a:schemeClr val="tx1"/>
                </a:solidFill>
              </a:rPr>
              <a:t>,</a:t>
            </a:r>
          </a:p>
          <a:p>
            <a:r>
              <a:rPr lang="en-AU" sz="1400" b="1">
                <a:solidFill>
                  <a:schemeClr val="tx1"/>
                </a:solidFill>
              </a:rPr>
              <a:t>input</a:t>
            </a:r>
            <a:r>
              <a:rPr lang="en-AU" sz="1400">
                <a:solidFill>
                  <a:schemeClr val="tx1"/>
                </a:solidFill>
              </a:rPr>
              <a:t>              </a:t>
            </a:r>
            <a:r>
              <a:rPr lang="en-AU" sz="1400" err="1">
                <a:solidFill>
                  <a:schemeClr val="tx1"/>
                </a:solidFill>
              </a:rPr>
              <a:t>i_rst_n</a:t>
            </a:r>
            <a:r>
              <a:rPr lang="en-AU" sz="1400">
                <a:solidFill>
                  <a:schemeClr val="tx1"/>
                </a:solidFill>
              </a:rPr>
              <a:t>,</a:t>
            </a:r>
          </a:p>
          <a:p>
            <a:r>
              <a:rPr lang="en-AU" sz="1400" b="1">
                <a:solidFill>
                  <a:schemeClr val="tx1"/>
                </a:solidFill>
              </a:rPr>
              <a:t>output</a:t>
            </a:r>
            <a:r>
              <a:rPr lang="en-AU" sz="1400">
                <a:solidFill>
                  <a:schemeClr val="tx1"/>
                </a:solidFill>
              </a:rPr>
              <a:t>  [3:0] </a:t>
            </a:r>
            <a:r>
              <a:rPr lang="en-AU" sz="1400" err="1">
                <a:solidFill>
                  <a:schemeClr val="tx1"/>
                </a:solidFill>
              </a:rPr>
              <a:t>o_q</a:t>
            </a:r>
            <a:endParaRPr lang="en-AU" sz="1400">
              <a:solidFill>
                <a:schemeClr val="tx1"/>
              </a:solidFill>
            </a:endParaRPr>
          </a:p>
          <a:p>
            <a:r>
              <a:rPr lang="en-AU" sz="1400">
                <a:solidFill>
                  <a:schemeClr val="tx1"/>
                </a:solidFill>
              </a:rPr>
              <a:t>);</a:t>
            </a:r>
          </a:p>
          <a:p>
            <a:endParaRPr lang="en-AU" sz="1400">
              <a:solidFill>
                <a:schemeClr val="tx1"/>
              </a:solidFill>
            </a:endParaRPr>
          </a:p>
          <a:p>
            <a:r>
              <a:rPr lang="en-AU" sz="1400" b="1" err="1">
                <a:solidFill>
                  <a:schemeClr val="tx1"/>
                </a:solidFill>
              </a:rPr>
              <a:t>reg</a:t>
            </a:r>
            <a:r>
              <a:rPr lang="en-AU" sz="1400" b="1">
                <a:solidFill>
                  <a:schemeClr val="tx1"/>
                </a:solidFill>
              </a:rPr>
              <a:t> </a:t>
            </a:r>
            <a:r>
              <a:rPr lang="en-AU" sz="1400">
                <a:solidFill>
                  <a:schemeClr val="tx1"/>
                </a:solidFill>
              </a:rPr>
              <a:t> [3:0]  </a:t>
            </a:r>
            <a:r>
              <a:rPr lang="en-AU" sz="1400" err="1">
                <a:solidFill>
                  <a:schemeClr val="tx1"/>
                </a:solidFill>
              </a:rPr>
              <a:t>r_reg</a:t>
            </a:r>
            <a:r>
              <a:rPr lang="en-AU" sz="1400">
                <a:solidFill>
                  <a:schemeClr val="tx1"/>
                </a:solidFill>
              </a:rPr>
              <a:t>;</a:t>
            </a:r>
          </a:p>
          <a:p>
            <a:endParaRPr lang="en-AU" sz="1400">
              <a:solidFill>
                <a:schemeClr val="tx1"/>
              </a:solidFill>
            </a:endParaRPr>
          </a:p>
          <a:p>
            <a:r>
              <a:rPr lang="en-AU" sz="1400" b="1">
                <a:solidFill>
                  <a:schemeClr val="tx1"/>
                </a:solidFill>
              </a:rPr>
              <a:t>always</a:t>
            </a:r>
            <a:r>
              <a:rPr lang="en-AU" sz="1400">
                <a:solidFill>
                  <a:schemeClr val="tx1"/>
                </a:solidFill>
              </a:rPr>
              <a:t>@(</a:t>
            </a:r>
            <a:r>
              <a:rPr lang="en-AU" sz="1400" b="1" err="1">
                <a:solidFill>
                  <a:schemeClr val="tx1"/>
                </a:solidFill>
              </a:rPr>
              <a:t>posedge</a:t>
            </a:r>
            <a:r>
              <a:rPr lang="en-AU" sz="1400">
                <a:solidFill>
                  <a:schemeClr val="tx1"/>
                </a:solidFill>
              </a:rPr>
              <a:t> </a:t>
            </a:r>
            <a:r>
              <a:rPr lang="en-AU" sz="1400" err="1">
                <a:solidFill>
                  <a:schemeClr val="tx1"/>
                </a:solidFill>
              </a:rPr>
              <a:t>i_clk</a:t>
            </a:r>
            <a:r>
              <a:rPr lang="en-AU" sz="1400">
                <a:solidFill>
                  <a:schemeClr val="tx1"/>
                </a:solidFill>
              </a:rPr>
              <a:t> </a:t>
            </a:r>
            <a:r>
              <a:rPr lang="en-AU" sz="1400" b="1">
                <a:solidFill>
                  <a:schemeClr val="tx1"/>
                </a:solidFill>
              </a:rPr>
              <a:t>or</a:t>
            </a:r>
            <a:r>
              <a:rPr lang="en-AU" sz="1400">
                <a:solidFill>
                  <a:schemeClr val="tx1"/>
                </a:solidFill>
              </a:rPr>
              <a:t> </a:t>
            </a:r>
            <a:r>
              <a:rPr lang="en-AU" sz="1400" b="1" err="1">
                <a:solidFill>
                  <a:schemeClr val="tx1"/>
                </a:solidFill>
              </a:rPr>
              <a:t>negedge</a:t>
            </a:r>
            <a:r>
              <a:rPr lang="en-AU" sz="1400">
                <a:solidFill>
                  <a:schemeClr val="tx1"/>
                </a:solidFill>
              </a:rPr>
              <a:t> </a:t>
            </a:r>
            <a:r>
              <a:rPr lang="en-AU" sz="1400" err="1">
                <a:solidFill>
                  <a:schemeClr val="tx1"/>
                </a:solidFill>
              </a:rPr>
              <a:t>i_rst_n</a:t>
            </a:r>
            <a:r>
              <a:rPr lang="en-AU" sz="1400">
                <a:solidFill>
                  <a:schemeClr val="tx1"/>
                </a:solidFill>
              </a:rPr>
              <a:t>)</a:t>
            </a:r>
          </a:p>
          <a:p>
            <a:r>
              <a:rPr lang="en-AU" sz="1400" b="1">
                <a:solidFill>
                  <a:schemeClr val="tx1"/>
                </a:solidFill>
              </a:rPr>
              <a:t>begin</a:t>
            </a:r>
          </a:p>
          <a:p>
            <a:r>
              <a:rPr lang="en-AU" sz="1400">
                <a:solidFill>
                  <a:schemeClr val="tx1"/>
                </a:solidFill>
              </a:rPr>
              <a:t>    </a:t>
            </a:r>
            <a:r>
              <a:rPr lang="en-AU" sz="1400" b="1">
                <a:solidFill>
                  <a:schemeClr val="tx1"/>
                </a:solidFill>
              </a:rPr>
              <a:t>if</a:t>
            </a:r>
            <a:r>
              <a:rPr lang="en-AU" sz="1400">
                <a:solidFill>
                  <a:schemeClr val="tx1"/>
                </a:solidFill>
              </a:rPr>
              <a:t>(!</a:t>
            </a:r>
            <a:r>
              <a:rPr lang="en-AU" sz="1400" err="1">
                <a:solidFill>
                  <a:schemeClr val="tx1"/>
                </a:solidFill>
              </a:rPr>
              <a:t>i_rst_n</a:t>
            </a:r>
            <a:r>
              <a:rPr lang="en-AU" sz="1400">
                <a:solidFill>
                  <a:schemeClr val="tx1"/>
                </a:solidFill>
              </a:rPr>
              <a:t>)</a:t>
            </a:r>
          </a:p>
          <a:p>
            <a:r>
              <a:rPr lang="en-AU" sz="1400">
                <a:solidFill>
                  <a:schemeClr val="tx1"/>
                </a:solidFill>
              </a:rPr>
              <a:t>       </a:t>
            </a:r>
            <a:r>
              <a:rPr lang="en-AU" sz="1400" err="1">
                <a:solidFill>
                  <a:schemeClr val="tx1"/>
                </a:solidFill>
              </a:rPr>
              <a:t>r_reg</a:t>
            </a:r>
            <a:r>
              <a:rPr lang="en-AU" sz="1400">
                <a:solidFill>
                  <a:schemeClr val="tx1"/>
                </a:solidFill>
              </a:rPr>
              <a:t>&lt;= 4’b0000;</a:t>
            </a:r>
          </a:p>
          <a:p>
            <a:r>
              <a:rPr lang="en-AU" sz="1400" b="1">
                <a:solidFill>
                  <a:schemeClr val="tx1"/>
                </a:solidFill>
              </a:rPr>
              <a:t>    else</a:t>
            </a:r>
          </a:p>
          <a:p>
            <a:r>
              <a:rPr lang="en-AU" sz="1400" b="1">
                <a:solidFill>
                  <a:schemeClr val="tx1"/>
                </a:solidFill>
              </a:rPr>
              <a:t>        begin</a:t>
            </a:r>
          </a:p>
          <a:p>
            <a:r>
              <a:rPr lang="en-AU" sz="1400">
                <a:solidFill>
                  <a:schemeClr val="tx1"/>
                </a:solidFill>
              </a:rPr>
              <a:t>             </a:t>
            </a:r>
            <a:r>
              <a:rPr lang="en-AU" sz="1400" err="1">
                <a:solidFill>
                  <a:schemeClr val="tx1"/>
                </a:solidFill>
              </a:rPr>
              <a:t>r_reg</a:t>
            </a:r>
            <a:r>
              <a:rPr lang="en-AU" sz="1400">
                <a:solidFill>
                  <a:schemeClr val="tx1"/>
                </a:solidFill>
              </a:rPr>
              <a:t>[2:0] &lt;= </a:t>
            </a:r>
            <a:r>
              <a:rPr lang="en-AU" sz="1400" err="1">
                <a:solidFill>
                  <a:schemeClr val="tx1"/>
                </a:solidFill>
              </a:rPr>
              <a:t>r_reg</a:t>
            </a:r>
            <a:r>
              <a:rPr lang="en-AU" sz="1400">
                <a:solidFill>
                  <a:schemeClr val="tx1"/>
                </a:solidFill>
              </a:rPr>
              <a:t>[3:1];</a:t>
            </a:r>
          </a:p>
          <a:p>
            <a:r>
              <a:rPr lang="en-AU" sz="1400">
                <a:solidFill>
                  <a:schemeClr val="tx1"/>
                </a:solidFill>
              </a:rPr>
              <a:t>             </a:t>
            </a:r>
            <a:r>
              <a:rPr lang="en-AU" sz="1400" err="1">
                <a:solidFill>
                  <a:schemeClr val="tx1"/>
                </a:solidFill>
              </a:rPr>
              <a:t>r_reg</a:t>
            </a:r>
            <a:r>
              <a:rPr lang="en-AU" sz="1400">
                <a:solidFill>
                  <a:schemeClr val="tx1"/>
                </a:solidFill>
              </a:rPr>
              <a:t>[3]&lt;=</a:t>
            </a:r>
            <a:r>
              <a:rPr lang="en-AU" sz="1400" err="1">
                <a:solidFill>
                  <a:schemeClr val="tx1"/>
                </a:solidFill>
              </a:rPr>
              <a:t>i_d</a:t>
            </a:r>
            <a:r>
              <a:rPr lang="en-AU" sz="1400">
                <a:solidFill>
                  <a:schemeClr val="tx1"/>
                </a:solidFill>
              </a:rPr>
              <a:t>;</a:t>
            </a:r>
          </a:p>
          <a:p>
            <a:r>
              <a:rPr lang="en-AU" sz="1400">
                <a:solidFill>
                  <a:schemeClr val="tx1"/>
                </a:solidFill>
              </a:rPr>
              <a:t>        </a:t>
            </a:r>
            <a:r>
              <a:rPr lang="en-AU" sz="1400" b="1">
                <a:solidFill>
                  <a:schemeClr val="tx1"/>
                </a:solidFill>
              </a:rPr>
              <a:t>end</a:t>
            </a:r>
          </a:p>
          <a:p>
            <a:r>
              <a:rPr lang="en-AU" sz="1400" b="1">
                <a:solidFill>
                  <a:schemeClr val="tx1"/>
                </a:solidFill>
              </a:rPr>
              <a:t>    end</a:t>
            </a:r>
          </a:p>
          <a:p>
            <a:r>
              <a:rPr lang="en-AU" sz="1400" b="1">
                <a:solidFill>
                  <a:schemeClr val="tx1"/>
                </a:solidFill>
              </a:rPr>
              <a:t>end</a:t>
            </a:r>
            <a:endParaRPr lang="en-AU" sz="1400">
              <a:solidFill>
                <a:schemeClr val="tx1"/>
              </a:solidFill>
            </a:endParaRPr>
          </a:p>
          <a:p>
            <a:endParaRPr lang="en-AU" sz="1400">
              <a:solidFill>
                <a:schemeClr val="tx1"/>
              </a:solidFill>
            </a:endParaRPr>
          </a:p>
          <a:p>
            <a:r>
              <a:rPr lang="en-AU" sz="1400" b="1" err="1">
                <a:solidFill>
                  <a:schemeClr val="tx1"/>
                </a:solidFill>
              </a:rPr>
              <a:t>endmodule</a:t>
            </a:r>
            <a:endParaRPr lang="en-AU" sz="1400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2220" y="2706772"/>
            <a:ext cx="304800" cy="28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933700" y="2706772"/>
            <a:ext cx="304800" cy="286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386773" y="2706772"/>
            <a:ext cx="304800" cy="286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3827857" y="2706772"/>
            <a:ext cx="304800" cy="28621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933700" y="3432509"/>
            <a:ext cx="304800" cy="28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2162417" y="3432509"/>
            <a:ext cx="304800" cy="2862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369589" y="3432509"/>
            <a:ext cx="304800" cy="286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22662" y="3432509"/>
            <a:ext cx="304800" cy="286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431671" y="3903449"/>
            <a:ext cx="304800" cy="28621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0502" y="3075588"/>
            <a:ext cx="28702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69043" y="3082414"/>
            <a:ext cx="28702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75050" y="3081071"/>
            <a:ext cx="28702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17981" y="3011572"/>
            <a:ext cx="474942" cy="82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58647" y="3568967"/>
            <a:ext cx="288603" cy="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7054"/>
              </p:ext>
            </p:extLst>
          </p:nvPr>
        </p:nvGraphicFramePr>
        <p:xfrm>
          <a:off x="2476698" y="2312888"/>
          <a:ext cx="165076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691">
                  <a:extLst>
                    <a:ext uri="{9D8B030D-6E8A-4147-A177-3AD203B41FA5}">
                      <a16:colId xmlns:a16="http://schemas.microsoft.com/office/drawing/2014/main" val="3434254328"/>
                    </a:ext>
                  </a:extLst>
                </a:gridCol>
                <a:gridCol w="412691">
                  <a:extLst>
                    <a:ext uri="{9D8B030D-6E8A-4147-A177-3AD203B41FA5}">
                      <a16:colId xmlns:a16="http://schemas.microsoft.com/office/drawing/2014/main" val="2534716220"/>
                    </a:ext>
                  </a:extLst>
                </a:gridCol>
                <a:gridCol w="412691">
                  <a:extLst>
                    <a:ext uri="{9D8B030D-6E8A-4147-A177-3AD203B41FA5}">
                      <a16:colId xmlns:a16="http://schemas.microsoft.com/office/drawing/2014/main" val="2561727568"/>
                    </a:ext>
                  </a:extLst>
                </a:gridCol>
                <a:gridCol w="412691">
                  <a:extLst>
                    <a:ext uri="{9D8B030D-6E8A-4147-A177-3AD203B41FA5}">
                      <a16:colId xmlns:a16="http://schemas.microsoft.com/office/drawing/2014/main" val="1806989227"/>
                    </a:ext>
                  </a:extLst>
                </a:gridCol>
              </a:tblGrid>
              <a:tr h="238843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7550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718560" y="2312102"/>
            <a:ext cx="3810" cy="159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03270" y="2312102"/>
            <a:ext cx="3810" cy="159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87980" y="2312102"/>
            <a:ext cx="3810" cy="1592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1671" y="342221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083" y="312486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84718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158" y="296434"/>
            <a:ext cx="10871529" cy="687634"/>
          </a:xfrm>
        </p:spPr>
        <p:txBody>
          <a:bodyPr/>
          <a:lstStyle/>
          <a:p>
            <a:r>
              <a:rPr lang="en-AU"/>
              <a:t>Design of an 8-bit LFSR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758" y="2168214"/>
            <a:ext cx="9303009" cy="35315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BB0-925B-4916-BEAF-DA860133506D}" type="datetime1">
              <a:rPr lang="en-AU" smtClean="0"/>
              <a:t>21/03/2022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8E34-764C-4360-9B6E-C790D7D15CA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6611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Western Sydney University 1">
      <a:dk1>
        <a:srgbClr val="000000"/>
      </a:dk1>
      <a:lt1>
        <a:srgbClr val="FFFFFF"/>
      </a:lt1>
      <a:dk2>
        <a:srgbClr val="A31E34"/>
      </a:dk2>
      <a:lt2>
        <a:srgbClr val="EBBCBB"/>
      </a:lt2>
      <a:accent1>
        <a:srgbClr val="FE7073"/>
      </a:accent1>
      <a:accent2>
        <a:srgbClr val="F6303D"/>
      </a:accent2>
      <a:accent3>
        <a:srgbClr val="5A2A82"/>
      </a:accent3>
      <a:accent4>
        <a:srgbClr val="027199"/>
      </a:accent4>
      <a:accent5>
        <a:srgbClr val="BA7FD1"/>
      </a:accent5>
      <a:accent6>
        <a:srgbClr val="FF7D7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0DAD60127A5C4E9E419CAD66163B9A" ma:contentTypeVersion="2" ma:contentTypeDescription="Create a new document." ma:contentTypeScope="" ma:versionID="28f38ddda0f5fa9116b77befc369575a">
  <xsd:schema xmlns:xsd="http://www.w3.org/2001/XMLSchema" xmlns:xs="http://www.w3.org/2001/XMLSchema" xmlns:p="http://schemas.microsoft.com/office/2006/metadata/properties" xmlns:ns2="7d20f063-1ce4-4dc5-9879-81ba80df8e07" targetNamespace="http://schemas.microsoft.com/office/2006/metadata/properties" ma:root="true" ma:fieldsID="df5b32d99eb83bf0b1e3a410fb364737" ns2:_="">
    <xsd:import namespace="7d20f063-1ce4-4dc5-9879-81ba80df8e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0f063-1ce4-4dc5-9879-81ba80df8e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39CE5F-ADFC-4E8E-AF91-A0B1790D1D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E26D4C-4DFA-4733-91D3-26EE95212F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FDE669-E1F2-4BBE-BDCB-D771511E3A65}"/>
</file>

<file path=docProps/app.xml><?xml version="1.0" encoding="utf-8"?>
<Properties xmlns="http://schemas.openxmlformats.org/officeDocument/2006/extended-properties" xmlns:vt="http://schemas.openxmlformats.org/officeDocument/2006/docPropsVTypes">
  <Template>Using_the_Logo_-_Nesan_Pillay</Template>
  <Application>Microsoft Office PowerPoint</Application>
  <PresentationFormat>Widescreen</PresentationFormat>
  <Slides>18</Slides>
  <Notes>0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1_Office Theme</vt:lpstr>
      <vt:lpstr>Custom Design</vt:lpstr>
      <vt:lpstr>PowerPoint Presentation</vt:lpstr>
      <vt:lpstr>Neuromorphic electronic design, Workshop week 2.</vt:lpstr>
      <vt:lpstr>Flip flops, the primitives</vt:lpstr>
      <vt:lpstr>D type flip-flop in Verilog</vt:lpstr>
      <vt:lpstr>Shift registers</vt:lpstr>
      <vt:lpstr>Shift registers</vt:lpstr>
      <vt:lpstr>Shift registers</vt:lpstr>
      <vt:lpstr>Shift registers (RTL)</vt:lpstr>
      <vt:lpstr>Design of an 8-bit LFSR</vt:lpstr>
      <vt:lpstr>four states of the LFSR</vt:lpstr>
      <vt:lpstr> RTL design of an 8-bit LFSR seed – 10’h1A6</vt:lpstr>
      <vt:lpstr>D flip-flops reset to 1/0</vt:lpstr>
      <vt:lpstr>D flip-flops reset to 1/0</vt:lpstr>
      <vt:lpstr>Gate level code for the LFSR</vt:lpstr>
      <vt:lpstr>Test-bench for LFSR</vt:lpstr>
      <vt:lpstr>LFSR Output</vt:lpstr>
      <vt:lpstr>Python randint()  8-bit integer histogram</vt:lpstr>
      <vt:lpstr>Q&amp;A</vt:lpstr>
    </vt:vector>
  </TitlesOfParts>
  <Company>Western Sydney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Mehrabi</dc:creator>
  <cp:revision>1</cp:revision>
  <dcterms:created xsi:type="dcterms:W3CDTF">2021-05-04T04:25:57Z</dcterms:created>
  <dcterms:modified xsi:type="dcterms:W3CDTF">2022-03-22T04:13:19Z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0x0101005D0DAD60127A5C4E9E419CAD66163B9A</vt:lpwstr>
  </property>
</Properties>
</file>