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E9742-0A08-4C0E-BC35-52A42EB17F8A}"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5A57DF-E630-405E-A136-43C33B60D1E9}" type="slidenum">
              <a:rPr lang="en-GB" smtClean="0"/>
              <a:t>‹#›</a:t>
            </a:fld>
            <a:endParaRPr lang="en-GB"/>
          </a:p>
        </p:txBody>
      </p:sp>
    </p:spTree>
    <p:extLst>
      <p:ext uri="{BB962C8B-B14F-4D97-AF65-F5344CB8AC3E}">
        <p14:creationId xmlns:p14="http://schemas.microsoft.com/office/powerpoint/2010/main" val="246789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FA93174-0996-472B-946E-97697D2AAAEB}" type="datetime1">
              <a:rPr lang="en-US" smtClean="0"/>
              <a:t>7/1/2024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056DCAC-17EE-48AE-B2A6-88743DE816B8}"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0594C80-82B9-40F2-9AAF-DB6FB904801E}"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BAF75-DC76-4FBA-8940-2B9498ABFC9C}"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FEA302-DEBB-4A82-831F-E9F522141D4D}"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6B8EE50-27DD-4DCE-A43F-C8C4653595DC}" type="datetime1">
              <a:rPr lang="en-US" smtClean="0"/>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53F0BD9-985C-4515-AD0A-F5032E3C8938}" type="datetime1">
              <a:rPr lang="en-US" smtClean="0"/>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93A39BB-0189-432A-8FC8-DDC53B6D5115}" type="datetime1">
              <a:rPr lang="en-US" smtClean="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FE39FF-A435-410C-B2B3-8A793B1A82CD}" type="datetime1">
              <a:rPr lang="en-US" smtClean="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065F5A-5BA7-4A96-9868-1BCC3E3A1428}" type="datetime1">
              <a:rPr lang="en-US" smtClean="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C371D3E-F327-43BF-AE3D-F78B6D97206A}" type="datetime1">
              <a:rPr lang="en-US" smtClean="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0F0474-C3B3-443C-8C4A-DAEE02AE9F48}"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8D6ED5-D8DE-4AB3-AA9F-037567A322E3}" type="datetime1">
              <a:rPr lang="en-US" smtClean="0"/>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4288FB-7018-4887-A217-1DC857E70351}" type="datetime1">
              <a:rPr lang="en-US" smtClean="0"/>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3A5C9E-4107-4B58-B6D5-4CC1B1474518}" type="datetime1">
              <a:rPr lang="en-US" smtClean="0"/>
              <a:t>7/1/2024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5F283B-0934-4305-9795-5A93A73556D3}"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19E2098-0A89-4875-A7E0-D7F0A6D91093}" type="datetime1">
              <a:rPr lang="en-US" smtClean="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B4BEBA9-CCBD-41E7-AED6-F24AEB61F17C}" type="datetime1">
              <a:rPr lang="en-US" smtClean="0"/>
              <a:t>7/1/2024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fa-IR" sz="5400" b="1" dirty="0">
                <a:cs typeface="B Titr" panose="00000700000000000000" pitchFamily="2" charset="-78"/>
              </a:rPr>
              <a:t>طراحی زیرساخت و شبکه </a:t>
            </a:r>
            <a:r>
              <a:rPr lang="fa-IR" sz="5400" b="1" dirty="0" smtClean="0">
                <a:cs typeface="B Titr" panose="00000700000000000000" pitchFamily="2" charset="-78"/>
              </a:rPr>
              <a:t>دانشکده</a:t>
            </a:r>
            <a:endParaRPr lang="en-GB" sz="5400" dirty="0">
              <a:cs typeface="B Titr" panose="00000700000000000000" pitchFamily="2" charset="-78"/>
            </a:endParaRPr>
          </a:p>
        </p:txBody>
      </p:sp>
      <p:sp>
        <p:nvSpPr>
          <p:cNvPr id="3" name="Subtitle 2"/>
          <p:cNvSpPr>
            <a:spLocks noGrp="1"/>
          </p:cNvSpPr>
          <p:nvPr>
            <p:ph type="subTitle" idx="1"/>
          </p:nvPr>
        </p:nvSpPr>
        <p:spPr/>
        <p:txBody>
          <a:bodyPr>
            <a:noAutofit/>
          </a:bodyPr>
          <a:lstStyle/>
          <a:p>
            <a:pPr algn="ctr" rtl="1"/>
            <a:r>
              <a:rPr lang="fa-IR" sz="2400" b="1" dirty="0">
                <a:cs typeface="B Titr" panose="00000700000000000000" pitchFamily="2" charset="-78"/>
              </a:rPr>
              <a:t>توسط : علی نقوی</a:t>
            </a:r>
            <a:endParaRPr lang="en-GB" sz="2400" dirty="0">
              <a:cs typeface="B Titr" panose="00000700000000000000" pitchFamily="2" charset="-78"/>
            </a:endParaRPr>
          </a:p>
          <a:p>
            <a:pPr algn="ctr" rtl="1"/>
            <a:r>
              <a:rPr lang="fa-IR" sz="2400" b="1" dirty="0">
                <a:cs typeface="B Titr" panose="00000700000000000000" pitchFamily="2" charset="-78"/>
              </a:rPr>
              <a:t>استاد راهنما : مهندس میثم باقری</a:t>
            </a:r>
            <a:endParaRPr lang="en-GB" sz="2400" dirty="0">
              <a:cs typeface="B Titr" panose="00000700000000000000" pitchFamily="2" charset="-78"/>
            </a:endParaRPr>
          </a:p>
          <a:p>
            <a:pPr algn="ctr"/>
            <a:r>
              <a:rPr lang="fa-IR" sz="2400" b="1" dirty="0">
                <a:cs typeface="B Titr" panose="00000700000000000000" pitchFamily="2" charset="-78"/>
              </a:rPr>
              <a:t>ترم بهمن سال </a:t>
            </a:r>
            <a:r>
              <a:rPr lang="fa-IR" sz="2400" b="1" dirty="0" smtClean="0">
                <a:cs typeface="B Titr" panose="00000700000000000000" pitchFamily="2" charset="-78"/>
              </a:rPr>
              <a:t>03-1402</a:t>
            </a:r>
            <a:endParaRPr lang="en-GB" sz="2400" dirty="0">
              <a:cs typeface="B Titr" panose="00000700000000000000" pitchFamily="2" charset="-78"/>
            </a:endParaRPr>
          </a:p>
        </p:txBody>
      </p:sp>
    </p:spTree>
    <p:extLst>
      <p:ext uri="{BB962C8B-B14F-4D97-AF65-F5344CB8AC3E}">
        <p14:creationId xmlns:p14="http://schemas.microsoft.com/office/powerpoint/2010/main" val="2636530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141413" y="618518"/>
            <a:ext cx="9905998" cy="1050677"/>
          </a:xfrm>
        </p:spPr>
        <p:txBody>
          <a:bodyPr/>
          <a:lstStyle/>
          <a:p>
            <a:pPr algn="ctr" rtl="1"/>
            <a:r>
              <a:rPr lang="fa-IR" sz="5400" b="1" dirty="0" smtClean="0">
                <a:solidFill>
                  <a:prstClr val="white"/>
                </a:solidFill>
                <a:cs typeface="B Titr" panose="00000700000000000000" pitchFamily="2" charset="-78"/>
              </a:rPr>
              <a:t>پیاده سازی</a:t>
            </a:r>
            <a:endParaRPr lang="en-GB"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2066" y="1669195"/>
            <a:ext cx="8844691" cy="5188805"/>
          </a:xfrm>
        </p:spPr>
      </p:pic>
      <p:sp>
        <p:nvSpPr>
          <p:cNvPr id="12" name="Slide Number Placeholder 11"/>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166692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heel(1)">
                                      <p:cBhvr>
                                        <p:cTn id="1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618518"/>
            <a:ext cx="9905998" cy="1068262"/>
          </a:xfrm>
        </p:spPr>
        <p:txBody>
          <a:bodyPr/>
          <a:lstStyle/>
          <a:p>
            <a:pPr algn="ctr" rtl="1"/>
            <a:r>
              <a:rPr lang="fa-IR" sz="5400" b="1" dirty="0">
                <a:solidFill>
                  <a:prstClr val="white"/>
                </a:solidFill>
                <a:cs typeface="B Titr" panose="00000700000000000000" pitchFamily="2" charset="-78"/>
              </a:rPr>
              <a:t>پیاده سازی</a:t>
            </a:r>
            <a:endParaRPr lang="en-GB"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471" y="1686780"/>
            <a:ext cx="11053881" cy="5171220"/>
          </a:xfrm>
        </p:spPr>
      </p:pic>
    </p:spTree>
    <p:extLst>
      <p:ext uri="{BB962C8B-B14F-4D97-AF65-F5344CB8AC3E}">
        <p14:creationId xmlns:p14="http://schemas.microsoft.com/office/powerpoint/2010/main" val="198979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heel(1)">
                                      <p:cBhvr>
                                        <p:cTn id="1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rtl="1"/>
            <a:r>
              <a:rPr lang="fa-IR" sz="5400" b="1" dirty="0">
                <a:solidFill>
                  <a:prstClr val="white"/>
                </a:solidFill>
                <a:cs typeface="B Titr" panose="00000700000000000000" pitchFamily="2" charset="-78"/>
              </a:rPr>
              <a:t>پیاده سازی</a:t>
            </a:r>
            <a:endParaRPr lang="en-GB" dirty="0"/>
          </a:p>
        </p:txBody>
      </p:sp>
      <p:sp>
        <p:nvSpPr>
          <p:cNvPr id="5" name="Text Placeholder 4"/>
          <p:cNvSpPr>
            <a:spLocks noGrp="1"/>
          </p:cNvSpPr>
          <p:nvPr>
            <p:ph type="body" idx="1"/>
          </p:nvPr>
        </p:nvSpPr>
        <p:spPr/>
        <p:txBody>
          <a:bodyPr>
            <a:normAutofit/>
          </a:bodyPr>
          <a:lstStyle/>
          <a:p>
            <a:pPr algn="ctr" rtl="1"/>
            <a:r>
              <a:rPr lang="fa-IR" sz="3200" dirty="0" smtClean="0">
                <a:cs typeface="B Nazanin" panose="00000400000000000000" pitchFamily="2" charset="-78"/>
              </a:rPr>
              <a:t>واحد های اداری – بخش 1</a:t>
            </a:r>
            <a:endParaRPr lang="en-GB" sz="3200" dirty="0">
              <a:cs typeface="B Nazanin" panose="00000400000000000000" pitchFamily="2" charset="-78"/>
            </a:endParaRPr>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9386" y="3418840"/>
            <a:ext cx="4282440" cy="2026920"/>
          </a:xfrm>
        </p:spPr>
      </p:pic>
      <p:sp>
        <p:nvSpPr>
          <p:cNvPr id="7" name="Text Placeholder 6"/>
          <p:cNvSpPr>
            <a:spLocks noGrp="1"/>
          </p:cNvSpPr>
          <p:nvPr>
            <p:ph type="body" sz="quarter" idx="3"/>
          </p:nvPr>
        </p:nvSpPr>
        <p:spPr/>
        <p:txBody>
          <a:bodyPr>
            <a:normAutofit/>
          </a:bodyPr>
          <a:lstStyle/>
          <a:p>
            <a:pPr algn="ctr" rtl="1"/>
            <a:r>
              <a:rPr lang="fa-IR" sz="3200" dirty="0" smtClean="0">
                <a:cs typeface="B Nazanin" panose="00000400000000000000" pitchFamily="2" charset="-78"/>
              </a:rPr>
              <a:t>واحد های اداری – بخش 2</a:t>
            </a:r>
            <a:endParaRPr lang="en-GB" sz="3200" dirty="0">
              <a:cs typeface="B Nazanin" panose="00000400000000000000" pitchFamily="2" charset="-78"/>
            </a:endParaRPr>
          </a:p>
        </p:txBody>
      </p:sp>
      <p:pic>
        <p:nvPicPr>
          <p:cNvPr id="10" name="Content Placeholder 9"/>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817834"/>
            <a:ext cx="4875213" cy="1228931"/>
          </a:xfrm>
        </p:spPr>
      </p:pic>
      <p:sp>
        <p:nvSpPr>
          <p:cNvPr id="11" name="Slide Number Placeholder 10"/>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99118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heel(1)">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down)">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1)">
                                      <p:cBhvr>
                                        <p:cTn id="2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5400" b="1" dirty="0">
                <a:solidFill>
                  <a:prstClr val="white"/>
                </a:solidFill>
                <a:cs typeface="B Titr" panose="00000700000000000000" pitchFamily="2" charset="-78"/>
              </a:rPr>
              <a:t>پیاده سازی</a:t>
            </a:r>
            <a:endParaRPr lang="en-GB" dirty="0"/>
          </a:p>
        </p:txBody>
      </p:sp>
      <p:sp>
        <p:nvSpPr>
          <p:cNvPr id="3" name="Text Placeholder 2"/>
          <p:cNvSpPr>
            <a:spLocks noGrp="1"/>
          </p:cNvSpPr>
          <p:nvPr>
            <p:ph type="body" idx="1"/>
          </p:nvPr>
        </p:nvSpPr>
        <p:spPr/>
        <p:txBody>
          <a:bodyPr>
            <a:normAutofit/>
          </a:bodyPr>
          <a:lstStyle/>
          <a:p>
            <a:pPr algn="ctr" rtl="1"/>
            <a:r>
              <a:rPr lang="fa-IR" sz="3200" dirty="0" smtClean="0">
                <a:cs typeface="B Nazanin" panose="00000400000000000000" pitchFamily="2" charset="-78"/>
              </a:rPr>
              <a:t>کارگاه های غربی</a:t>
            </a:r>
            <a:endParaRPr lang="en-GB" sz="3200" dirty="0">
              <a:cs typeface="B Nazanin" panose="00000400000000000000" pitchFamily="2" charset="-78"/>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3" y="3459721"/>
            <a:ext cx="4878387" cy="1945157"/>
          </a:xfrm>
        </p:spPr>
      </p:pic>
      <p:sp>
        <p:nvSpPr>
          <p:cNvPr id="5" name="Text Placeholder 4"/>
          <p:cNvSpPr>
            <a:spLocks noGrp="1"/>
          </p:cNvSpPr>
          <p:nvPr>
            <p:ph type="body" sz="quarter" idx="3"/>
          </p:nvPr>
        </p:nvSpPr>
        <p:spPr/>
        <p:txBody>
          <a:bodyPr>
            <a:normAutofit/>
          </a:bodyPr>
          <a:lstStyle/>
          <a:p>
            <a:pPr algn="ctr" rtl="1"/>
            <a:r>
              <a:rPr lang="fa-IR" sz="3200" dirty="0" smtClean="0">
                <a:cs typeface="B Nazanin" panose="00000400000000000000" pitchFamily="2" charset="-78"/>
              </a:rPr>
              <a:t>کارگاه های شرقی</a:t>
            </a:r>
            <a:endParaRPr lang="en-GB" sz="3200" dirty="0">
              <a:cs typeface="B Nazanin" panose="00000400000000000000" pitchFamily="2" charset="-78"/>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459679"/>
            <a:ext cx="4875213" cy="1945242"/>
          </a:xfrm>
        </p:spPr>
      </p:pic>
      <p:sp>
        <p:nvSpPr>
          <p:cNvPr id="9" name="Slide Number Placeholder 8"/>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2692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down)">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5400" b="1" dirty="0">
                <a:solidFill>
                  <a:prstClr val="white"/>
                </a:solidFill>
                <a:cs typeface="B Titr" panose="00000700000000000000" pitchFamily="2" charset="-78"/>
              </a:rPr>
              <a:t>پیاده سازی</a:t>
            </a:r>
            <a:endParaRPr lang="en-GB" dirty="0"/>
          </a:p>
        </p:txBody>
      </p:sp>
      <p:sp>
        <p:nvSpPr>
          <p:cNvPr id="3" name="Text Placeholder 2"/>
          <p:cNvSpPr>
            <a:spLocks noGrp="1"/>
          </p:cNvSpPr>
          <p:nvPr>
            <p:ph type="body" idx="1"/>
          </p:nvPr>
        </p:nvSpPr>
        <p:spPr/>
        <p:txBody>
          <a:bodyPr>
            <a:normAutofit/>
          </a:bodyPr>
          <a:lstStyle/>
          <a:p>
            <a:pPr algn="ctr" rtl="1"/>
            <a:r>
              <a:rPr lang="fa-IR" sz="3200" dirty="0" smtClean="0">
                <a:cs typeface="B Nazanin" panose="00000400000000000000" pitchFamily="2" charset="-78"/>
              </a:rPr>
              <a:t>کلاس های غربی</a:t>
            </a:r>
            <a:endParaRPr lang="en-GB" sz="3200" dirty="0">
              <a:cs typeface="B Nazanin" panose="00000400000000000000" pitchFamily="2" charset="-78"/>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3" y="3896141"/>
            <a:ext cx="4878387" cy="1072318"/>
          </a:xfrm>
        </p:spPr>
      </p:pic>
      <p:sp>
        <p:nvSpPr>
          <p:cNvPr id="5" name="Text Placeholder 4"/>
          <p:cNvSpPr>
            <a:spLocks noGrp="1"/>
          </p:cNvSpPr>
          <p:nvPr>
            <p:ph type="body" sz="quarter" idx="3"/>
          </p:nvPr>
        </p:nvSpPr>
        <p:spPr/>
        <p:txBody>
          <a:bodyPr>
            <a:normAutofit/>
          </a:bodyPr>
          <a:lstStyle/>
          <a:p>
            <a:pPr algn="ctr" rtl="1"/>
            <a:r>
              <a:rPr lang="fa-IR" sz="3200" dirty="0" smtClean="0">
                <a:cs typeface="B Nazanin" panose="00000400000000000000" pitchFamily="2" charset="-78"/>
              </a:rPr>
              <a:t>کلاس های شرقی</a:t>
            </a:r>
            <a:endParaRPr lang="en-GB" sz="3200" dirty="0">
              <a:cs typeface="B Nazanin" panose="00000400000000000000" pitchFamily="2" charset="-78"/>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900283"/>
            <a:ext cx="4875213" cy="1064034"/>
          </a:xfrm>
        </p:spPr>
      </p:pic>
      <p:sp>
        <p:nvSpPr>
          <p:cNvPr id="9" name="Slide Number Placeholder 8"/>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186978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down)">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5400" b="1" dirty="0">
                <a:solidFill>
                  <a:prstClr val="white"/>
                </a:solidFill>
                <a:cs typeface="B Titr" panose="00000700000000000000" pitchFamily="2" charset="-78"/>
              </a:rPr>
              <a:t>پیاده سازی</a:t>
            </a:r>
            <a:endParaRPr lang="en-GB" dirty="0"/>
          </a:p>
        </p:txBody>
      </p:sp>
      <p:sp>
        <p:nvSpPr>
          <p:cNvPr id="3" name="Text Placeholder 2"/>
          <p:cNvSpPr>
            <a:spLocks noGrp="1"/>
          </p:cNvSpPr>
          <p:nvPr>
            <p:ph type="body" idx="1"/>
          </p:nvPr>
        </p:nvSpPr>
        <p:spPr>
          <a:xfrm>
            <a:off x="3769519" y="2097087"/>
            <a:ext cx="4649783" cy="602151"/>
          </a:xfrm>
        </p:spPr>
        <p:txBody>
          <a:bodyPr>
            <a:normAutofit/>
          </a:bodyPr>
          <a:lstStyle/>
          <a:p>
            <a:pPr algn="ctr" rtl="1"/>
            <a:r>
              <a:rPr lang="fa-IR" sz="3200" dirty="0" smtClean="0">
                <a:cs typeface="B Nazanin" panose="00000400000000000000" pitchFamily="2" charset="-78"/>
              </a:rPr>
              <a:t>منابع عمومی</a:t>
            </a:r>
            <a:endParaRPr lang="en-GB" sz="3200" dirty="0">
              <a:cs typeface="B Nazanin" panose="00000400000000000000" pitchFamily="2" charset="-78"/>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41043" y="3013879"/>
            <a:ext cx="2706734" cy="3677504"/>
          </a:xfrm>
        </p:spPr>
      </p:pic>
      <p:sp>
        <p:nvSpPr>
          <p:cNvPr id="11" name="Slide Number Placeholder 10"/>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31779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heel(1)">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rtl="1"/>
            <a:r>
              <a:rPr lang="fa-IR" sz="5400" b="1" dirty="0">
                <a:solidFill>
                  <a:prstClr val="white"/>
                </a:solidFill>
                <a:cs typeface="B Titr" panose="00000700000000000000" pitchFamily="2" charset="-78"/>
              </a:rPr>
              <a:t>پیاده سازی</a:t>
            </a:r>
            <a:endParaRPr lang="en-GB"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48" y="2097088"/>
            <a:ext cx="11845528" cy="4377937"/>
          </a:xfrm>
        </p:spPr>
      </p:pic>
    </p:spTree>
    <p:extLst>
      <p:ext uri="{BB962C8B-B14F-4D97-AF65-F5344CB8AC3E}">
        <p14:creationId xmlns:p14="http://schemas.microsoft.com/office/powerpoint/2010/main" val="81320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7111" y="1703218"/>
            <a:ext cx="9906001" cy="2511835"/>
          </a:xfrm>
        </p:spPr>
        <p:txBody>
          <a:bodyPr>
            <a:normAutofit/>
          </a:bodyPr>
          <a:lstStyle/>
          <a:p>
            <a:pPr algn="ctr" rtl="1"/>
            <a:r>
              <a:rPr lang="fa-IR" sz="13800" dirty="0" smtClean="0">
                <a:cs typeface="B Titr" panose="00000700000000000000" pitchFamily="2" charset="-78"/>
              </a:rPr>
              <a:t>پایان</a:t>
            </a:r>
            <a:endParaRPr lang="en-GB" sz="4800" dirty="0">
              <a:cs typeface="B Titr" panose="00000700000000000000" pitchFamily="2" charset="-78"/>
            </a:endParaRPr>
          </a:p>
        </p:txBody>
      </p:sp>
    </p:spTree>
    <p:extLst>
      <p:ext uri="{BB962C8B-B14F-4D97-AF65-F5344CB8AC3E}">
        <p14:creationId xmlns:p14="http://schemas.microsoft.com/office/powerpoint/2010/main" val="344149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a-IR" sz="5400" b="1" dirty="0" smtClean="0">
                <a:cs typeface="B Titr" panose="00000700000000000000" pitchFamily="2" charset="-78"/>
              </a:rPr>
              <a:t>مقدمه</a:t>
            </a:r>
            <a:endParaRPr lang="en-GB" sz="5400" b="1" dirty="0">
              <a:cs typeface="B Titr" panose="00000700000000000000" pitchFamily="2" charset="-78"/>
            </a:endParaRPr>
          </a:p>
        </p:txBody>
      </p:sp>
      <p:sp>
        <p:nvSpPr>
          <p:cNvPr id="3" name="Content Placeholder 2"/>
          <p:cNvSpPr>
            <a:spLocks noGrp="1"/>
          </p:cNvSpPr>
          <p:nvPr>
            <p:ph idx="1"/>
          </p:nvPr>
        </p:nvSpPr>
        <p:spPr/>
        <p:txBody>
          <a:bodyPr>
            <a:noAutofit/>
          </a:bodyPr>
          <a:lstStyle/>
          <a:p>
            <a:pPr marL="0" indent="0" algn="just" rtl="1">
              <a:buNone/>
            </a:pPr>
            <a:r>
              <a:rPr lang="fa-IR" sz="3200" dirty="0" smtClean="0">
                <a:cs typeface="B Nazanin" panose="00000400000000000000" pitchFamily="2" charset="-78"/>
              </a:rPr>
              <a:t>امروز با پیشرفت دستگاه های الکترونیکی و تکنولوژِی و افزایش میل و نیاز افراد و سازمان ها به تکنولوژی روز، کارشناسان و مدیران شبکه را مجاب به برنامه ریزی و راه اندازی زیرساختی چند جانبه و آینده نگرانه کرده است.</a:t>
            </a:r>
          </a:p>
          <a:p>
            <a:pPr marL="0" indent="0" algn="just" rtl="1">
              <a:buNone/>
            </a:pPr>
            <a:r>
              <a:rPr lang="fa-IR" sz="3200" dirty="0" smtClean="0">
                <a:cs typeface="B Nazanin" panose="00000400000000000000" pitchFamily="2" charset="-78"/>
              </a:rPr>
              <a:t>از این رو زیرساخت یک دانشکده از اهمیت بسزایی برخوردار است چرا که کیفیت آموزش و ارائه خدمات آموزشی و اداری به دانشجویان و اساتید رابطه ای مستقیم با آن دارد.</a:t>
            </a:r>
            <a:endParaRPr lang="en-GB" sz="3200" dirty="0">
              <a:cs typeface="B Nazanin" panose="00000400000000000000" pitchFamily="2" charset="-78"/>
            </a:endParaRP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05649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5400" b="1" dirty="0" smtClean="0">
                <a:cs typeface="B Titr" panose="00000700000000000000" pitchFamily="2" charset="-78"/>
              </a:rPr>
              <a:t>اجزاء شبکه</a:t>
            </a:r>
            <a:endParaRPr lang="en-GB" sz="5400" b="1" dirty="0">
              <a:cs typeface="B Titr" panose="00000700000000000000" pitchFamily="2" charset="-78"/>
            </a:endParaRPr>
          </a:p>
        </p:txBody>
      </p:sp>
      <p:sp>
        <p:nvSpPr>
          <p:cNvPr id="4" name="Text Placeholder 3"/>
          <p:cNvSpPr>
            <a:spLocks noGrp="1"/>
          </p:cNvSpPr>
          <p:nvPr>
            <p:ph type="body" idx="1"/>
          </p:nvPr>
        </p:nvSpPr>
        <p:spPr/>
        <p:txBody>
          <a:bodyPr>
            <a:normAutofit lnSpcReduction="10000"/>
          </a:bodyPr>
          <a:lstStyle/>
          <a:p>
            <a:pPr algn="ctr"/>
            <a:r>
              <a:rPr lang="fa-IR" dirty="0" smtClean="0">
                <a:cs typeface="B Nazanin" panose="00000400000000000000" pitchFamily="2" charset="-78"/>
              </a:rPr>
              <a:t>سوییچ 2960</a:t>
            </a:r>
          </a:p>
          <a:p>
            <a:pPr algn="ctr" rtl="1"/>
            <a:r>
              <a:rPr lang="fa-IR" dirty="0" smtClean="0">
                <a:cs typeface="B Nazanin" panose="00000400000000000000" pitchFamily="2" charset="-78"/>
              </a:rPr>
              <a:t>دستگاه مبتنی بر لایه 2</a:t>
            </a:r>
            <a:endParaRPr lang="en-GB" dirty="0">
              <a:cs typeface="B Nazanin" panose="00000400000000000000" pitchFamily="2" charset="-78"/>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3" y="3842965"/>
            <a:ext cx="4878387" cy="1178670"/>
          </a:xfrm>
        </p:spPr>
      </p:pic>
      <p:sp>
        <p:nvSpPr>
          <p:cNvPr id="6" name="Text Placeholder 5"/>
          <p:cNvSpPr>
            <a:spLocks noGrp="1"/>
          </p:cNvSpPr>
          <p:nvPr>
            <p:ph type="body" sz="quarter" idx="3"/>
          </p:nvPr>
        </p:nvSpPr>
        <p:spPr/>
        <p:txBody>
          <a:bodyPr>
            <a:normAutofit lnSpcReduction="10000"/>
          </a:bodyPr>
          <a:lstStyle/>
          <a:p>
            <a:pPr algn="ctr"/>
            <a:r>
              <a:rPr lang="fa-IR" dirty="0" smtClean="0">
                <a:cs typeface="B Nazanin" panose="00000400000000000000" pitchFamily="2" charset="-78"/>
              </a:rPr>
              <a:t>سوییچ چند لایه</a:t>
            </a:r>
          </a:p>
          <a:p>
            <a:pPr algn="ctr" rtl="1"/>
            <a:r>
              <a:rPr lang="fa-IR" dirty="0" smtClean="0">
                <a:cs typeface="B Nazanin" panose="00000400000000000000" pitchFamily="2" charset="-78"/>
              </a:rPr>
              <a:t>دستگاه مبتنی بر لایه 3 و 2</a:t>
            </a:r>
            <a:endParaRPr lang="en-GB" dirty="0">
              <a:cs typeface="B Nazanin" panose="00000400000000000000" pitchFamily="2" charset="-78"/>
            </a:endParaRPr>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200" y="3625674"/>
            <a:ext cx="4875213" cy="1613252"/>
          </a:xfrm>
        </p:spPr>
      </p:pic>
      <p:sp>
        <p:nvSpPr>
          <p:cNvPr id="10" name="Slide Number Placeholder 9"/>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74861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down)">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wipe(down)">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dow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wipe(down)">
                                      <p:cBhvr>
                                        <p:cTn id="34" dur="500"/>
                                        <p:tgtEl>
                                          <p:spTgt spid="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wipe(down)">
                                      <p:cBhvr>
                                        <p:cTn id="3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5400" b="1" dirty="0">
                <a:solidFill>
                  <a:prstClr val="white"/>
                </a:solidFill>
                <a:cs typeface="B Titr" panose="00000700000000000000" pitchFamily="2" charset="-78"/>
              </a:rPr>
              <a:t>اجزاء شبکه</a:t>
            </a:r>
            <a:endParaRPr lang="en-GB" dirty="0"/>
          </a:p>
        </p:txBody>
      </p:sp>
      <p:sp>
        <p:nvSpPr>
          <p:cNvPr id="3" name="Text Placeholder 2"/>
          <p:cNvSpPr>
            <a:spLocks noGrp="1"/>
          </p:cNvSpPr>
          <p:nvPr>
            <p:ph type="body" idx="1"/>
          </p:nvPr>
        </p:nvSpPr>
        <p:spPr/>
        <p:txBody>
          <a:bodyPr/>
          <a:lstStyle/>
          <a:p>
            <a:pPr algn="ctr" rtl="1"/>
            <a:r>
              <a:rPr lang="fa-IR" dirty="0" smtClean="0">
                <a:cs typeface="B Nazanin" panose="00000400000000000000" pitchFamily="2" charset="-78"/>
              </a:rPr>
              <a:t>اکسس پویت – نقطه اتصال بیسیم</a:t>
            </a:r>
            <a:endParaRPr lang="en-GB" dirty="0">
              <a:cs typeface="B Nazanin" panose="00000400000000000000" pitchFamily="2" charset="-78"/>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27944" y="3136900"/>
            <a:ext cx="4505325" cy="2590800"/>
          </a:xfrm>
        </p:spPr>
      </p:pic>
      <p:sp>
        <p:nvSpPr>
          <p:cNvPr id="5" name="Text Placeholder 4"/>
          <p:cNvSpPr>
            <a:spLocks noGrp="1"/>
          </p:cNvSpPr>
          <p:nvPr>
            <p:ph type="body" sz="quarter" idx="3"/>
          </p:nvPr>
        </p:nvSpPr>
        <p:spPr/>
        <p:txBody>
          <a:bodyPr/>
          <a:lstStyle/>
          <a:p>
            <a:pPr algn="ctr" rtl="1"/>
            <a:r>
              <a:rPr lang="fa-IR" dirty="0" smtClean="0">
                <a:cs typeface="B Nazanin" panose="00000400000000000000" pitchFamily="2" charset="-78"/>
              </a:rPr>
              <a:t>مسیریاب 2811</a:t>
            </a:r>
            <a:endParaRPr lang="en-GB" dirty="0">
              <a:cs typeface="B Nazanin" panose="00000400000000000000" pitchFamily="2" charset="-78"/>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38169" y="3746500"/>
            <a:ext cx="3343275" cy="1371600"/>
          </a:xfrm>
        </p:spPr>
      </p:pic>
      <p:sp>
        <p:nvSpPr>
          <p:cNvPr id="9" name="Slide Number Placeholder 8"/>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21064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ipe(down)">
                                      <p:cBhvr>
                                        <p:cTn id="2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5400" b="1" dirty="0">
                <a:solidFill>
                  <a:prstClr val="white"/>
                </a:solidFill>
                <a:cs typeface="B Titr" panose="00000700000000000000" pitchFamily="2" charset="-78"/>
              </a:rPr>
              <a:t>اجزاء شبکه</a:t>
            </a:r>
            <a:endParaRPr lang="en-GB" dirty="0"/>
          </a:p>
        </p:txBody>
      </p:sp>
      <p:sp>
        <p:nvSpPr>
          <p:cNvPr id="3" name="Text Placeholder 2"/>
          <p:cNvSpPr>
            <a:spLocks noGrp="1"/>
          </p:cNvSpPr>
          <p:nvPr>
            <p:ph type="body" idx="1"/>
          </p:nvPr>
        </p:nvSpPr>
        <p:spPr/>
        <p:txBody>
          <a:bodyPr/>
          <a:lstStyle/>
          <a:p>
            <a:pPr algn="ctr" rtl="1"/>
            <a:r>
              <a:rPr lang="fa-IR" dirty="0" smtClean="0">
                <a:cs typeface="B Nazanin" panose="00000400000000000000" pitchFamily="2" charset="-78"/>
              </a:rPr>
              <a:t>سرور</a:t>
            </a:r>
            <a:endParaRPr lang="en-GB" dirty="0">
              <a:cs typeface="B Nazanin" panose="00000400000000000000" pitchFamily="2" charset="-78"/>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41413" y="3984894"/>
            <a:ext cx="4878387" cy="894812"/>
          </a:xfrm>
        </p:spPr>
      </p:pic>
      <p:sp>
        <p:nvSpPr>
          <p:cNvPr id="5" name="Text Placeholder 4"/>
          <p:cNvSpPr>
            <a:spLocks noGrp="1"/>
          </p:cNvSpPr>
          <p:nvPr>
            <p:ph type="body" sz="quarter" idx="3"/>
          </p:nvPr>
        </p:nvSpPr>
        <p:spPr/>
        <p:txBody>
          <a:bodyPr/>
          <a:lstStyle/>
          <a:p>
            <a:pPr algn="ctr" rtl="1"/>
            <a:r>
              <a:rPr lang="fa-IR" dirty="0" smtClean="0">
                <a:cs typeface="B Nazanin" panose="00000400000000000000" pitchFamily="2" charset="-78"/>
              </a:rPr>
              <a:t>تلفن تحت شبکه</a:t>
            </a:r>
            <a:endParaRPr lang="en-GB" dirty="0">
              <a:cs typeface="B Nazanin" panose="00000400000000000000" pitchFamily="2" charset="-78"/>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7034270" y="3073400"/>
            <a:ext cx="3151072" cy="2717800"/>
          </a:xfrm>
        </p:spPr>
      </p:pic>
      <p:sp>
        <p:nvSpPr>
          <p:cNvPr id="9" name="Slide Number Placeholder 8"/>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19524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ipe(down)">
                                      <p:cBhvr>
                                        <p:cTn id="2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5400" b="1" dirty="0">
                <a:solidFill>
                  <a:prstClr val="white"/>
                </a:solidFill>
                <a:cs typeface="B Titr" panose="00000700000000000000" pitchFamily="2" charset="-78"/>
              </a:rPr>
              <a:t>اجزاء شبکه</a:t>
            </a:r>
            <a:endParaRPr lang="en-GB" dirty="0"/>
          </a:p>
        </p:txBody>
      </p:sp>
      <p:sp>
        <p:nvSpPr>
          <p:cNvPr id="3" name="Text Placeholder 2"/>
          <p:cNvSpPr>
            <a:spLocks noGrp="1"/>
          </p:cNvSpPr>
          <p:nvPr>
            <p:ph type="body" idx="1"/>
          </p:nvPr>
        </p:nvSpPr>
        <p:spPr/>
        <p:txBody>
          <a:bodyPr/>
          <a:lstStyle/>
          <a:p>
            <a:pPr algn="ctr" rtl="1"/>
            <a:r>
              <a:rPr lang="fa-IR" dirty="0" smtClean="0">
                <a:cs typeface="B Nazanin" panose="00000400000000000000" pitchFamily="2" charset="-78"/>
              </a:rPr>
              <a:t>چاپگر - پرینتر</a:t>
            </a:r>
            <a:endParaRPr lang="en-GB" dirty="0">
              <a:cs typeface="B Nazanin" panose="00000400000000000000" pitchFamily="2" charset="-78"/>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11571" y="3073400"/>
            <a:ext cx="4538070" cy="2717800"/>
          </a:xfrm>
        </p:spPr>
      </p:pic>
      <p:sp>
        <p:nvSpPr>
          <p:cNvPr id="5" name="Text Placeholder 4"/>
          <p:cNvSpPr>
            <a:spLocks noGrp="1"/>
          </p:cNvSpPr>
          <p:nvPr>
            <p:ph type="body" sz="quarter" idx="3"/>
          </p:nvPr>
        </p:nvSpPr>
        <p:spPr/>
        <p:txBody>
          <a:bodyPr/>
          <a:lstStyle/>
          <a:p>
            <a:pPr algn="ctr" rtl="1"/>
            <a:r>
              <a:rPr lang="fa-IR" dirty="0" smtClean="0">
                <a:cs typeface="B Nazanin" panose="00000400000000000000" pitchFamily="2" charset="-78"/>
              </a:rPr>
              <a:t>کامپیوتر - رایانه</a:t>
            </a:r>
            <a:endParaRPr lang="en-GB" dirty="0">
              <a:cs typeface="B Nazanin" panose="00000400000000000000" pitchFamily="2" charset="-78"/>
            </a:endParaRP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394209" y="3073400"/>
            <a:ext cx="4431195" cy="2717800"/>
          </a:xfrm>
        </p:spPr>
      </p:pic>
      <p:sp>
        <p:nvSpPr>
          <p:cNvPr id="9" name="Slide Number Placeholder 8"/>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42673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ipe(down)">
                                      <p:cBhvr>
                                        <p:cTn id="29"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rtl="1"/>
            <a:r>
              <a:rPr lang="fa-IR" sz="5400" b="1" dirty="0" smtClean="0">
                <a:solidFill>
                  <a:prstClr val="white"/>
                </a:solidFill>
                <a:cs typeface="B Titr" panose="00000700000000000000" pitchFamily="2" charset="-78"/>
              </a:rPr>
              <a:t>سرویس ها</a:t>
            </a:r>
            <a:endParaRPr lang="en-GB" dirty="0"/>
          </a:p>
        </p:txBody>
      </p:sp>
      <p:sp>
        <p:nvSpPr>
          <p:cNvPr id="8" name="Text Placeholder 7"/>
          <p:cNvSpPr>
            <a:spLocks noGrp="1"/>
          </p:cNvSpPr>
          <p:nvPr>
            <p:ph type="body" idx="1"/>
          </p:nvPr>
        </p:nvSpPr>
        <p:spPr/>
        <p:txBody>
          <a:bodyPr/>
          <a:lstStyle/>
          <a:p>
            <a:pPr algn="ctr"/>
            <a:r>
              <a:rPr lang="en-US" dirty="0" smtClean="0"/>
              <a:t>FTP</a:t>
            </a:r>
            <a:endParaRPr lang="en-GB" dirty="0"/>
          </a:p>
        </p:txBody>
      </p:sp>
      <p:sp>
        <p:nvSpPr>
          <p:cNvPr id="11" name="Text Placeholder 10"/>
          <p:cNvSpPr>
            <a:spLocks noGrp="1"/>
          </p:cNvSpPr>
          <p:nvPr>
            <p:ph type="body" sz="half" idx="15"/>
          </p:nvPr>
        </p:nvSpPr>
        <p:spPr/>
        <p:txBody>
          <a:bodyPr>
            <a:normAutofit/>
          </a:bodyPr>
          <a:lstStyle/>
          <a:p>
            <a:pPr algn="just" rtl="1"/>
            <a:r>
              <a:rPr lang="fa-IR" sz="2000" dirty="0" smtClean="0">
                <a:cs typeface="B Nazanin" panose="00000400000000000000" pitchFamily="2" charset="-78"/>
              </a:rPr>
              <a:t>این سرویس در جهت انتقال و نگهداری فایل های مختلف و چند رسانه ای در شبکه مورد استفاده قرار می گیرد.</a:t>
            </a:r>
          </a:p>
          <a:p>
            <a:pPr algn="just" rtl="1"/>
            <a:r>
              <a:rPr lang="fa-IR" sz="2000" dirty="0" smtClean="0">
                <a:cs typeface="B Nazanin" panose="00000400000000000000" pitchFamily="2" charset="-78"/>
              </a:rPr>
              <a:t>مانند اشتراک گذاری یک فایل متنی یا تصویری در شبکه از یک منبع به چندین مقصد.</a:t>
            </a:r>
            <a:endParaRPr lang="en-GB" sz="2000" dirty="0">
              <a:cs typeface="B Nazanin" panose="00000400000000000000" pitchFamily="2" charset="-78"/>
            </a:endParaRPr>
          </a:p>
        </p:txBody>
      </p:sp>
      <p:sp>
        <p:nvSpPr>
          <p:cNvPr id="9" name="Text Placeholder 8"/>
          <p:cNvSpPr>
            <a:spLocks noGrp="1"/>
          </p:cNvSpPr>
          <p:nvPr>
            <p:ph type="body" sz="quarter" idx="3"/>
          </p:nvPr>
        </p:nvSpPr>
        <p:spPr/>
        <p:txBody>
          <a:bodyPr/>
          <a:lstStyle/>
          <a:p>
            <a:pPr algn="ctr"/>
            <a:r>
              <a:rPr lang="en-US" dirty="0" smtClean="0"/>
              <a:t>DNS</a:t>
            </a:r>
            <a:endParaRPr lang="en-GB" dirty="0"/>
          </a:p>
        </p:txBody>
      </p:sp>
      <p:sp>
        <p:nvSpPr>
          <p:cNvPr id="12" name="Text Placeholder 11"/>
          <p:cNvSpPr>
            <a:spLocks noGrp="1"/>
          </p:cNvSpPr>
          <p:nvPr>
            <p:ph type="body" sz="half" idx="16"/>
          </p:nvPr>
        </p:nvSpPr>
        <p:spPr/>
        <p:txBody>
          <a:bodyPr>
            <a:normAutofit/>
          </a:bodyPr>
          <a:lstStyle/>
          <a:p>
            <a:pPr algn="just" rtl="1"/>
            <a:r>
              <a:rPr lang="fa-IR" sz="2000" dirty="0" smtClean="0">
                <a:cs typeface="B Nazanin" panose="00000400000000000000" pitchFamily="2" charset="-78"/>
              </a:rPr>
              <a:t>سرویس نام دامنه وظیفه تبدیل آدرس های </a:t>
            </a:r>
            <a:r>
              <a:rPr lang="en-US" sz="2000" dirty="0" smtClean="0">
                <a:cs typeface="B Nazanin" panose="00000400000000000000" pitchFamily="2" charset="-78"/>
              </a:rPr>
              <a:t>IP</a:t>
            </a:r>
            <a:r>
              <a:rPr lang="fa-IR" sz="2000" dirty="0" smtClean="0">
                <a:cs typeface="B Nazanin" panose="00000400000000000000" pitchFamily="2" charset="-78"/>
              </a:rPr>
              <a:t> به آدرس های قابل فهم تر و بلعکس می باشد.</a:t>
            </a:r>
            <a:endParaRPr lang="en-GB" sz="2000" dirty="0">
              <a:cs typeface="B Nazanin" panose="00000400000000000000" pitchFamily="2" charset="-78"/>
            </a:endParaRPr>
          </a:p>
        </p:txBody>
      </p:sp>
      <p:sp>
        <p:nvSpPr>
          <p:cNvPr id="10" name="Text Placeholder 9"/>
          <p:cNvSpPr>
            <a:spLocks noGrp="1"/>
          </p:cNvSpPr>
          <p:nvPr>
            <p:ph type="body" sz="quarter" idx="13"/>
          </p:nvPr>
        </p:nvSpPr>
        <p:spPr/>
        <p:txBody>
          <a:bodyPr/>
          <a:lstStyle/>
          <a:p>
            <a:pPr algn="ctr"/>
            <a:r>
              <a:rPr lang="en-US" dirty="0" smtClean="0"/>
              <a:t>DHCP</a:t>
            </a:r>
            <a:endParaRPr lang="en-GB" dirty="0"/>
          </a:p>
        </p:txBody>
      </p:sp>
      <p:sp>
        <p:nvSpPr>
          <p:cNvPr id="13" name="Text Placeholder 12"/>
          <p:cNvSpPr>
            <a:spLocks noGrp="1"/>
          </p:cNvSpPr>
          <p:nvPr>
            <p:ph type="body" sz="half" idx="17"/>
          </p:nvPr>
        </p:nvSpPr>
        <p:spPr/>
        <p:txBody>
          <a:bodyPr>
            <a:normAutofit/>
          </a:bodyPr>
          <a:lstStyle/>
          <a:p>
            <a:pPr algn="just" rtl="1"/>
            <a:r>
              <a:rPr lang="fa-IR" sz="2000" dirty="0" smtClean="0">
                <a:cs typeface="B Nazanin" panose="00000400000000000000" pitchFamily="2" charset="-78"/>
              </a:rPr>
              <a:t>این سرویس در شبکه وظیفه الصاق آدرس </a:t>
            </a:r>
            <a:r>
              <a:rPr lang="en-US" sz="2000" dirty="0" smtClean="0">
                <a:cs typeface="B Nazanin" panose="00000400000000000000" pitchFamily="2" charset="-78"/>
              </a:rPr>
              <a:t>IP</a:t>
            </a:r>
            <a:r>
              <a:rPr lang="fa-IR" sz="2000" dirty="0" smtClean="0">
                <a:cs typeface="B Nazanin" panose="00000400000000000000" pitchFamily="2" charset="-78"/>
              </a:rPr>
              <a:t> به دستگاه های شبکه و همچنین آدرس نام های دامنه و </a:t>
            </a:r>
            <a:r>
              <a:rPr lang="en-US" sz="2000" dirty="0" smtClean="0">
                <a:cs typeface="B Nazanin" panose="00000400000000000000" pitchFamily="2" charset="-78"/>
              </a:rPr>
              <a:t>Gateway</a:t>
            </a:r>
            <a:r>
              <a:rPr lang="fa-IR" sz="2000" dirty="0" smtClean="0">
                <a:cs typeface="B Nazanin" panose="00000400000000000000" pitchFamily="2" charset="-78"/>
              </a:rPr>
              <a:t> را عهده دار می باشد.</a:t>
            </a:r>
          </a:p>
          <a:p>
            <a:pPr algn="just" rtl="1"/>
            <a:r>
              <a:rPr lang="fa-IR" sz="2000" dirty="0" smtClean="0">
                <a:cs typeface="B Nazanin" panose="00000400000000000000" pitchFamily="2" charset="-78"/>
              </a:rPr>
              <a:t>این سرویس قابل ارائه از طریق سرور های کامپیوتری و روتر ها می باشد.</a:t>
            </a:r>
            <a:endParaRPr lang="en-GB" sz="2000" dirty="0">
              <a:cs typeface="B Nazanin" panose="00000400000000000000" pitchFamily="2" charset="-78"/>
            </a:endParaRPr>
          </a:p>
        </p:txBody>
      </p:sp>
      <p:sp>
        <p:nvSpPr>
          <p:cNvPr id="14" name="Slide Number Placeholder 1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423757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wipe(down)">
                                      <p:cBhvr>
                                        <p:cTn id="14" dur="50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wipe(down)">
                                      <p:cBhvr>
                                        <p:cTn id="19" dur="500"/>
                                        <p:tgtEl>
                                          <p:spTgt spid="1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wipe(down)">
                                      <p:cBhvr>
                                        <p:cTn id="24" dur="500"/>
                                        <p:tgtEl>
                                          <p:spTgt spid="1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wipe(down)">
                                      <p:cBhvr>
                                        <p:cTn id="29" dur="500"/>
                                        <p:tgtEl>
                                          <p:spTgt spid="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down)">
                                      <p:cBhvr>
                                        <p:cTn id="34" dur="500"/>
                                        <p:tgtEl>
                                          <p:spTgt spid="1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wipe(down)">
                                      <p:cBhvr>
                                        <p:cTn id="39" dur="500"/>
                                        <p:tgtEl>
                                          <p:spTgt spid="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1">
                                            <p:txEl>
                                              <p:pRg st="0" end="0"/>
                                            </p:txEl>
                                          </p:spTgt>
                                        </p:tgtEl>
                                        <p:attrNameLst>
                                          <p:attrName>style.visibility</p:attrName>
                                        </p:attrNameLst>
                                      </p:cBhvr>
                                      <p:to>
                                        <p:strVal val="visible"/>
                                      </p:to>
                                    </p:set>
                                    <p:animEffect transition="in" filter="wipe(down)">
                                      <p:cBhvr>
                                        <p:cTn id="44" dur="500"/>
                                        <p:tgtEl>
                                          <p:spTgt spid="11">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1">
                                            <p:txEl>
                                              <p:pRg st="1" end="1"/>
                                            </p:txEl>
                                          </p:spTgt>
                                        </p:tgtEl>
                                        <p:attrNameLst>
                                          <p:attrName>style.visibility</p:attrName>
                                        </p:attrNameLst>
                                      </p:cBhvr>
                                      <p:to>
                                        <p:strVal val="visible"/>
                                      </p:to>
                                    </p:set>
                                    <p:animEffect transition="in" filter="wipe(down)">
                                      <p:cBhvr>
                                        <p:cTn id="49"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11" grpId="0" build="p"/>
      <p:bldP spid="9" grpId="0" build="p"/>
      <p:bldP spid="12" grpId="0" build="p"/>
      <p:bldP spid="10" grpId="0" build="p"/>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5400" b="1" dirty="0">
                <a:solidFill>
                  <a:prstClr val="white"/>
                </a:solidFill>
                <a:cs typeface="B Titr" panose="00000700000000000000" pitchFamily="2" charset="-78"/>
              </a:rPr>
              <a:t>سرویس ها</a:t>
            </a:r>
            <a:endParaRPr lang="en-GB" dirty="0"/>
          </a:p>
        </p:txBody>
      </p:sp>
      <p:sp>
        <p:nvSpPr>
          <p:cNvPr id="3" name="Text Placeholder 2"/>
          <p:cNvSpPr>
            <a:spLocks noGrp="1"/>
          </p:cNvSpPr>
          <p:nvPr>
            <p:ph type="body" idx="1"/>
          </p:nvPr>
        </p:nvSpPr>
        <p:spPr>
          <a:xfrm>
            <a:off x="923192" y="2674463"/>
            <a:ext cx="3580129" cy="685800"/>
          </a:xfrm>
        </p:spPr>
        <p:txBody>
          <a:bodyPr/>
          <a:lstStyle/>
          <a:p>
            <a:pPr algn="ctr"/>
            <a:r>
              <a:rPr lang="en-US" dirty="0" smtClean="0"/>
              <a:t>Telephony-service</a:t>
            </a:r>
            <a:endParaRPr lang="en-GB" dirty="0"/>
          </a:p>
        </p:txBody>
      </p:sp>
      <p:sp>
        <p:nvSpPr>
          <p:cNvPr id="4" name="Text Placeholder 3"/>
          <p:cNvSpPr>
            <a:spLocks noGrp="1"/>
          </p:cNvSpPr>
          <p:nvPr>
            <p:ph type="body" sz="half" idx="15"/>
          </p:nvPr>
        </p:nvSpPr>
        <p:spPr/>
        <p:txBody>
          <a:bodyPr>
            <a:normAutofit/>
          </a:bodyPr>
          <a:lstStyle/>
          <a:p>
            <a:pPr algn="just" rtl="1"/>
            <a:r>
              <a:rPr lang="fa-IR" sz="2000" dirty="0" smtClean="0">
                <a:cs typeface="B Nazanin" panose="00000400000000000000" pitchFamily="2" charset="-78"/>
              </a:rPr>
              <a:t>این سرویس تنها در مسیریاب های سیسکو وجود دارد و وظیفه راه اندازی و مدیریت تلفن های تحت شبکه را بر عهده دارد. در برنامه شبیه ساز سیسکو فقط مسیریاب 2811 مجهز به این سرویس می باشد.</a:t>
            </a:r>
            <a:endParaRPr lang="en-GB" sz="2000" dirty="0">
              <a:cs typeface="B Nazanin" panose="00000400000000000000" pitchFamily="2" charset="-78"/>
            </a:endParaRPr>
          </a:p>
        </p:txBody>
      </p:sp>
      <p:sp>
        <p:nvSpPr>
          <p:cNvPr id="5" name="Text Placeholder 4"/>
          <p:cNvSpPr>
            <a:spLocks noGrp="1"/>
          </p:cNvSpPr>
          <p:nvPr>
            <p:ph type="body" sz="quarter" idx="3"/>
          </p:nvPr>
        </p:nvSpPr>
        <p:spPr/>
        <p:txBody>
          <a:bodyPr/>
          <a:lstStyle/>
          <a:p>
            <a:pPr algn="ctr"/>
            <a:r>
              <a:rPr lang="en-US" dirty="0" smtClean="0"/>
              <a:t>Mail</a:t>
            </a:r>
            <a:endParaRPr lang="en-GB" dirty="0"/>
          </a:p>
        </p:txBody>
      </p:sp>
      <p:sp>
        <p:nvSpPr>
          <p:cNvPr id="6" name="Text Placeholder 5"/>
          <p:cNvSpPr>
            <a:spLocks noGrp="1"/>
          </p:cNvSpPr>
          <p:nvPr>
            <p:ph type="body" sz="half" idx="16"/>
          </p:nvPr>
        </p:nvSpPr>
        <p:spPr/>
        <p:txBody>
          <a:bodyPr>
            <a:normAutofit/>
          </a:bodyPr>
          <a:lstStyle/>
          <a:p>
            <a:pPr algn="just" rtl="1"/>
            <a:r>
              <a:rPr lang="fa-IR" sz="2000" dirty="0" smtClean="0">
                <a:cs typeface="B Nazanin" panose="00000400000000000000" pitchFamily="2" charset="-78"/>
              </a:rPr>
              <a:t>از این سرویس برای انتقال پیام بین مبداء و مقصد به واسطه یک سرور انجام می شود و موجب سهولت پیامرسانی می شود.</a:t>
            </a:r>
            <a:endParaRPr lang="en-GB" sz="2000" dirty="0">
              <a:cs typeface="B Nazanin" panose="00000400000000000000" pitchFamily="2" charset="-78"/>
            </a:endParaRPr>
          </a:p>
        </p:txBody>
      </p:sp>
      <p:sp>
        <p:nvSpPr>
          <p:cNvPr id="7" name="Text Placeholder 6"/>
          <p:cNvSpPr>
            <a:spLocks noGrp="1"/>
          </p:cNvSpPr>
          <p:nvPr>
            <p:ph type="body" sz="quarter" idx="13"/>
          </p:nvPr>
        </p:nvSpPr>
        <p:spPr/>
        <p:txBody>
          <a:bodyPr/>
          <a:lstStyle/>
          <a:p>
            <a:pPr algn="ctr"/>
            <a:r>
              <a:rPr lang="en-US" dirty="0" smtClean="0"/>
              <a:t>WEB</a:t>
            </a:r>
            <a:endParaRPr lang="en-GB" dirty="0"/>
          </a:p>
        </p:txBody>
      </p:sp>
      <p:sp>
        <p:nvSpPr>
          <p:cNvPr id="8" name="Text Placeholder 7"/>
          <p:cNvSpPr>
            <a:spLocks noGrp="1"/>
          </p:cNvSpPr>
          <p:nvPr>
            <p:ph type="body" sz="half" idx="17"/>
          </p:nvPr>
        </p:nvSpPr>
        <p:spPr/>
        <p:txBody>
          <a:bodyPr>
            <a:normAutofit/>
          </a:bodyPr>
          <a:lstStyle/>
          <a:p>
            <a:pPr algn="just" rtl="1"/>
            <a:r>
              <a:rPr lang="fa-IR" sz="2000" dirty="0" smtClean="0">
                <a:cs typeface="B Nazanin" panose="00000400000000000000" pitchFamily="2" charset="-78"/>
              </a:rPr>
              <a:t>این سرویس ارائه دهنده خدمات مربوط به صفحات وب و سایت می باشد که امروزه بخش مهمی از هر نوع شبکه ای می باشد.</a:t>
            </a:r>
            <a:endParaRPr lang="en-GB" sz="2000" dirty="0">
              <a:cs typeface="B Nazanin" panose="00000400000000000000" pitchFamily="2" charset="-78"/>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246069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down)">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down)">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down)">
                                      <p:cBhvr>
                                        <p:cTn id="24" dur="500"/>
                                        <p:tgtEl>
                                          <p:spTgt spid="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down)">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wipe(down)">
                                      <p:cBhvr>
                                        <p:cTn id="34" dur="500"/>
                                        <p:tgtEl>
                                          <p:spTgt spid="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wipe(down)">
                                      <p:cBhvr>
                                        <p:cTn id="3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P spid="7" grpId="0" build="p"/>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sz="5400" b="1" dirty="0">
                <a:solidFill>
                  <a:prstClr val="white"/>
                </a:solidFill>
                <a:cs typeface="B Titr" panose="00000700000000000000" pitchFamily="2" charset="-78"/>
              </a:rPr>
              <a:t>سرویس ها</a:t>
            </a:r>
            <a:endParaRPr lang="en-GB" dirty="0"/>
          </a:p>
        </p:txBody>
      </p:sp>
      <p:sp>
        <p:nvSpPr>
          <p:cNvPr id="3" name="Text Placeholder 2"/>
          <p:cNvSpPr>
            <a:spLocks noGrp="1"/>
          </p:cNvSpPr>
          <p:nvPr>
            <p:ph type="body" idx="1"/>
          </p:nvPr>
        </p:nvSpPr>
        <p:spPr>
          <a:xfrm>
            <a:off x="1141410" y="2674463"/>
            <a:ext cx="4837359" cy="685800"/>
          </a:xfrm>
        </p:spPr>
        <p:txBody>
          <a:bodyPr/>
          <a:lstStyle/>
          <a:p>
            <a:pPr algn="ctr"/>
            <a:r>
              <a:rPr lang="en-US" dirty="0" smtClean="0"/>
              <a:t>VTP</a:t>
            </a:r>
            <a:endParaRPr lang="en-GB" dirty="0"/>
          </a:p>
        </p:txBody>
      </p:sp>
      <p:sp>
        <p:nvSpPr>
          <p:cNvPr id="4" name="Text Placeholder 3"/>
          <p:cNvSpPr>
            <a:spLocks noGrp="1"/>
          </p:cNvSpPr>
          <p:nvPr>
            <p:ph type="body" sz="half" idx="15"/>
          </p:nvPr>
        </p:nvSpPr>
        <p:spPr>
          <a:xfrm>
            <a:off x="1127918" y="3360263"/>
            <a:ext cx="4850851" cy="2430936"/>
          </a:xfrm>
        </p:spPr>
        <p:txBody>
          <a:bodyPr>
            <a:normAutofit/>
          </a:bodyPr>
          <a:lstStyle/>
          <a:p>
            <a:pPr algn="just" rtl="1"/>
            <a:r>
              <a:rPr lang="fa-IR" sz="2000" dirty="0" smtClean="0">
                <a:cs typeface="B Nazanin" panose="00000400000000000000" pitchFamily="2" charset="-78"/>
              </a:rPr>
              <a:t>این سرویس جهت برقراری ارتباط بین چندین سوییچ سیسکو جهت هماهنگ سازی و ارسال و دریافت اطلاعات موجود در جدول ویلن هر سوییچ می شود. شامل سه حالت سرور، کلاینت و ترنسپرنت می شود. سوییچ سرور ارسال کننده، سوییچ کلاینت دریافت کننده و سوییچ ترنسپرنت اطلاعات را از سرور به سمت کلاینت منتقل می کند.</a:t>
            </a:r>
            <a:endParaRPr lang="en-GB" sz="2000" dirty="0">
              <a:cs typeface="B Nazanin" panose="00000400000000000000" pitchFamily="2" charset="-78"/>
            </a:endParaRPr>
          </a:p>
        </p:txBody>
      </p:sp>
      <p:sp>
        <p:nvSpPr>
          <p:cNvPr id="7" name="Text Placeholder 6"/>
          <p:cNvSpPr>
            <a:spLocks noGrp="1"/>
          </p:cNvSpPr>
          <p:nvPr>
            <p:ph type="body" sz="quarter" idx="13"/>
          </p:nvPr>
        </p:nvSpPr>
        <p:spPr>
          <a:xfrm>
            <a:off x="6233746" y="2674463"/>
            <a:ext cx="4813664" cy="685800"/>
          </a:xfrm>
        </p:spPr>
        <p:txBody>
          <a:bodyPr/>
          <a:lstStyle/>
          <a:p>
            <a:pPr algn="ctr"/>
            <a:r>
              <a:rPr lang="en-US" dirty="0" smtClean="0"/>
              <a:t>VLAN</a:t>
            </a:r>
            <a:endParaRPr lang="en-GB" dirty="0"/>
          </a:p>
        </p:txBody>
      </p:sp>
      <p:sp>
        <p:nvSpPr>
          <p:cNvPr id="8" name="Text Placeholder 7"/>
          <p:cNvSpPr>
            <a:spLocks noGrp="1"/>
          </p:cNvSpPr>
          <p:nvPr>
            <p:ph type="body" sz="half" idx="17"/>
          </p:nvPr>
        </p:nvSpPr>
        <p:spPr>
          <a:xfrm>
            <a:off x="6233746" y="3360263"/>
            <a:ext cx="4813664" cy="2430936"/>
          </a:xfrm>
        </p:spPr>
        <p:txBody>
          <a:bodyPr>
            <a:normAutofit/>
          </a:bodyPr>
          <a:lstStyle/>
          <a:p>
            <a:pPr algn="just" rtl="1"/>
            <a:r>
              <a:rPr lang="fa-IR" sz="2000" dirty="0" smtClean="0">
                <a:cs typeface="B Nazanin" panose="00000400000000000000" pitchFamily="2" charset="-78"/>
              </a:rPr>
              <a:t>ویلن جهت ایجاد زیرشبکه های مجزا با برودکست چنل مجزا از یکدیگر به کار میرود. به نوعی پورت های فیزیکی سری شده دنبال هم را در دسته های منطقی از هم مجزا می سازد و از طرفی موجب افزایش امنیت و سهولت در مدیریت شبکه می شود.</a:t>
            </a:r>
            <a:endParaRPr lang="en-GB" sz="2000" dirty="0">
              <a:cs typeface="B Nazanin" panose="00000400000000000000" pitchFamily="2" charset="-78"/>
            </a:endParaRPr>
          </a:p>
        </p:txBody>
      </p:sp>
      <p:sp>
        <p:nvSpPr>
          <p:cNvPr id="9" name="Slide Number Placeholder 8"/>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55491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wipe(down)">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down)">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down)">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wipe(down)">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7" grpId="0" build="p"/>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56</TotalTime>
  <Words>501</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 Nazanin</vt:lpstr>
      <vt:lpstr>B Titr</vt:lpstr>
      <vt:lpstr>Calibri</vt:lpstr>
      <vt:lpstr>Trebuchet MS</vt:lpstr>
      <vt:lpstr>Tw Cen MT</vt:lpstr>
      <vt:lpstr>Circuit</vt:lpstr>
      <vt:lpstr>طراحی زیرساخت و شبکه دانشکده</vt:lpstr>
      <vt:lpstr>مقدمه</vt:lpstr>
      <vt:lpstr>اجزاء شبکه</vt:lpstr>
      <vt:lpstr>اجزاء شبکه</vt:lpstr>
      <vt:lpstr>اجزاء شبکه</vt:lpstr>
      <vt:lpstr>اجزاء شبکه</vt:lpstr>
      <vt:lpstr>سرویس ها</vt:lpstr>
      <vt:lpstr>سرویس ها</vt:lpstr>
      <vt:lpstr>سرویس ها</vt:lpstr>
      <vt:lpstr>پیاده سازی</vt:lpstr>
      <vt:lpstr>پیاده سازی</vt:lpstr>
      <vt:lpstr>پیاده سازی</vt:lpstr>
      <vt:lpstr>پیاده سازی</vt:lpstr>
      <vt:lpstr>پیاده سازی</vt:lpstr>
      <vt:lpstr>پیاده سازی</vt:lpstr>
      <vt:lpstr>پیاده سازی</vt:lpstr>
      <vt:lpstr>پایان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طراحی زیرساخت و شبکه دانشکده</dc:title>
  <dc:creator>Shervin Naghavi</dc:creator>
  <cp:lastModifiedBy>Shervin Naghavi</cp:lastModifiedBy>
  <cp:revision>10</cp:revision>
  <dcterms:created xsi:type="dcterms:W3CDTF">2024-07-01T18:13:29Z</dcterms:created>
  <dcterms:modified xsi:type="dcterms:W3CDTF">2024-07-01T19:09:47Z</dcterms:modified>
</cp:coreProperties>
</file>