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Predicting Healthcare Costs with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Data Analytics Project for Health Insurance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EF5C-D5CD-CC76-0BAD-D5FF159A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Objective</a:t>
            </a:r>
            <a:r>
              <a:rPr lang="en-US" dirty="0"/>
              <a:t>: To predict healthcare costs for insurance customers to help guide personalized healthcare planning and cost management.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E80D57-B1CD-4485-7A71-A457393C2EC3}"/>
              </a:ext>
            </a:extLst>
          </p:cNvPr>
          <p:cNvSpPr txBox="1">
            <a:spLocks/>
          </p:cNvSpPr>
          <p:nvPr/>
        </p:nvSpPr>
        <p:spPr>
          <a:xfrm>
            <a:off x="1352266" y="3660381"/>
            <a:ext cx="9590550" cy="1828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Statement</a:t>
            </a:r>
            <a:r>
              <a:rPr lang="en-US" dirty="0"/>
              <a:t>: Healthcare cost prediction enables better resource allocation for insurance providers and aids customers in effective budgeting for healthcare expenses.</a:t>
            </a:r>
          </a:p>
        </p:txBody>
      </p:sp>
    </p:spTree>
    <p:extLst>
      <p:ext uri="{BB962C8B-B14F-4D97-AF65-F5344CB8AC3E}">
        <p14:creationId xmlns:p14="http://schemas.microsoft.com/office/powerpoint/2010/main" val="416652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7651-2D8B-B07C-4A8A-E3D79312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951B-694A-B300-07D6-4727240A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Accurately predict healthcare costs using customer data.</a:t>
            </a:r>
          </a:p>
          <a:p>
            <a:r>
              <a:rPr lang="en-US" sz="3200" dirty="0"/>
              <a:t>Implement a scalable model to generalize predictions to new customer data.</a:t>
            </a:r>
          </a:p>
          <a:p>
            <a:r>
              <a:rPr lang="en-US" sz="3200" dirty="0"/>
              <a:t>Explore and visualize key relationships in data (e.g., smoking habits and costs).</a:t>
            </a:r>
          </a:p>
        </p:txBody>
      </p:sp>
    </p:spTree>
    <p:extLst>
      <p:ext uri="{BB962C8B-B14F-4D97-AF65-F5344CB8AC3E}">
        <p14:creationId xmlns:p14="http://schemas.microsoft.com/office/powerpoint/2010/main" val="81196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94F5-5411-C79C-3075-8F37547A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7055-3953-26BD-1FBA-72BD2E7A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 b="1" dirty="0"/>
              <a:t>Key Features:</a:t>
            </a:r>
          </a:p>
          <a:p>
            <a:r>
              <a:rPr lang="en-US" dirty="0"/>
              <a:t>age: Age of primary beneficiary</a:t>
            </a:r>
          </a:p>
          <a:p>
            <a:r>
              <a:rPr lang="en-US" dirty="0"/>
              <a:t>sex: Gender of the insurance holder</a:t>
            </a:r>
          </a:p>
          <a:p>
            <a:r>
              <a:rPr lang="en-US" dirty="0"/>
              <a:t>BMI: Body Mass Index</a:t>
            </a:r>
          </a:p>
          <a:p>
            <a:r>
              <a:rPr lang="en-US" dirty="0"/>
              <a:t>children: Number of dependents</a:t>
            </a:r>
          </a:p>
          <a:p>
            <a:r>
              <a:rPr lang="en-US" dirty="0"/>
              <a:t>smoker: Smoking status (Yes/No)</a:t>
            </a:r>
          </a:p>
          <a:p>
            <a:r>
              <a:rPr lang="en-US" dirty="0"/>
              <a:t>region: Residential region (e.g., Northeast, Southwest)</a:t>
            </a:r>
          </a:p>
          <a:p>
            <a:r>
              <a:rPr lang="en-US" dirty="0"/>
              <a:t>charges: Medical costs billed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CEC4-7044-C772-4301-466F3012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Dataset: </a:t>
            </a:r>
            <a:r>
              <a:rPr lang="en-US" sz="2800" dirty="0">
                <a:solidFill>
                  <a:srgbClr val="92D050"/>
                </a:solidFill>
              </a:rPr>
              <a:t>insurance.csv </a:t>
            </a:r>
            <a:r>
              <a:rPr lang="en-US" sz="2800" dirty="0"/>
              <a:t>with variables such as age, gender, BMI, smoker status, region, and charges.</a:t>
            </a:r>
          </a:p>
        </p:txBody>
      </p:sp>
    </p:spTree>
    <p:extLst>
      <p:ext uri="{BB962C8B-B14F-4D97-AF65-F5344CB8AC3E}">
        <p14:creationId xmlns:p14="http://schemas.microsoft.com/office/powerpoint/2010/main" val="3858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7DCB-071A-4850-DED9-D1CA61FE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0C7A-4A6C-4AA9-57E7-C5A1AC3DC6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 b="1" dirty="0"/>
              <a:t>Data Cleaning</a:t>
            </a:r>
            <a:r>
              <a:rPr lang="en-US" b="1" dirty="0"/>
              <a:t>:</a:t>
            </a:r>
          </a:p>
          <a:p>
            <a:r>
              <a:rPr lang="en-US" dirty="0"/>
              <a:t>Missing values handled</a:t>
            </a:r>
          </a:p>
          <a:p>
            <a:r>
              <a:rPr lang="en-US" dirty="0"/>
              <a:t>Categories standardized (e.g., regions, gender, smoker as Boolean)</a:t>
            </a:r>
          </a:p>
          <a:p>
            <a:r>
              <a:rPr lang="en-US" dirty="0"/>
              <a:t>Charges converted to float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1D29D-3F53-9346-CF8C-075F2A5E4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 b="1" dirty="0"/>
              <a:t>Feature Engineering:</a:t>
            </a:r>
          </a:p>
          <a:p>
            <a:r>
              <a:rPr lang="en-US" dirty="0"/>
              <a:t>Dummy variables created for categorical data</a:t>
            </a:r>
          </a:p>
          <a:p>
            <a:r>
              <a:rPr lang="en-US" dirty="0"/>
              <a:t>New binary columns (e.g., is_male) for better model integration</a:t>
            </a:r>
          </a:p>
        </p:txBody>
      </p:sp>
    </p:spTree>
    <p:extLst>
      <p:ext uri="{BB962C8B-B14F-4D97-AF65-F5344CB8AC3E}">
        <p14:creationId xmlns:p14="http://schemas.microsoft.com/office/powerpoint/2010/main" val="3042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4185-71EB-379C-A4C4-B32ADB2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6478"/>
            <a:ext cx="9590550" cy="6005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C8F59-D079-EE01-649E-819913D1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45" y="1160060"/>
            <a:ext cx="6429234" cy="469483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Scatterplots and visualizations examining correlations</a:t>
            </a:r>
          </a:p>
          <a:p>
            <a:endParaRPr lang="en-US" sz="2800" b="1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92D050"/>
                </a:solidFill>
              </a:rPr>
              <a:t>Age vs. Charges</a:t>
            </a:r>
            <a:r>
              <a:rPr lang="en-US" sz="2400" dirty="0">
                <a:solidFill>
                  <a:srgbClr val="92D050"/>
                </a:solidFill>
              </a:rPr>
              <a:t>: </a:t>
            </a:r>
            <a:r>
              <a:rPr lang="en-US" sz="2400" dirty="0"/>
              <a:t>Highlight any trends found.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92D050"/>
                </a:solidFill>
              </a:rPr>
              <a:t>BMI vs. Charges: </a:t>
            </a:r>
            <a:r>
              <a:rPr lang="en-US" sz="2400" dirty="0"/>
              <a:t>Demonstrate BMI's impact on costs.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92D050"/>
                </a:solidFill>
              </a:rPr>
              <a:t>Smoker vs. Charges: </a:t>
            </a:r>
            <a:r>
              <a:rPr lang="en-US" sz="2400" dirty="0"/>
              <a:t>Identify any regional cost differences.</a:t>
            </a:r>
          </a:p>
        </p:txBody>
      </p:sp>
      <p:pic>
        <p:nvPicPr>
          <p:cNvPr id="9" name="Picture 8" descr="A graph of age versus charges&#10;&#10;Description automatically generated">
            <a:extLst>
              <a:ext uri="{FF2B5EF4-FFF2-40B4-BE49-F238E27FC236}">
                <a16:creationId xmlns:a16="http://schemas.microsoft.com/office/drawing/2014/main" id="{D7C0B302-2DC2-E401-495D-3B3C3F76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119" y="750627"/>
            <a:ext cx="5299881" cy="2988859"/>
          </a:xfrm>
          <a:prstGeom prst="rect">
            <a:avLst/>
          </a:prstGeom>
        </p:spPr>
      </p:pic>
      <p:pic>
        <p:nvPicPr>
          <p:cNvPr id="11" name="Picture 10" descr="A diagram of blue dots&#10;&#10;Description automatically generated">
            <a:extLst>
              <a:ext uri="{FF2B5EF4-FFF2-40B4-BE49-F238E27FC236}">
                <a16:creationId xmlns:a16="http://schemas.microsoft.com/office/drawing/2014/main" id="{8A3F5900-A299-6CF1-D2E4-E831442E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18" y="3780430"/>
            <a:ext cx="5299881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8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91B6-13A4-BB93-9E3E-CE73A381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9330-3CAE-4CE4-940F-3FED23247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dirty="0"/>
              <a:t>Model Selection: </a:t>
            </a:r>
          </a:p>
          <a:p>
            <a:pPr marL="36900" indent="0">
              <a:buNone/>
            </a:pPr>
            <a:r>
              <a:rPr lang="en-US" sz="2800" dirty="0"/>
              <a:t>Linear Regression chosen as a baseline model.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418D3-87C8-44A7-C3C7-A2C322AF14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800" b="1" dirty="0"/>
              <a:t>Training Process:</a:t>
            </a:r>
          </a:p>
          <a:p>
            <a:r>
              <a:rPr lang="en-US" dirty="0"/>
              <a:t>Data split into training and testing sets.</a:t>
            </a:r>
          </a:p>
          <a:p>
            <a:r>
              <a:rPr lang="en-US" dirty="0"/>
              <a:t>Linear Regression applied to fit the model on training data.</a:t>
            </a:r>
          </a:p>
          <a:p>
            <a:r>
              <a:rPr lang="en-US" b="1" dirty="0">
                <a:solidFill>
                  <a:srgbClr val="92D050"/>
                </a:solidFill>
              </a:rPr>
              <a:t>Evaluation Metric: </a:t>
            </a:r>
            <a:r>
              <a:rPr lang="en-US" dirty="0"/>
              <a:t>R-squared to measure fit accuracy.</a:t>
            </a:r>
          </a:p>
        </p:txBody>
      </p:sp>
    </p:spTree>
    <p:extLst>
      <p:ext uri="{BB962C8B-B14F-4D97-AF65-F5344CB8AC3E}">
        <p14:creationId xmlns:p14="http://schemas.microsoft.com/office/powerpoint/2010/main" val="62513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BB1-DAE3-0059-D5D3-06C3951B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2" y="695462"/>
            <a:ext cx="5707899" cy="846735"/>
          </a:xfrm>
        </p:spPr>
        <p:txBody>
          <a:bodyPr/>
          <a:lstStyle/>
          <a:p>
            <a:r>
              <a:rPr lang="en-US" sz="4400" b="1" dirty="0"/>
              <a:t>Results and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E7540-D6FA-DB25-82CA-1D7059F50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764" y="2174732"/>
            <a:ext cx="4588094" cy="3135695"/>
          </a:xfrm>
        </p:spPr>
        <p:txBody>
          <a:bodyPr/>
          <a:lstStyle/>
          <a:p>
            <a:r>
              <a:rPr lang="en-US" sz="2400" b="1" dirty="0"/>
              <a:t>R-squared Score</a:t>
            </a:r>
            <a:r>
              <a:rPr lang="en-US" sz="2400" dirty="0"/>
              <a:t>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Present the R-squared score obtained from the test set, indicating model performance.</a:t>
            </a:r>
          </a:p>
          <a:p>
            <a:r>
              <a:rPr lang="en-US" sz="2000" b="1" dirty="0"/>
              <a:t>Model Predictions: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Predictions on validation dataset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Highlight key insights or anomalies from prediction results.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E6D1975-4066-D488-B669-4C47A564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6" y="1856096"/>
            <a:ext cx="7169624" cy="48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BB1-DAE3-0059-D5D3-06C3951B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3" y="258734"/>
            <a:ext cx="5707899" cy="846735"/>
          </a:xfrm>
        </p:spPr>
        <p:txBody>
          <a:bodyPr/>
          <a:lstStyle/>
          <a:p>
            <a:r>
              <a:rPr lang="en-US" sz="4000" b="1" dirty="0"/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6B115-BBAA-E621-44FB-98488E5E0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69493"/>
            <a:ext cx="12192000" cy="5288507"/>
          </a:xfrm>
        </p:spPr>
        <p:txBody>
          <a:bodyPr>
            <a:normAutofit/>
          </a:bodyPr>
          <a:lstStyle/>
          <a:p>
            <a:r>
              <a:rPr lang="en-US" sz="2000" b="1" dirty="0"/>
              <a:t>Coefficients (</a:t>
            </a:r>
            <a:r>
              <a:rPr lang="en-US" sz="2000" b="1" dirty="0" err="1"/>
              <a:t>coef</a:t>
            </a:r>
            <a:r>
              <a:rPr lang="en-US" sz="2000" b="1" dirty="0"/>
              <a:t>):</a:t>
            </a:r>
            <a:r>
              <a:rPr lang="en-US" sz="2000" dirty="0"/>
              <a:t>These represent the estimated effect of each independent variable on the dependent variable (insurance charges). In a multiple regression, each coefficient shows how much the dependent variable is expected to change, on average, with a one-unit change in the predictor, holding all other predictors constant.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age: </a:t>
            </a:r>
            <a:r>
              <a:rPr lang="en-US" sz="2000" dirty="0"/>
              <a:t>This coefficient shows the expected change in insurance charges for a one-year increase in age, holding all other variables constant.</a:t>
            </a:r>
          </a:p>
          <a:p>
            <a:r>
              <a:rPr lang="en-US" sz="2000" b="1" dirty="0" err="1">
                <a:solidFill>
                  <a:srgbClr val="92D050"/>
                </a:solidFill>
              </a:rPr>
              <a:t>bmi</a:t>
            </a:r>
            <a:r>
              <a:rPr lang="en-US" sz="2000" b="1" dirty="0">
                <a:solidFill>
                  <a:srgbClr val="92D050"/>
                </a:solidFill>
              </a:rPr>
              <a:t>: </a:t>
            </a:r>
            <a:r>
              <a:rPr lang="en-US" sz="2000" dirty="0"/>
              <a:t>This coefficient shows the expected change in insurance charges for a one-unit increase in BMI, holding all other variables constant. A positive coefficient would mean that as BMI increases, the insurance charges increase.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children: </a:t>
            </a:r>
            <a:r>
              <a:rPr lang="en-US" sz="2000" dirty="0"/>
              <a:t>This coefficient represents the change in insurance charges with each additional child.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smoker: </a:t>
            </a:r>
            <a:r>
              <a:rPr lang="en-US" sz="2000" dirty="0"/>
              <a:t>This is a binary variable (1 for smokers, 0 for non-smokers). The coefficient for smoker shows how much more (or less) a smoker is expected to pay in insurance charges compared to a non-smoker, holding all other variables constant.</a:t>
            </a:r>
          </a:p>
        </p:txBody>
      </p:sp>
    </p:spTree>
    <p:extLst>
      <p:ext uri="{BB962C8B-B14F-4D97-AF65-F5344CB8AC3E}">
        <p14:creationId xmlns:p14="http://schemas.microsoft.com/office/powerpoint/2010/main" val="97128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{22B7EE77-4714-4ACC-8FAF-C238F07E16A5}tf11665031_win32</Template>
  <TotalTime>50</TotalTime>
  <Words>529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Light</vt:lpstr>
      <vt:lpstr>Courier New</vt:lpstr>
      <vt:lpstr>Wingdings 2</vt:lpstr>
      <vt:lpstr>SlateVTI</vt:lpstr>
      <vt:lpstr>Predicting Healthcare Costs with Regression Analysis</vt:lpstr>
      <vt:lpstr>Objective: To predict healthcare costs for insurance customers to help guide personalized healthcare planning and cost management.</vt:lpstr>
      <vt:lpstr>Objectives</vt:lpstr>
      <vt:lpstr>Data Overview</vt:lpstr>
      <vt:lpstr>Data Preprocessing</vt:lpstr>
      <vt:lpstr>Exploratory Data Analysis (EDA)</vt:lpstr>
      <vt:lpstr>Modeling Approach</vt:lpstr>
      <vt:lpstr>Results and 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QADIR ALI</dc:creator>
  <cp:lastModifiedBy>QADIR ALI</cp:lastModifiedBy>
  <cp:revision>1</cp:revision>
  <dcterms:created xsi:type="dcterms:W3CDTF">2024-11-01T09:29:08Z</dcterms:created>
  <dcterms:modified xsi:type="dcterms:W3CDTF">2024-11-01T10:19:30Z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