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3" r:id="rId2"/>
    <p:sldId id="299" r:id="rId3"/>
    <p:sldId id="308" r:id="rId4"/>
    <p:sldId id="300" r:id="rId5"/>
    <p:sldId id="298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297" r:id="rId14"/>
    <p:sldId id="274" r:id="rId15"/>
    <p:sldId id="309" r:id="rId16"/>
    <p:sldId id="310" r:id="rId17"/>
    <p:sldId id="286" r:id="rId18"/>
    <p:sldId id="311" r:id="rId19"/>
    <p:sldId id="257" r:id="rId20"/>
    <p:sldId id="312" r:id="rId21"/>
    <p:sldId id="291" r:id="rId22"/>
    <p:sldId id="313" r:id="rId23"/>
    <p:sldId id="314" r:id="rId24"/>
    <p:sldId id="292" r:id="rId25"/>
    <p:sldId id="315" r:id="rId26"/>
    <p:sldId id="316" r:id="rId27"/>
    <p:sldId id="290" r:id="rId28"/>
    <p:sldId id="280" r:id="rId29"/>
    <p:sldId id="317" r:id="rId30"/>
    <p:sldId id="284" r:id="rId31"/>
    <p:sldId id="287" r:id="rId32"/>
    <p:sldId id="283" r:id="rId33"/>
    <p:sldId id="264" r:id="rId34"/>
    <p:sldId id="288" r:id="rId3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3"/>
    <a:srgbClr val="FFF86A"/>
    <a:srgbClr val="E6A3A9"/>
    <a:srgbClr val="FEFF9B"/>
    <a:srgbClr val="FFF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1" autoAdjust="0"/>
    <p:restoredTop sz="90768" autoAdjust="0"/>
  </p:normalViewPr>
  <p:slideViewPr>
    <p:cSldViewPr>
      <p:cViewPr varScale="1">
        <p:scale>
          <a:sx n="87" d="100"/>
          <a:sy n="87" d="100"/>
        </p:scale>
        <p:origin x="-120" y="-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666937A0-DC42-4D4A-A566-3B9CBFB74557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EAE6254A-DE7D-4691-A40D-F302B3856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are few tips about preparing and giving a presentation: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Know your audience.  This conference is not your research committee, but software people in general with a wide range of backgrounds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Make sure the motivation is crystal clear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Use simple, visual slide if possible -- "Show them" instead of just "Telling Them"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Don't cut-n-paste bitmap images.  They so scale and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up being hard to read.  There's still one in this slide set.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Keep examples focus exactly on the point you trying to make -- all that's necessary, with nothing that could be considered extraneous.</a:t>
            </a:r>
          </a:p>
          <a:p>
            <a:pPr marL="228051" indent="-22805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>
              <a:defRPr/>
            </a:pPr>
            <a:endParaRPr lang="en-US" dirty="0" smtClean="0"/>
          </a:p>
          <a:p>
            <a:pPr defTabSz="91220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>
              <a:defRPr/>
            </a:pPr>
            <a:endParaRPr lang="en-US" dirty="0" smtClean="0"/>
          </a:p>
          <a:p>
            <a:pPr defTabSz="91220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>
              <a:defRPr/>
            </a:pPr>
            <a:endParaRPr lang="en-US" dirty="0" smtClean="0"/>
          </a:p>
          <a:p>
            <a:pPr defTabSz="91220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>
              <a:defRPr/>
            </a:pPr>
            <a:endParaRPr lang="en-US" dirty="0" smtClean="0"/>
          </a:p>
          <a:p>
            <a:pPr defTabSz="91220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051" indent="-22805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205">
              <a:defRPr/>
            </a:pPr>
            <a:endParaRPr lang="en-US" dirty="0" smtClean="0"/>
          </a:p>
          <a:p>
            <a:pPr defTabSz="912205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6254A-DE7D-4691-A40D-F302B38568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3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EFF9B"/>
          </a:solidFill>
          <a:effectLst>
            <a:outerShdw blurRad="57150" dist="38100" dir="2700000" algn="tl" rotWithShape="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Weaving crosscutting concerns into inter-process communications</a:t>
            </a:r>
            <a:r>
              <a:rPr lang="en-US" i="1" dirty="0" smtClean="0"/>
              <a:t>(IPC) </a:t>
            </a:r>
            <a:r>
              <a:rPr lang="en-US" dirty="0" smtClean="0"/>
              <a:t>in </a:t>
            </a:r>
            <a:r>
              <a:rPr lang="en-US" i="1" dirty="0" smtClean="0"/>
              <a:t>AspectJ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2954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Ali </a:t>
            </a:r>
            <a:r>
              <a:rPr lang="en-US" dirty="0"/>
              <a:t>Raza</a:t>
            </a:r>
          </a:p>
          <a:p>
            <a:r>
              <a:rPr lang="en-US" dirty="0" smtClean="0"/>
              <a:t>Dr. Stephen W. Clyde</a:t>
            </a:r>
          </a:p>
          <a:p>
            <a:r>
              <a:rPr lang="en-US" dirty="0" smtClean="0"/>
              <a:t>Utah State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152400"/>
            <a:ext cx="6400800" cy="17526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ICSEA 2013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Left-Right Arrow 31"/>
          <p:cNvSpPr/>
          <p:nvPr/>
        </p:nvSpPr>
        <p:spPr>
          <a:xfrm rot="5400000">
            <a:off x="1295400" y="2910840"/>
            <a:ext cx="9144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8625776">
            <a:off x="2127263" y="2757071"/>
            <a:ext cx="2240815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800000">
            <a:off x="5149020" y="2568489"/>
            <a:ext cx="3015907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1800000">
            <a:off x="5262953" y="2823613"/>
            <a:ext cx="1995413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800000">
            <a:off x="4829975" y="3134404"/>
            <a:ext cx="2353261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2286000" y="4130040"/>
            <a:ext cx="19050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57800" y="4130040"/>
            <a:ext cx="17526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62000" y="5029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requirements may be added at any time during the development and evolution of a system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200400" y="3200400"/>
            <a:ext cx="4267200" cy="1676400"/>
          </a:xfrm>
          <a:prstGeom prst="wedgeRoundRectCallout">
            <a:avLst>
              <a:gd name="adj1" fmla="val -80606"/>
              <a:gd name="adj2" fmla="val -54814"/>
              <a:gd name="adj3" fmla="val 16667"/>
            </a:avLst>
          </a:prstGeom>
          <a:gradFill>
            <a:gsLst>
              <a:gs pos="0">
                <a:schemeClr val="tx1">
                  <a:lumMod val="65000"/>
                </a:schemeClr>
              </a:gs>
              <a:gs pos="80000">
                <a:schemeClr val="tx1">
                  <a:lumMod val="85000"/>
                </a:schemeClr>
              </a:gs>
              <a:gs pos="100000">
                <a:schemeClr val="tx1">
                  <a:lumMod val="85000"/>
                </a:schemeClr>
              </a:gs>
            </a:gsLst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Measure performance and throughput of round-trip request-reply conversations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3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Left-Right Arrow 31"/>
          <p:cNvSpPr/>
          <p:nvPr/>
        </p:nvSpPr>
        <p:spPr>
          <a:xfrm rot="5400000">
            <a:off x="1295400" y="2910840"/>
            <a:ext cx="9144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8625776">
            <a:off x="2127263" y="2757071"/>
            <a:ext cx="2240815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800000">
            <a:off x="5149020" y="2568489"/>
            <a:ext cx="3015907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1800000">
            <a:off x="5262953" y="2823613"/>
            <a:ext cx="1995413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800000">
            <a:off x="4829975" y="3134404"/>
            <a:ext cx="2353261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2286000" y="4130040"/>
            <a:ext cx="19050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57800" y="4130040"/>
            <a:ext cx="17526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62000" y="5029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requirements may be added at any time during the development and evolution of a system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286000" y="2286000"/>
            <a:ext cx="4724400" cy="1905000"/>
          </a:xfrm>
          <a:prstGeom prst="wedgeRoundRectCallout">
            <a:avLst>
              <a:gd name="adj1" fmla="val -46407"/>
              <a:gd name="adj2" fmla="val -16589"/>
              <a:gd name="adj3" fmla="val 16667"/>
            </a:avLst>
          </a:prstGeom>
          <a:gradFill>
            <a:gsLst>
              <a:gs pos="0">
                <a:schemeClr val="tx1">
                  <a:lumMod val="65000"/>
                </a:schemeClr>
              </a:gs>
              <a:gs pos="80000">
                <a:schemeClr val="tx1">
                  <a:lumMod val="85000"/>
                </a:schemeClr>
              </a:gs>
              <a:gs pos="100000">
                <a:schemeClr val="tx1">
                  <a:lumMod val="85000"/>
                </a:schemeClr>
              </a:gs>
            </a:gsLst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Log all communications, when in “monitoring” mode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5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Left-Right Arrow 31"/>
          <p:cNvSpPr/>
          <p:nvPr/>
        </p:nvSpPr>
        <p:spPr>
          <a:xfrm rot="5400000">
            <a:off x="1295400" y="2910840"/>
            <a:ext cx="9144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8625776">
            <a:off x="2127263" y="2757071"/>
            <a:ext cx="2240815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800000">
            <a:off x="5149020" y="2568489"/>
            <a:ext cx="3015907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1800000">
            <a:off x="5262953" y="2823613"/>
            <a:ext cx="1995413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800000">
            <a:off x="4829975" y="3134404"/>
            <a:ext cx="2353261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2286000" y="4130040"/>
            <a:ext cx="19050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57800" y="4130040"/>
            <a:ext cx="17526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62000" y="5029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requirements may be added at any time during the development and evolution of a system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371600" y="1905000"/>
            <a:ext cx="4267200" cy="1676400"/>
          </a:xfrm>
          <a:prstGeom prst="wedgeRoundRectCallout">
            <a:avLst>
              <a:gd name="adj1" fmla="val 61114"/>
              <a:gd name="adj2" fmla="val 87660"/>
              <a:gd name="adj3" fmla="val 16667"/>
            </a:avLst>
          </a:prstGeom>
          <a:gradFill>
            <a:gsLst>
              <a:gs pos="0">
                <a:schemeClr val="tx1">
                  <a:lumMod val="65000"/>
                </a:schemeClr>
              </a:gs>
              <a:gs pos="80000">
                <a:schemeClr val="tx1">
                  <a:lumMod val="85000"/>
                </a:schemeClr>
              </a:gs>
              <a:gs pos="100000">
                <a:schemeClr val="tx1">
                  <a:lumMod val="85000"/>
                </a:schemeClr>
              </a:gs>
            </a:gsLst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Support multiple versions of a protocol for legacy systems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4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2600" y="1556723"/>
            <a:ext cx="5714999" cy="2558077"/>
            <a:chOff x="1219200" y="1463040"/>
            <a:chExt cx="6945727" cy="3108960"/>
          </a:xfrm>
        </p:grpSpPr>
        <p:sp>
          <p:nvSpPr>
            <p:cNvPr id="21" name="Rectangle 20"/>
            <p:cNvSpPr/>
            <p:nvPr/>
          </p:nvSpPr>
          <p:spPr>
            <a:xfrm>
              <a:off x="1219200" y="3520440"/>
              <a:ext cx="1051560" cy="1051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prstMaterial="plastic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B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20440"/>
              <a:ext cx="1051560" cy="1051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prstMaterial="plastic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E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3520440"/>
              <a:ext cx="1051560" cy="1051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prstMaterial="plastic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D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19200" y="1463040"/>
              <a:ext cx="1051560" cy="1051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prstMaterial="plastic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1463040"/>
              <a:ext cx="1051560" cy="1051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prstMaterial="plastic">
              <a:bevelT w="101600" h="101600"/>
              <a:bevelB w="1016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Left-Right Arrow 31"/>
            <p:cNvSpPr/>
            <p:nvPr/>
          </p:nvSpPr>
          <p:spPr>
            <a:xfrm rot="5400000">
              <a:off x="1295400" y="2758440"/>
              <a:ext cx="914400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>
            <a:xfrm rot="8625776">
              <a:off x="2127263" y="2604671"/>
              <a:ext cx="2240815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rgbClr val="E6A3A9"/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>
            <a:xfrm rot="1800000">
              <a:off x="5149020" y="2416089"/>
              <a:ext cx="3015907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34"/>
            <p:cNvSpPr/>
            <p:nvPr/>
          </p:nvSpPr>
          <p:spPr>
            <a:xfrm rot="1800000">
              <a:off x="5262953" y="2671213"/>
              <a:ext cx="1995413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35"/>
            <p:cNvSpPr/>
            <p:nvPr/>
          </p:nvSpPr>
          <p:spPr>
            <a:xfrm rot="1800000">
              <a:off x="4829975" y="2982004"/>
              <a:ext cx="2353261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36"/>
            <p:cNvSpPr/>
            <p:nvPr/>
          </p:nvSpPr>
          <p:spPr>
            <a:xfrm>
              <a:off x="2286000" y="3977640"/>
              <a:ext cx="1905000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rgbClr val="FEFF9B"/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5257800" y="3977640"/>
              <a:ext cx="1752600" cy="457200"/>
            </a:xfrm>
            <a:prstGeom prst="leftRightArrow">
              <a:avLst>
                <a:gd name="adj1" fmla="val 50000"/>
                <a:gd name="adj2" fmla="val 48726"/>
              </a:avLst>
            </a:prstGeom>
            <a:solidFill>
              <a:srgbClr val="FEFF9B"/>
            </a:solidFill>
            <a:scene3d>
              <a:camera prst="orthographicFront"/>
              <a:lightRig rig="threePt" dir="t">
                <a:rot lat="0" lon="0" rev="2700000"/>
              </a:lightRig>
            </a:scene3d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Communication-related requirements can impact multiple processes and protocols</a:t>
            </a:r>
          </a:p>
          <a:p>
            <a:r>
              <a:rPr lang="en-US" dirty="0" smtClean="0"/>
              <a:t>The core communication logic may be </a:t>
            </a:r>
            <a:r>
              <a:rPr lang="en-US" dirty="0" smtClean="0">
                <a:solidFill>
                  <a:srgbClr val="FEFF9B"/>
                </a:solidFill>
              </a:rPr>
              <a:t>scattered</a:t>
            </a:r>
            <a:r>
              <a:rPr lang="en-US" dirty="0" smtClean="0"/>
              <a:t> throughout the overall software</a:t>
            </a:r>
          </a:p>
          <a:p>
            <a:r>
              <a:rPr lang="en-US" dirty="0" smtClean="0"/>
              <a:t>Secondary requirements may cause get </a:t>
            </a:r>
            <a:r>
              <a:rPr lang="en-US" dirty="0" smtClean="0">
                <a:solidFill>
                  <a:srgbClr val="FEFF9B"/>
                </a:solidFill>
              </a:rPr>
              <a:t>tangling</a:t>
            </a:r>
            <a:r>
              <a:rPr lang="en-US" dirty="0" smtClean="0"/>
              <a:t> of supporting logic into core communication logic</a:t>
            </a:r>
          </a:p>
        </p:txBody>
      </p:sp>
    </p:spTree>
    <p:extLst>
      <p:ext uri="{BB962C8B-B14F-4D97-AF65-F5344CB8AC3E}">
        <p14:creationId xmlns:p14="http://schemas.microsoft.com/office/powerpoint/2010/main" val="248280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dirty="0"/>
              <a:t>O</a:t>
            </a:r>
            <a:r>
              <a:rPr lang="en-US" dirty="0" smtClean="0"/>
              <a:t>verview of Aspect Orientation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AspectJ</a:t>
            </a:r>
            <a:endParaRPr lang="en-US" dirty="0" smtClean="0"/>
          </a:p>
          <a:p>
            <a:r>
              <a:rPr lang="en-US" dirty="0" smtClean="0"/>
              <a:t>Communication Aspects – </a:t>
            </a:r>
            <a:r>
              <a:rPr lang="en-US" i="1" dirty="0" err="1" smtClean="0"/>
              <a:t>CommJ</a:t>
            </a:r>
            <a:endParaRPr lang="en-US" i="1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o</a:t>
            </a:r>
            <a:r>
              <a:rPr lang="en-US" dirty="0" smtClean="0"/>
              <a:t>verview of the approach</a:t>
            </a:r>
          </a:p>
          <a:p>
            <a:pPr lvl="1"/>
            <a:r>
              <a:rPr lang="en-US" dirty="0" smtClean="0"/>
              <a:t>Universe Model for Communication</a:t>
            </a:r>
          </a:p>
          <a:p>
            <a:pPr lvl="1"/>
            <a:r>
              <a:rPr lang="en-US" dirty="0" smtClean="0"/>
              <a:t>Message Event Join points</a:t>
            </a:r>
          </a:p>
          <a:p>
            <a:pPr lvl="1"/>
            <a:r>
              <a:rPr lang="en-US" dirty="0" smtClean="0"/>
              <a:t>Event Trackers</a:t>
            </a:r>
          </a:p>
          <a:p>
            <a:pPr lvl="1"/>
            <a:r>
              <a:rPr lang="en-US" dirty="0" smtClean="0"/>
              <a:t>Base Aspects</a:t>
            </a:r>
          </a:p>
          <a:p>
            <a:pPr lvl="1"/>
            <a:r>
              <a:rPr lang="en-US" dirty="0" smtClean="0"/>
              <a:t>Reusable Aspect Library</a:t>
            </a:r>
          </a:p>
          <a:p>
            <a:pPr lvl="1"/>
            <a:r>
              <a:rPr lang="en-US" dirty="0" smtClean="0"/>
              <a:t>Application-level Communication Aspects</a:t>
            </a:r>
          </a:p>
          <a:p>
            <a:r>
              <a:rPr lang="en-US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3448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Stems from object-oriented software development, where</a:t>
            </a:r>
          </a:p>
          <a:p>
            <a:pPr lvl="1"/>
            <a:r>
              <a:rPr lang="en-US" dirty="0" smtClean="0"/>
              <a:t>Some “concerns”, e.g. requirements, seem to cut through lots of object definitions (i.e., classes)</a:t>
            </a:r>
          </a:p>
          <a:p>
            <a:pPr lvl="1"/>
            <a:r>
              <a:rPr lang="en-US" dirty="0" smtClean="0"/>
              <a:t>These </a:t>
            </a:r>
            <a:r>
              <a:rPr lang="en-US" b="1" dirty="0" smtClean="0">
                <a:solidFill>
                  <a:srgbClr val="FEFF9B"/>
                </a:solidFill>
              </a:rPr>
              <a:t>crosscutting concerns</a:t>
            </a:r>
            <a:r>
              <a:rPr lang="en-US" b="1" dirty="0" smtClean="0"/>
              <a:t> </a:t>
            </a:r>
            <a:r>
              <a:rPr lang="en-US" dirty="0" smtClean="0"/>
              <a:t>(CC’s)</a:t>
            </a:r>
            <a:r>
              <a:rPr lang="en-US" b="1" dirty="0" smtClean="0">
                <a:solidFill>
                  <a:srgbClr val="FEFF9B"/>
                </a:solidFill>
              </a:rPr>
              <a:t> </a:t>
            </a:r>
            <a:r>
              <a:rPr lang="en-US" dirty="0" smtClean="0"/>
              <a:t>may be added or dropped from a system at anytime during it’s life cycle and, therefore, need to independent of core application logic</a:t>
            </a:r>
          </a:p>
          <a:p>
            <a:pPr lvl="1"/>
            <a:r>
              <a:rPr lang="en-US" dirty="0" smtClean="0"/>
              <a:t>These CC’s are, themselves, reusable ideas that may apply to many applications or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0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EFF9B"/>
                </a:solidFill>
              </a:rPr>
              <a:t>Scattering</a:t>
            </a:r>
            <a:r>
              <a:rPr lang="en-US" dirty="0" smtClean="0"/>
              <a:t> occurs when the logic for a CC is found in multiple places throughout the code.</a:t>
            </a:r>
          </a:p>
          <a:p>
            <a:r>
              <a:rPr lang="en-US" b="1" dirty="0" smtClean="0">
                <a:solidFill>
                  <a:srgbClr val="FEFF9B"/>
                </a:solidFill>
              </a:rPr>
              <a:t>Tangling</a:t>
            </a:r>
            <a:r>
              <a:rPr lang="en-US" dirty="0" smtClean="0"/>
              <a:t> occurs when the logic for a CC is becomes intertwined with core application logic</a:t>
            </a:r>
          </a:p>
          <a:p>
            <a:r>
              <a:rPr lang="en-US" dirty="0" smtClean="0"/>
              <a:t>AO seeks to localize the logic for CC’s and de-tangle it from core application logic, such that core logic is </a:t>
            </a:r>
            <a:r>
              <a:rPr lang="en-US" b="1" dirty="0" smtClean="0">
                <a:solidFill>
                  <a:srgbClr val="FEFF9B"/>
                </a:solidFill>
              </a:rPr>
              <a:t>oblivious</a:t>
            </a:r>
            <a:r>
              <a:rPr lang="en-US" dirty="0" smtClean="0"/>
              <a:t> to whether any particular CC’s is currently in effect.</a:t>
            </a:r>
          </a:p>
        </p:txBody>
      </p:sp>
    </p:spTree>
    <p:extLst>
      <p:ext uri="{BB962C8B-B14F-4D97-AF65-F5344CB8AC3E}">
        <p14:creationId xmlns:p14="http://schemas.microsoft.com/office/powerpoint/2010/main" val="269321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AspectJ</a:t>
            </a:r>
            <a:r>
              <a:rPr lang="en-US" dirty="0" smtClean="0"/>
              <a:t> is an AO Programming Language, based on Java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AspectJ</a:t>
            </a:r>
            <a:r>
              <a:rPr lang="en-US" dirty="0" smtClean="0"/>
              <a:t>, developers encapsulate CC’s in </a:t>
            </a:r>
            <a:r>
              <a:rPr lang="en-US" b="1" dirty="0" smtClean="0">
                <a:solidFill>
                  <a:srgbClr val="FEFF9B"/>
                </a:solidFill>
              </a:rPr>
              <a:t>Aspects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First-class abstract data types, like classes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b="1" dirty="0" smtClean="0">
                <a:solidFill>
                  <a:srgbClr val="FEFF9B"/>
                </a:solidFill>
              </a:rPr>
              <a:t>Advice</a:t>
            </a:r>
            <a:r>
              <a:rPr lang="en-US" dirty="0" smtClean="0"/>
              <a:t>, which implement CC logic</a:t>
            </a:r>
          </a:p>
          <a:p>
            <a:pPr lvl="2"/>
            <a:r>
              <a:rPr lang="en-US" b="1" dirty="0" err="1" smtClean="0">
                <a:solidFill>
                  <a:srgbClr val="FEFF9B"/>
                </a:solidFill>
              </a:rPr>
              <a:t>Pointcuts</a:t>
            </a:r>
            <a:r>
              <a:rPr lang="en-US" dirty="0" smtClean="0"/>
              <a:t>, which define join points, which turn define possible places where the advice may be needed</a:t>
            </a:r>
          </a:p>
        </p:txBody>
      </p:sp>
    </p:spTree>
    <p:extLst>
      <p:ext uri="{BB962C8B-B14F-4D97-AF65-F5344CB8AC3E}">
        <p14:creationId xmlns:p14="http://schemas.microsoft.com/office/powerpoint/2010/main" val="217275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AspectJ</a:t>
            </a:r>
            <a:r>
              <a:rPr lang="en-US" dirty="0" smtClean="0"/>
              <a:t>, the join points relate to basic control structures and operations: e.g. calling methods, execution of constructors, throw of exceptions, setting an attribute value, etc.</a:t>
            </a:r>
          </a:p>
          <a:p>
            <a:r>
              <a:rPr lang="en-US" dirty="0" smtClean="0"/>
              <a:t>When advice applies to an instance of a join point, then the control structure or operation, and the object involved are the </a:t>
            </a:r>
            <a:r>
              <a:rPr lang="en-US" b="1" dirty="0" smtClean="0">
                <a:solidFill>
                  <a:srgbClr val="FEFF9B"/>
                </a:solidFill>
              </a:rPr>
              <a:t>context</a:t>
            </a:r>
            <a:r>
              <a:rPr lang="en-US" dirty="0" smtClean="0"/>
              <a:t> of the advice.</a:t>
            </a:r>
          </a:p>
          <a:p>
            <a:r>
              <a:rPr lang="en-US" dirty="0" err="1" smtClean="0"/>
              <a:t>AspectJ</a:t>
            </a:r>
            <a:r>
              <a:rPr lang="en-US" dirty="0" smtClean="0"/>
              <a:t> has no mechanism for defining contexts for conversations or even individual messages</a:t>
            </a:r>
          </a:p>
        </p:txBody>
      </p:sp>
    </p:spTree>
    <p:extLst>
      <p:ext uri="{BB962C8B-B14F-4D97-AF65-F5344CB8AC3E}">
        <p14:creationId xmlns:p14="http://schemas.microsoft.com/office/powerpoint/2010/main" val="275405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and Communications Aspects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4241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215824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Core </a:t>
            </a:r>
            <a:r>
              <a:rPr lang="en-US" sz="3200" i="1" dirty="0" err="1" smtClean="0">
                <a:solidFill>
                  <a:schemeClr val="bg1"/>
                </a:solidFill>
              </a:rPr>
              <a:t>CommJ</a:t>
            </a:r>
            <a:r>
              <a:rPr lang="en-US" sz="3200" dirty="0" smtClean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6305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Universal Model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0592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Fundamental Software Engineering Principle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209800"/>
            <a:ext cx="3505200" cy="1295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/>
                <a:cs typeface="Arial"/>
              </a:rPr>
              <a:t>Good Modularity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1000" y="3429000"/>
            <a:ext cx="3048000" cy="1905000"/>
            <a:chOff x="381000" y="3048000"/>
            <a:chExt cx="3048000" cy="1905000"/>
          </a:xfrm>
        </p:grpSpPr>
        <p:sp>
          <p:nvSpPr>
            <p:cNvPr id="6" name="Oval 5"/>
            <p:cNvSpPr/>
            <p:nvPr/>
          </p:nvSpPr>
          <p:spPr>
            <a:xfrm>
              <a:off x="381000" y="3886200"/>
              <a:ext cx="3048000" cy="1066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"/>
                  <a:cs typeface="Arial"/>
                </a:rPr>
                <a:t>Maintainability</a:t>
              </a:r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43200" y="3048000"/>
              <a:ext cx="609600" cy="838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33600" y="3581400"/>
            <a:ext cx="2667000" cy="2514600"/>
            <a:chOff x="2133600" y="3200400"/>
            <a:chExt cx="2667000" cy="2514600"/>
          </a:xfrm>
        </p:grpSpPr>
        <p:sp>
          <p:nvSpPr>
            <p:cNvPr id="5" name="Oval 4"/>
            <p:cNvSpPr/>
            <p:nvPr/>
          </p:nvSpPr>
          <p:spPr>
            <a:xfrm>
              <a:off x="2133600" y="4648200"/>
              <a:ext cx="2667000" cy="1066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"/>
                  <a:cs typeface="Arial"/>
                </a:rPr>
                <a:t>Reuse</a:t>
              </a:r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810000" y="3200400"/>
              <a:ext cx="381000" cy="13716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419600" y="3581400"/>
            <a:ext cx="2667000" cy="2514600"/>
            <a:chOff x="4419600" y="3200400"/>
            <a:chExt cx="2667000" cy="2514600"/>
          </a:xfrm>
        </p:grpSpPr>
        <p:sp>
          <p:nvSpPr>
            <p:cNvPr id="8" name="Oval 7"/>
            <p:cNvSpPr/>
            <p:nvPr/>
          </p:nvSpPr>
          <p:spPr>
            <a:xfrm>
              <a:off x="4419600" y="4648200"/>
              <a:ext cx="2667000" cy="1066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"/>
                  <a:cs typeface="Arial"/>
                </a:rPr>
                <a:t>Extensibility</a:t>
              </a:r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105400" y="3200400"/>
              <a:ext cx="381000" cy="13716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19800" y="3429000"/>
            <a:ext cx="2743200" cy="1905000"/>
            <a:chOff x="6019800" y="3048000"/>
            <a:chExt cx="2743200" cy="1905000"/>
          </a:xfrm>
        </p:grpSpPr>
        <p:sp>
          <p:nvSpPr>
            <p:cNvPr id="7" name="Oval 6"/>
            <p:cNvSpPr/>
            <p:nvPr/>
          </p:nvSpPr>
          <p:spPr>
            <a:xfrm>
              <a:off x="6096000" y="3886200"/>
              <a:ext cx="2667000" cy="1066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"/>
                  <a:cs typeface="Arial"/>
                </a:rPr>
                <a:t>Flexibility</a:t>
              </a:r>
              <a:endParaRPr lang="en-US" sz="2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019800" y="3048000"/>
              <a:ext cx="609600" cy="838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87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and Communications Aspects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4241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215824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Core </a:t>
            </a:r>
            <a:r>
              <a:rPr lang="en-US" sz="3200" dirty="0" err="1" smtClean="0">
                <a:solidFill>
                  <a:schemeClr val="bg1"/>
                </a:solidFill>
              </a:rPr>
              <a:t>CommJ</a:t>
            </a:r>
            <a:r>
              <a:rPr lang="en-US" sz="3200" dirty="0" smtClean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63051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Universal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505200" y="1447800"/>
            <a:ext cx="5257800" cy="3200400"/>
          </a:xfrm>
          <a:prstGeom prst="wedgeRoundRectCallout">
            <a:avLst>
              <a:gd name="adj1" fmla="val -38302"/>
              <a:gd name="adj2" fmla="val 78800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1" y="17526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Provides a theoretical foundation for providing communication joint points and contexts: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Joint points correspond to events, e.g. message send and receive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Messages have identify and can be part of a conversation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Conversations follow protocols</a:t>
            </a:r>
          </a:p>
          <a:p>
            <a:pPr marL="51117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32663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 Model of Communications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8" y="3103562"/>
            <a:ext cx="8194112" cy="291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2000" y="21336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for part of the Universal Model of Communications (UMC)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11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and Communications Aspects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4241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191000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Core </a:t>
            </a:r>
            <a:r>
              <a:rPr lang="en-US" sz="3200" i="1" dirty="0" err="1" smtClean="0">
                <a:solidFill>
                  <a:schemeClr val="bg1"/>
                </a:solidFill>
              </a:rPr>
              <a:t>CommJ</a:t>
            </a:r>
            <a:r>
              <a:rPr lang="en-US" sz="3200" dirty="0" smtClean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6191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Universe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905000" y="1600200"/>
            <a:ext cx="6629400" cy="2286000"/>
          </a:xfrm>
          <a:prstGeom prst="wedgeRoundRectCallout">
            <a:avLst>
              <a:gd name="adj1" fmla="val -29750"/>
              <a:gd name="adj2" fmla="val 67616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1611868"/>
            <a:ext cx="601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classes for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representing communication contexts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trackers and monitor for managing these contexts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handling application-specification message identifying information</a:t>
            </a:r>
          </a:p>
          <a:p>
            <a:pPr marL="568325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Defining common and application-specific protocols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3288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base aspects for weaving comm. advice</a:t>
            </a:r>
          </a:p>
        </p:txBody>
      </p:sp>
    </p:spTree>
    <p:extLst>
      <p:ext uri="{BB962C8B-B14F-4D97-AF65-F5344CB8AC3E}">
        <p14:creationId xmlns:p14="http://schemas.microsoft.com/office/powerpoint/2010/main" val="1889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err="1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err="1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1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err="1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err="1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81200" y="1752600"/>
            <a:ext cx="2438400" cy="914400"/>
          </a:xfrm>
          <a:prstGeom prst="wedgeRoundRectCallout">
            <a:avLst>
              <a:gd name="adj1" fmla="val -43212"/>
              <a:gd name="adj2" fmla="val 185278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Implemented as Aspects</a:t>
            </a:r>
          </a:p>
        </p:txBody>
      </p:sp>
    </p:spTree>
    <p:extLst>
      <p:ext uri="{BB962C8B-B14F-4D97-AF65-F5344CB8AC3E}">
        <p14:creationId xmlns:p14="http://schemas.microsoft.com/office/powerpoint/2010/main" val="423338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</a:t>
            </a:r>
            <a:r>
              <a:rPr lang="en-US" i="1" dirty="0" err="1" smtClean="0"/>
              <a:t>CommJ</a:t>
            </a:r>
            <a:r>
              <a:rPr lang="en-US" dirty="0" smtClean="0"/>
              <a:t> Infrastructure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/>
        </p:blipFill>
        <p:spPr bwMode="auto">
          <a:xfrm>
            <a:off x="457200" y="2514600"/>
            <a:ext cx="8257878" cy="3354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UML representation of </a:t>
            </a:r>
            <a:r>
              <a:rPr lang="en-US" sz="2400" i="1" dirty="0" err="1" smtClean="0">
                <a:latin typeface="+mj-lt"/>
              </a:rPr>
              <a:t>CommJ’s</a:t>
            </a:r>
            <a:r>
              <a:rPr lang="en-US" sz="2400" dirty="0" smtClean="0">
                <a:latin typeface="+mj-lt"/>
              </a:rPr>
              <a:t> core infrastructure </a:t>
            </a:r>
            <a:endParaRPr lang="en-US" sz="2400" dirty="0"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514600" y="1447800"/>
            <a:ext cx="2438400" cy="914400"/>
          </a:xfrm>
          <a:prstGeom prst="wedgeRoundRectCallout">
            <a:avLst>
              <a:gd name="adj1" fmla="val 49797"/>
              <a:gd name="adj2" fmla="val 166675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Implemented as Classes</a:t>
            </a:r>
          </a:p>
        </p:txBody>
      </p:sp>
    </p:spTree>
    <p:extLst>
      <p:ext uri="{BB962C8B-B14F-4D97-AF65-F5344CB8AC3E}">
        <p14:creationId xmlns:p14="http://schemas.microsoft.com/office/powerpoint/2010/main" val="402557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and Communications Aspects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4241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191000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Core </a:t>
            </a:r>
            <a:r>
              <a:rPr lang="en-US" sz="3200" i="1" dirty="0" err="1" smtClean="0">
                <a:solidFill>
                  <a:schemeClr val="bg1"/>
                </a:solidFill>
              </a:rPr>
              <a:t>CommJ</a:t>
            </a:r>
            <a:r>
              <a:rPr lang="en-US" sz="3200" dirty="0" smtClean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6191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Universe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286000" y="4724400"/>
            <a:ext cx="6629400" cy="990600"/>
          </a:xfrm>
          <a:prstGeom prst="wedgeRoundRectCallout">
            <a:avLst>
              <a:gd name="adj1" fmla="val -35052"/>
              <a:gd name="adj2" fmla="val -167001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4876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Implements a set of useful communications aspects, with applicability across a wide range of domains.</a:t>
            </a:r>
          </a:p>
        </p:txBody>
      </p:sp>
    </p:spTree>
    <p:extLst>
      <p:ext uri="{BB962C8B-B14F-4D97-AF65-F5344CB8AC3E}">
        <p14:creationId xmlns:p14="http://schemas.microsoft.com/office/powerpoint/2010/main" val="33305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Aspect Library (RAL)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or extents core infrastructure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Debug logging</a:t>
            </a:r>
            <a:endParaRPr lang="en-US" dirty="0"/>
          </a:p>
          <a:p>
            <a:pPr lvl="1"/>
            <a:r>
              <a:rPr lang="en-US" dirty="0" smtClean="0"/>
              <a:t>Conversation performance measures</a:t>
            </a:r>
          </a:p>
          <a:p>
            <a:pPr lvl="1"/>
            <a:r>
              <a:rPr lang="en-US" dirty="0" smtClean="0"/>
              <a:t>System throughput performance measures</a:t>
            </a:r>
          </a:p>
          <a:p>
            <a:pPr lvl="1"/>
            <a:r>
              <a:rPr lang="en-US" dirty="0" smtClean="0"/>
              <a:t>Application-level message encryption</a:t>
            </a:r>
          </a:p>
          <a:p>
            <a:pPr lvl="1"/>
            <a:r>
              <a:rPr lang="en-US" dirty="0" smtClean="0"/>
              <a:t>Audit logging</a:t>
            </a:r>
          </a:p>
          <a:p>
            <a:r>
              <a:rPr lang="en-US" dirty="0" smtClean="0"/>
              <a:t>Intended to be expanded over time</a:t>
            </a:r>
          </a:p>
        </p:txBody>
      </p:sp>
    </p:spTree>
    <p:extLst>
      <p:ext uri="{BB962C8B-B14F-4D97-AF65-F5344CB8AC3E}">
        <p14:creationId xmlns:p14="http://schemas.microsoft.com/office/powerpoint/2010/main" val="189890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from </a:t>
            </a:r>
            <a:r>
              <a:rPr lang="en-US" i="1" dirty="0" smtClean="0"/>
              <a:t>CommJ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8" t="21927" r="48570" b="65780"/>
          <a:stretch/>
        </p:blipFill>
        <p:spPr bwMode="auto">
          <a:xfrm>
            <a:off x="1143000" y="1600200"/>
            <a:ext cx="6934200" cy="156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7442" r="41964" b="52907"/>
          <a:stretch/>
        </p:blipFill>
        <p:spPr bwMode="auto">
          <a:xfrm>
            <a:off x="1156232" y="3467100"/>
            <a:ext cx="6920968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1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and Communications Aspects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1752600"/>
            <a:ext cx="6629400" cy="1981200"/>
            <a:chOff x="1219200" y="1600200"/>
            <a:chExt cx="6629400" cy="1981200"/>
          </a:xfrm>
        </p:grpSpPr>
        <p:sp>
          <p:nvSpPr>
            <p:cNvPr id="3" name="Rectangle 2"/>
            <p:cNvSpPr/>
            <p:nvPr/>
          </p:nvSpPr>
          <p:spPr>
            <a:xfrm>
              <a:off x="1219200" y="1600200"/>
              <a:ext cx="6629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62200"/>
              <a:ext cx="1752600" cy="121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95400" y="2819400"/>
            <a:ext cx="47244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886200"/>
            <a:ext cx="66294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5257800"/>
            <a:ext cx="6629400" cy="1143000"/>
          </a:xfrm>
          <a:prstGeom prst="rect">
            <a:avLst/>
          </a:prstGeom>
          <a:solidFill>
            <a:srgbClr val="FEF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771" y="1905000"/>
            <a:ext cx="443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Application-level Aspects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971800"/>
            <a:ext cx="42414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Reusable Aspect Library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7800" y="4191000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Core </a:t>
            </a:r>
            <a:r>
              <a:rPr lang="en-US" sz="3200" i="1" dirty="0" err="1" smtClean="0">
                <a:solidFill>
                  <a:schemeClr val="bg1"/>
                </a:solidFill>
              </a:rPr>
              <a:t>CommJ</a:t>
            </a:r>
            <a:r>
              <a:rPr lang="en-US" sz="3200" dirty="0" smtClean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5562600"/>
            <a:ext cx="6191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Universe Model of Communications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90600" y="4648200"/>
            <a:ext cx="6629400" cy="990600"/>
          </a:xfrm>
          <a:prstGeom prst="wedgeRoundRectCallout">
            <a:avLst>
              <a:gd name="adj1" fmla="val 32513"/>
              <a:gd name="adj2" fmla="val -240267"/>
              <a:gd name="adj3" fmla="val 16667"/>
            </a:avLst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>
            <a:outerShdw blurRad="101600" dist="63500" dir="54000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Aspects that implement custom communication CC’s – anything you can imagine!</a:t>
            </a:r>
          </a:p>
        </p:txBody>
      </p:sp>
    </p:spTree>
    <p:extLst>
      <p:ext uri="{BB962C8B-B14F-4D97-AF65-F5344CB8AC3E}">
        <p14:creationId xmlns:p14="http://schemas.microsoft.com/office/powerpoint/2010/main" val="25765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Domain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EFF9B"/>
                </a:solidFill>
              </a:rPr>
              <a:t>Inter-Process Communications</a:t>
            </a:r>
            <a:r>
              <a:rPr lang="en-US" i="1" dirty="0"/>
              <a:t> </a:t>
            </a:r>
            <a:r>
              <a:rPr lang="en-US" dirty="0"/>
              <a:t>(IPC) </a:t>
            </a:r>
            <a:endParaRPr lang="en-US" dirty="0" smtClean="0"/>
          </a:p>
          <a:p>
            <a:pPr lvl="1"/>
            <a:r>
              <a:rPr lang="en-US" dirty="0" smtClean="0"/>
              <a:t>Any kind of message passing between processes</a:t>
            </a:r>
          </a:p>
          <a:p>
            <a:r>
              <a:rPr lang="en-US" i="1" dirty="0" smtClean="0">
                <a:solidFill>
                  <a:srgbClr val="FEFF9B"/>
                </a:solidFill>
              </a:rPr>
              <a:t>IPC Software Development Kit</a:t>
            </a:r>
            <a:r>
              <a:rPr lang="en-US" dirty="0" smtClean="0"/>
              <a:t> (SDK)</a:t>
            </a:r>
          </a:p>
          <a:p>
            <a:pPr lvl="1"/>
            <a:r>
              <a:rPr lang="en-US" dirty="0" smtClean="0"/>
              <a:t>A library or framework implementing IPC, e.g. socket or channels</a:t>
            </a:r>
          </a:p>
          <a:p>
            <a:r>
              <a:rPr lang="en-US" i="1" dirty="0" smtClean="0">
                <a:solidFill>
                  <a:srgbClr val="FEFF9B"/>
                </a:solidFill>
              </a:rPr>
              <a:t>IPC Operation</a:t>
            </a:r>
          </a:p>
          <a:p>
            <a:pPr lvl="1"/>
            <a:r>
              <a:rPr lang="en-US" dirty="0" smtClean="0"/>
              <a:t>SDK-level method or function calls, e.g</a:t>
            </a:r>
            <a:r>
              <a:rPr lang="en-US" dirty="0"/>
              <a:t>., </a:t>
            </a:r>
            <a:r>
              <a:rPr lang="en-US" dirty="0" smtClean="0"/>
              <a:t>send or receive</a:t>
            </a:r>
          </a:p>
          <a:p>
            <a:r>
              <a:rPr lang="en-US" i="1" dirty="0" smtClean="0">
                <a:solidFill>
                  <a:srgbClr val="FEFF9B"/>
                </a:solidFill>
              </a:rPr>
              <a:t>Conversation</a:t>
            </a:r>
          </a:p>
          <a:p>
            <a:pPr lvl="1"/>
            <a:r>
              <a:rPr lang="en-US" dirty="0" smtClean="0"/>
              <a:t>A sequences of messages exchanged between two more processed for some specific purpose</a:t>
            </a:r>
          </a:p>
          <a:p>
            <a:r>
              <a:rPr lang="en-US" i="1" dirty="0" smtClean="0">
                <a:solidFill>
                  <a:srgbClr val="FEFF9B"/>
                </a:solidFill>
              </a:rPr>
              <a:t>Protocol</a:t>
            </a:r>
          </a:p>
          <a:p>
            <a:pPr lvl="1"/>
            <a:r>
              <a:rPr lang="en-US" dirty="0" smtClean="0"/>
              <a:t>A definition for valid conversations, including message syntax, ordering, timing, and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Turnaround-Time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Conversation: </a:t>
            </a:r>
            <a:r>
              <a:rPr lang="en-US" sz="2800" i="1" dirty="0" smtClean="0"/>
              <a:t>Alice</a:t>
            </a:r>
            <a:r>
              <a:rPr lang="en-US" sz="2800" dirty="0" smtClean="0"/>
              <a:t> requests some data from </a:t>
            </a:r>
            <a:r>
              <a:rPr lang="en-US" sz="2800" i="1" dirty="0" smtClean="0"/>
              <a:t>Sue</a:t>
            </a:r>
            <a:r>
              <a:rPr lang="en-US" sz="2800" dirty="0" smtClean="0"/>
              <a:t> and sends it to </a:t>
            </a:r>
            <a:r>
              <a:rPr lang="en-US" sz="2800" i="1" dirty="0" smtClean="0"/>
              <a:t>Bob</a:t>
            </a:r>
            <a:r>
              <a:rPr lang="en-US" sz="2800" dirty="0" smtClean="0"/>
              <a:t>, and receives an acknowledgement back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5257800"/>
            <a:ext cx="914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Alice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24600" y="5181600"/>
            <a:ext cx="914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Bob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62400" y="3505200"/>
            <a:ext cx="1447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2200" y="4114800"/>
            <a:ext cx="1600200" cy="1143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5029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#2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43200" y="4419600"/>
            <a:ext cx="1447800" cy="1066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6425" y="39624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#1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0" y="5562600"/>
            <a:ext cx="35814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43200" y="5867400"/>
            <a:ext cx="35814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2425" y="51816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#3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58674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#4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89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Turn-around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19400"/>
            <a:ext cx="1219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Initial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2819400"/>
            <a:ext cx="2286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Waiting for response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Sue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400" y="4038600"/>
            <a:ext cx="1981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Got response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Sue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5800" y="5334000"/>
            <a:ext cx="2209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Waiting for acknowledgement from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Bob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5448300"/>
            <a:ext cx="22098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+mj-lt"/>
              </a:rPr>
              <a:t>Acknowledgement Received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3238500"/>
            <a:ext cx="16002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>
            <a:off x="5867400" y="3238500"/>
            <a:ext cx="1371600" cy="8001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5600700" y="4648200"/>
            <a:ext cx="1638300" cy="685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2667000" y="5791200"/>
            <a:ext cx="182880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2895600"/>
            <a:ext cx="130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#1 sent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7114" y="3276600"/>
            <a:ext cx="169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#2 received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3200" y="4876800"/>
            <a:ext cx="130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#3 sent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200" y="5867400"/>
            <a:ext cx="169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+mj-lt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#4 received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Conversation’s context from Alice’s perspective: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5800" y="3276600"/>
            <a:ext cx="4430119" cy="2457510"/>
            <a:chOff x="685800" y="3276600"/>
            <a:chExt cx="4430119" cy="2457510"/>
          </a:xfrm>
        </p:grpSpPr>
        <p:sp>
          <p:nvSpPr>
            <p:cNvPr id="37" name="TextBox 36"/>
            <p:cNvSpPr txBox="1"/>
            <p:nvPr/>
          </p:nvSpPr>
          <p:spPr>
            <a:xfrm>
              <a:off x="685800" y="4267200"/>
              <a:ext cx="4430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Turn-around Time = TS2 – TS1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1200" y="3276600"/>
              <a:ext cx="48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T1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5334000"/>
              <a:ext cx="48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T2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41" name="Straight Arrow Connector 40"/>
            <p:cNvCxnSpPr>
              <a:endCxn id="38" idx="3"/>
            </p:cNvCxnSpPr>
            <p:nvPr/>
          </p:nvCxnSpPr>
          <p:spPr>
            <a:xfrm flipH="1" flipV="1">
              <a:off x="2465177" y="3476655"/>
              <a:ext cx="1802024" cy="7905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9" idx="0"/>
            </p:cNvCxnSpPr>
            <p:nvPr/>
          </p:nvCxnSpPr>
          <p:spPr>
            <a:xfrm flipH="1">
              <a:off x="2985189" y="4724400"/>
              <a:ext cx="824812" cy="609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from Turnaround-Time Aspect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594721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public aspect </a:t>
            </a:r>
            <a:r>
              <a:rPr lang="en-US" dirty="0" err="1" smtClean="0">
                <a:latin typeface="+mj-lt"/>
              </a:rPr>
              <a:t>TurnaroundTimeAspect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extends </a:t>
            </a:r>
            <a:r>
              <a:rPr lang="en-US" dirty="0" err="1" smtClean="0">
                <a:latin typeface="+mj-lt"/>
              </a:rPr>
              <a:t>MultistepConversationAspect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{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  private long </a:t>
            </a:r>
            <a:r>
              <a:rPr lang="en-US" dirty="0" err="1">
                <a:latin typeface="+mj-lt"/>
              </a:rPr>
              <a:t>startTime</a:t>
            </a:r>
            <a:r>
              <a:rPr lang="en-US" dirty="0">
                <a:latin typeface="+mj-lt"/>
              </a:rPr>
              <a:t> = 0;	</a:t>
            </a:r>
          </a:p>
          <a:p>
            <a:r>
              <a:rPr lang="en-US" dirty="0">
                <a:latin typeface="+mj-lt"/>
              </a:rPr>
              <a:t>	</a:t>
            </a:r>
          </a:p>
          <a:p>
            <a:r>
              <a:rPr lang="en-US" dirty="0" smtClean="0">
                <a:latin typeface="+mj-lt"/>
              </a:rPr>
              <a:t>     before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MultistepConversationJP</a:t>
            </a:r>
            <a:r>
              <a:rPr lang="en-US" dirty="0">
                <a:latin typeface="+mj-lt"/>
              </a:rPr>
              <a:t> _</a:t>
            </a:r>
            <a:r>
              <a:rPr lang="en-US" dirty="0" err="1">
                <a:latin typeface="+mj-lt"/>
              </a:rPr>
              <a:t>multiStepJP</a:t>
            </a:r>
            <a:r>
              <a:rPr lang="en-US" dirty="0" smtClean="0">
                <a:latin typeface="+mj-lt"/>
              </a:rPr>
              <a:t>) :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ConversationBegin</a:t>
            </a:r>
            <a:r>
              <a:rPr lang="en-US" dirty="0">
                <a:latin typeface="+mj-lt"/>
              </a:rPr>
              <a:t>(_</a:t>
            </a:r>
            <a:r>
              <a:rPr lang="en-US" dirty="0" err="1">
                <a:latin typeface="+mj-lt"/>
              </a:rPr>
              <a:t>multiStepJP</a:t>
            </a:r>
            <a:r>
              <a:rPr lang="en-US" dirty="0" smtClean="0">
                <a:latin typeface="+mj-lt"/>
              </a:rPr>
              <a:t>)		// </a:t>
            </a:r>
            <a:r>
              <a:rPr lang="en-US" dirty="0" err="1" smtClean="0">
                <a:latin typeface="+mj-lt"/>
              </a:rPr>
              <a:t>Pointcut</a:t>
            </a:r>
            <a:r>
              <a:rPr lang="en-US" dirty="0" smtClean="0">
                <a:latin typeface="+mj-lt"/>
              </a:rPr>
              <a:t> from base aspect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{</a:t>
            </a:r>
            <a:r>
              <a:rPr lang="en-US" dirty="0">
                <a:latin typeface="+mj-lt"/>
              </a:rPr>
              <a:t>				</a:t>
            </a:r>
          </a:p>
          <a:p>
            <a:r>
              <a:rPr lang="en-US" dirty="0">
                <a:latin typeface="+mj-lt"/>
              </a:rPr>
              <a:t>     </a:t>
            </a: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startTime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System.currentTimeMillis</a:t>
            </a:r>
            <a:r>
              <a:rPr lang="en-US" dirty="0">
                <a:latin typeface="+mj-lt"/>
              </a:rPr>
              <a:t>();	     	</a:t>
            </a:r>
          </a:p>
          <a:p>
            <a:r>
              <a:rPr lang="en-US" dirty="0" smtClean="0">
                <a:latin typeface="+mj-lt"/>
              </a:rPr>
              <a:t>    }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  <a:p>
            <a:r>
              <a:rPr lang="en-US" dirty="0" smtClean="0">
                <a:latin typeface="+mj-lt"/>
              </a:rPr>
              <a:t>    after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MultistepConversationJP</a:t>
            </a:r>
            <a:r>
              <a:rPr lang="en-US" dirty="0">
                <a:latin typeface="+mj-lt"/>
              </a:rPr>
              <a:t> _</a:t>
            </a:r>
            <a:r>
              <a:rPr lang="en-US" dirty="0" err="1">
                <a:latin typeface="+mj-lt"/>
              </a:rPr>
              <a:t>multiStepJP</a:t>
            </a:r>
            <a:r>
              <a:rPr lang="en-US" dirty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</a:t>
            </a:r>
            <a:r>
              <a:rPr lang="en-US" dirty="0" err="1" smtClean="0">
                <a:latin typeface="+mj-lt"/>
              </a:rPr>
              <a:t>ConversationEnd</a:t>
            </a:r>
            <a:r>
              <a:rPr lang="en-US" dirty="0">
                <a:latin typeface="+mj-lt"/>
              </a:rPr>
              <a:t>(_</a:t>
            </a:r>
            <a:r>
              <a:rPr lang="en-US" dirty="0" err="1">
                <a:latin typeface="+mj-lt"/>
              </a:rPr>
              <a:t>multiStepJP</a:t>
            </a:r>
            <a:r>
              <a:rPr lang="en-US" dirty="0" smtClean="0">
                <a:latin typeface="+mj-lt"/>
              </a:rPr>
              <a:t>)		// </a:t>
            </a:r>
            <a:r>
              <a:rPr lang="en-US" dirty="0" err="1" smtClean="0">
                <a:latin typeface="+mj-lt"/>
              </a:rPr>
              <a:t>Pointcut</a:t>
            </a:r>
            <a:r>
              <a:rPr lang="en-US" dirty="0" smtClean="0">
                <a:latin typeface="+mj-lt"/>
              </a:rPr>
              <a:t> from base aspect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{</a:t>
            </a:r>
            <a:r>
              <a:rPr lang="en-US" dirty="0">
                <a:latin typeface="+mj-lt"/>
              </a:rPr>
              <a:t>	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String </a:t>
            </a:r>
            <a:r>
              <a:rPr lang="en-US" dirty="0" err="1" smtClean="0">
                <a:latin typeface="+mj-lt"/>
              </a:rPr>
              <a:t>TimeInof</a:t>
            </a:r>
            <a:r>
              <a:rPr lang="en-US" dirty="0" smtClean="0">
                <a:latin typeface="+mj-lt"/>
              </a:rPr>
              <a:t>  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String.format</a:t>
            </a:r>
            <a:r>
              <a:rPr lang="en-US" dirty="0" smtClean="0">
                <a:latin typeface="+mj-lt"/>
              </a:rPr>
              <a:t>(”Total Time for conversation is %</a:t>
            </a:r>
            <a:r>
              <a:rPr lang="en-US" dirty="0">
                <a:latin typeface="+mj-lt"/>
              </a:rPr>
              <a:t>.3g%n"</a:t>
            </a:r>
            <a:r>
              <a:rPr lang="en-US" dirty="0" smtClean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                   new </a:t>
            </a:r>
            <a:r>
              <a:rPr lang="en-US" dirty="0">
                <a:latin typeface="+mj-lt"/>
              </a:rPr>
              <a:t>Double(</a:t>
            </a:r>
            <a:r>
              <a:rPr lang="en-US" dirty="0" err="1">
                <a:latin typeface="+mj-lt"/>
              </a:rPr>
              <a:t>System.currentTimeMillis</a:t>
            </a:r>
            <a:r>
              <a:rPr lang="en-US" dirty="0">
                <a:latin typeface="+mj-lt"/>
              </a:rPr>
              <a:t>() - </a:t>
            </a:r>
            <a:r>
              <a:rPr lang="en-US" dirty="0" err="1">
                <a:latin typeface="+mj-lt"/>
              </a:rPr>
              <a:t>startTime</a:t>
            </a:r>
            <a:r>
              <a:rPr lang="en-US" dirty="0">
                <a:latin typeface="+mj-lt"/>
              </a:rPr>
              <a:t>)/1000)</a:t>
            </a:r>
            <a:r>
              <a:rPr lang="en-US" dirty="0" smtClean="0">
                <a:latin typeface="+mj-lt"/>
              </a:rPr>
              <a:t>;</a:t>
            </a:r>
            <a:r>
              <a:rPr lang="en-US" dirty="0">
                <a:latin typeface="+mj-lt"/>
              </a:rPr>
              <a:t>	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log(</a:t>
            </a:r>
            <a:r>
              <a:rPr lang="en-US" dirty="0" err="1">
                <a:latin typeface="+mj-lt"/>
              </a:rPr>
              <a:t>timingInfo</a:t>
            </a:r>
            <a:r>
              <a:rPr lang="en-US" dirty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}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…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25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CommJ</a:t>
            </a:r>
            <a:r>
              <a:rPr lang="en-US" dirty="0" smtClean="0"/>
              <a:t> can improved modularity, reuse </a:t>
            </a:r>
            <a:r>
              <a:rPr lang="en-US" dirty="0"/>
              <a:t>and </a:t>
            </a:r>
            <a:r>
              <a:rPr lang="en-US" dirty="0" smtClean="0"/>
              <a:t>maintainability of communication crosscutting concerns by</a:t>
            </a:r>
          </a:p>
          <a:p>
            <a:pPr lvl="1"/>
            <a:r>
              <a:rPr lang="en-US" dirty="0" smtClean="0"/>
              <a:t>Preventing scatting CC logic</a:t>
            </a:r>
          </a:p>
          <a:p>
            <a:pPr lvl="1"/>
            <a:r>
              <a:rPr lang="en-US" dirty="0" smtClean="0"/>
              <a:t>Providing a way </a:t>
            </a:r>
            <a:r>
              <a:rPr lang="en-US" dirty="0"/>
              <a:t>of detangling </a:t>
            </a:r>
            <a:r>
              <a:rPr lang="en-US" dirty="0" smtClean="0"/>
              <a:t>CC’s </a:t>
            </a:r>
            <a:r>
              <a:rPr lang="en-US" dirty="0"/>
              <a:t>from core application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Localizing and encapsulating CC’s in reusable modules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UMC formalizes communication join points and contexts</a:t>
            </a:r>
          </a:p>
          <a:p>
            <a:pPr>
              <a:spcBef>
                <a:spcPts val="1200"/>
              </a:spcBef>
            </a:pPr>
            <a:r>
              <a:rPr lang="en-US" i="1" dirty="0" err="1" smtClean="0"/>
              <a:t>CommJ’s</a:t>
            </a:r>
            <a:r>
              <a:rPr lang="en-US" dirty="0" smtClean="0"/>
              <a:t> Core Infrastructure make Communication Aspects seamless in </a:t>
            </a:r>
            <a:r>
              <a:rPr lang="en-US" dirty="0" err="1" smtClean="0"/>
              <a:t>AspectJ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The RAL provides a library of useful Communication Aspects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EFF9B"/>
                </a:solidFill>
                <a:effectLst>
                  <a:outerShdw blurRad="5715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0574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107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FFF966"/>
                </a:solidFill>
              </a:rPr>
              <a:t>Inter-Process </a:t>
            </a:r>
            <a:r>
              <a:rPr lang="en-US" i="1" dirty="0">
                <a:solidFill>
                  <a:srgbClr val="FFF966"/>
                </a:solidFill>
              </a:rPr>
              <a:t>C</a:t>
            </a:r>
            <a:r>
              <a:rPr lang="en-US" i="1" dirty="0" smtClean="0">
                <a:solidFill>
                  <a:srgbClr val="FFF966"/>
                </a:solidFill>
              </a:rPr>
              <a:t>ommunications </a:t>
            </a:r>
            <a:r>
              <a:rPr lang="en-US" dirty="0" smtClean="0"/>
              <a:t>(IPC) in distributed software systems can be or become poorly modularized, because</a:t>
            </a:r>
          </a:p>
          <a:p>
            <a:pPr lvl="1"/>
            <a:r>
              <a:rPr lang="en-US" dirty="0" smtClean="0"/>
              <a:t>A single system may support multiple protocols and maybe multiple versions of each</a:t>
            </a:r>
          </a:p>
          <a:p>
            <a:pPr lvl="1">
              <a:spcBef>
                <a:spcPts val="1224"/>
              </a:spcBef>
            </a:pPr>
            <a:r>
              <a:rPr lang="en-US" dirty="0" smtClean="0"/>
              <a:t>A single system may use different kinds of IPC SDK’s (e.g., sockets, channels, etc.)</a:t>
            </a:r>
          </a:p>
          <a:p>
            <a:pPr lvl="1">
              <a:spcBef>
                <a:spcPts val="1224"/>
              </a:spcBef>
            </a:pPr>
            <a:r>
              <a:rPr lang="en-US" dirty="0" smtClean="0"/>
              <a:t>IPC Operations may </a:t>
            </a:r>
            <a:r>
              <a:rPr lang="en-US" dirty="0" smtClean="0"/>
              <a:t>be </a:t>
            </a:r>
            <a:r>
              <a:rPr lang="en-US" dirty="0" smtClean="0"/>
              <a:t>scattered through the code</a:t>
            </a:r>
          </a:p>
          <a:p>
            <a:pPr lvl="1">
              <a:spcBef>
                <a:spcPts val="1224"/>
              </a:spcBef>
            </a:pPr>
            <a:r>
              <a:rPr lang="en-US" dirty="0" smtClean="0"/>
              <a:t>From a process’s perspective, the sends and receives for a conversation are usually not contiguous in the process’s execution flow.  In fact, they are typically handled on separate execution threads</a:t>
            </a:r>
          </a:p>
          <a:p>
            <a:pPr lvl="1"/>
            <a:r>
              <a:rPr lang="en-US" dirty="0" smtClean="0"/>
              <a:t>Supporting or secondary logic, such as logging or message translation, can become tangled into core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1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/>
          <p:cNvSpPr/>
          <p:nvPr/>
        </p:nvSpPr>
        <p:spPr>
          <a:xfrm>
            <a:off x="3048000" y="26670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48000" y="22860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  <a:alpha val="67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3048000" y="19050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209800" cy="2362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828800"/>
            <a:ext cx="220980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26670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05200" y="29718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0" y="4419600"/>
            <a:ext cx="77724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processes, A and B</a:t>
            </a:r>
          </a:p>
          <a:p>
            <a:pPr lvl="1"/>
            <a:r>
              <a:rPr lang="en-US" dirty="0" smtClean="0"/>
              <a:t>A simple request-reply communication protocol</a:t>
            </a:r>
          </a:p>
          <a:p>
            <a:pPr lvl="1"/>
            <a:r>
              <a:rPr lang="en-US" dirty="0" smtClean="0">
                <a:sym typeface="Wingdings"/>
              </a:rPr>
              <a:t>Multiple concurrent conversations possible</a:t>
            </a:r>
          </a:p>
        </p:txBody>
      </p:sp>
    </p:spTree>
    <p:extLst>
      <p:ext uri="{BB962C8B-B14F-4D97-AF65-F5344CB8AC3E}">
        <p14:creationId xmlns:p14="http://schemas.microsoft.com/office/powerpoint/2010/main" val="426414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/>
          <p:cNvSpPr/>
          <p:nvPr/>
        </p:nvSpPr>
        <p:spPr>
          <a:xfrm>
            <a:off x="3048000" y="47244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>
              <a:alpha val="68000"/>
            </a:srgb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48000" y="43434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>
              <a:alpha val="67000"/>
            </a:srgb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3048000" y="3962400"/>
            <a:ext cx="3124200" cy="1828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86200"/>
            <a:ext cx="2209800" cy="2362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886200"/>
            <a:ext cx="220980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45720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47244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Another process, C, that also communicates with B</a:t>
            </a:r>
          </a:p>
          <a:p>
            <a:pPr lvl="1"/>
            <a:r>
              <a:rPr lang="en-US" dirty="0" smtClean="0"/>
              <a:t>Using a more complicated, multi-step protocol</a:t>
            </a:r>
          </a:p>
          <a:p>
            <a:pPr lvl="1"/>
            <a:r>
              <a:rPr lang="en-US" dirty="0" smtClean="0">
                <a:sym typeface="Wingdings"/>
              </a:rPr>
              <a:t>Again, multiple concurrent conversations possible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1400" y="48768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50292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05200" y="5181600"/>
            <a:ext cx="21336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7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/>
          <p:cNvSpPr/>
          <p:nvPr/>
        </p:nvSpPr>
        <p:spPr>
          <a:xfrm>
            <a:off x="3048000" y="1752600"/>
            <a:ext cx="3124200" cy="1066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2209800" cy="2362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828800"/>
            <a:ext cx="220980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9248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Another process, D, that communicates with C</a:t>
            </a:r>
          </a:p>
          <a:p>
            <a:pPr lvl="1"/>
            <a:r>
              <a:rPr lang="en-US" dirty="0" smtClean="0"/>
              <a:t>Using a variety of different communication protocols</a:t>
            </a:r>
          </a:p>
          <a:p>
            <a:pPr lvl="1"/>
            <a:r>
              <a:rPr lang="en-US" dirty="0" smtClean="0">
                <a:sym typeface="Wingdings"/>
              </a:rPr>
              <a:t>Again, multiple concurrent conversations possible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048000" y="2438400"/>
            <a:ext cx="3124200" cy="1066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3048000" y="3124200"/>
            <a:ext cx="3124200" cy="10668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/>
          <p:cNvSpPr/>
          <p:nvPr/>
        </p:nvSpPr>
        <p:spPr>
          <a:xfrm>
            <a:off x="2438400" y="2209800"/>
            <a:ext cx="1447800" cy="6096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160020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1828800"/>
            <a:ext cx="160020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62000" y="4572000"/>
            <a:ext cx="77724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 process, E, that communicates with both B and D in following a multi-step, multi-process protocol</a:t>
            </a:r>
          </a:p>
          <a:p>
            <a:pPr lvl="1"/>
            <a:r>
              <a:rPr lang="en-US" dirty="0" smtClean="0"/>
              <a:t>Also assume there is another older version of D, i.e. D’, that needs to remain operational</a:t>
            </a:r>
          </a:p>
          <a:p>
            <a:pPr lvl="1"/>
            <a:r>
              <a:rPr lang="en-US" dirty="0" smtClean="0">
                <a:sym typeface="Wingdings"/>
              </a:rPr>
              <a:t>Again, multiple concurrent conversations possible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1828800"/>
            <a:ext cx="160020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5486400" y="2209800"/>
            <a:ext cx="1447800" cy="6096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00" y="3048000"/>
            <a:ext cx="160020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</a:t>
            </a:r>
            <a:r>
              <a:rPr lang="en-US" sz="6000" dirty="0" smtClean="0">
                <a:solidFill>
                  <a:schemeClr val="bg1"/>
                </a:solidFill>
              </a:rPr>
              <a:t>’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1676723">
            <a:off x="5419565" y="3114926"/>
            <a:ext cx="1362710" cy="6096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FF403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Example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92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36728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200" y="1615440"/>
            <a:ext cx="1051560" cy="10515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prstMaterial="plastic">
            <a:bevelT w="101600" h="101600"/>
            <a:bevelB w="101600" h="101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2" name="Left-Right Arrow 31"/>
          <p:cNvSpPr/>
          <p:nvPr/>
        </p:nvSpPr>
        <p:spPr>
          <a:xfrm rot="5400000">
            <a:off x="1295400" y="2910840"/>
            <a:ext cx="9144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8625776">
            <a:off x="2127263" y="2757071"/>
            <a:ext cx="2240815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E6A3A9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800000">
            <a:off x="5149020" y="2568489"/>
            <a:ext cx="3015907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 rot="1800000">
            <a:off x="5262953" y="2823613"/>
            <a:ext cx="1995413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 rot="1800000">
            <a:off x="4829975" y="3134404"/>
            <a:ext cx="2353261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2286000" y="4130040"/>
            <a:ext cx="19050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57800" y="4130040"/>
            <a:ext cx="1752600" cy="457200"/>
          </a:xfrm>
          <a:prstGeom prst="leftRightArrow">
            <a:avLst>
              <a:gd name="adj1" fmla="val 50000"/>
              <a:gd name="adj2" fmla="val 48726"/>
            </a:avLst>
          </a:prstGeom>
          <a:solidFill>
            <a:srgbClr val="FEFF9B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762000" y="5029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requirements may be added at any time during the development and evolution of a system</a:t>
            </a:r>
          </a:p>
        </p:txBody>
      </p:sp>
    </p:spTree>
    <p:extLst>
      <p:ext uri="{BB962C8B-B14F-4D97-AF65-F5344CB8AC3E}">
        <p14:creationId xmlns:p14="http://schemas.microsoft.com/office/powerpoint/2010/main" val="13894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7696</TotalTime>
  <Words>1350</Words>
  <Application>Microsoft Macintosh PowerPoint</Application>
  <PresentationFormat>On-screen Show (4:3)</PresentationFormat>
  <Paragraphs>258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Weaving crosscutting concerns into inter-process communications(IPC) in AspectJ</vt:lpstr>
      <vt:lpstr>A Fundamental Software Engineering Principle</vt:lpstr>
      <vt:lpstr>A Couple of Domain Terms</vt:lpstr>
      <vt:lpstr>Introduction</vt:lpstr>
      <vt:lpstr>Distributed System Example</vt:lpstr>
      <vt:lpstr>Distributed System Example</vt:lpstr>
      <vt:lpstr>Distributed System Example</vt:lpstr>
      <vt:lpstr>Distributed System Example</vt:lpstr>
      <vt:lpstr>Distributed System Example</vt:lpstr>
      <vt:lpstr>Distributed System Example</vt:lpstr>
      <vt:lpstr>Distributed System Example</vt:lpstr>
      <vt:lpstr>Distributed System Example</vt:lpstr>
      <vt:lpstr>The Problem</vt:lpstr>
      <vt:lpstr>Where Next?</vt:lpstr>
      <vt:lpstr>Aspect Orientation</vt:lpstr>
      <vt:lpstr>Aspect Orientation</vt:lpstr>
      <vt:lpstr>AspectJ</vt:lpstr>
      <vt:lpstr>AspectJ</vt:lpstr>
      <vt:lpstr>CommJ and Communications Aspects</vt:lpstr>
      <vt:lpstr>CommJ and Communications Aspects</vt:lpstr>
      <vt:lpstr>Universal Model of Communications</vt:lpstr>
      <vt:lpstr>CommJ and Communications Aspects</vt:lpstr>
      <vt:lpstr>Core CommJ Infrastructure</vt:lpstr>
      <vt:lpstr>Core CommJ Infrastructure</vt:lpstr>
      <vt:lpstr>Core CommJ Infrastructure</vt:lpstr>
      <vt:lpstr>CommJ and Communications Aspects</vt:lpstr>
      <vt:lpstr>Reusable Aspect Library (RAL)</vt:lpstr>
      <vt:lpstr>Code Snippets from CommJ</vt:lpstr>
      <vt:lpstr>CommJ and Communications Aspects</vt:lpstr>
      <vt:lpstr>Example of Turnaround-Time CC</vt:lpstr>
      <vt:lpstr>Computing Turn-around Time</vt:lpstr>
      <vt:lpstr>Code from Turnaround-Time Aspect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aliraza</dc:creator>
  <cp:lastModifiedBy>Ali Raza</cp:lastModifiedBy>
  <cp:revision>618</cp:revision>
  <cp:lastPrinted>2013-04-29T19:17:26Z</cp:lastPrinted>
  <dcterms:created xsi:type="dcterms:W3CDTF">2006-08-16T00:00:00Z</dcterms:created>
  <dcterms:modified xsi:type="dcterms:W3CDTF">2013-10-29T22:15:24Z</dcterms:modified>
</cp:coreProperties>
</file>